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3.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tags/tag4.xml" ContentType="application/vnd.openxmlformats-officedocument.presentationml.tags+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charts/chart1.xml" ContentType="application/vnd.openxmlformats-officedocument.drawingml.chart+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8" r:id="rId3"/>
    <p:sldMasterId id="2147483749" r:id="rId4"/>
    <p:sldMasterId id="2147483779" r:id="rId5"/>
  </p:sldMasterIdLst>
  <p:notesMasterIdLst>
    <p:notesMasterId r:id="rId498"/>
  </p:notesMasterIdLst>
  <p:sldIdLst>
    <p:sldId id="256" r:id="rId6"/>
    <p:sldId id="495" r:id="rId7"/>
    <p:sldId id="781" r:id="rId8"/>
    <p:sldId id="779" r:id="rId9"/>
    <p:sldId id="402" r:id="rId10"/>
    <p:sldId id="403" r:id="rId11"/>
    <p:sldId id="503" r:id="rId12"/>
    <p:sldId id="395" r:id="rId13"/>
    <p:sldId id="397" r:id="rId14"/>
    <p:sldId id="398" r:id="rId15"/>
    <p:sldId id="399" r:id="rId16"/>
    <p:sldId id="405" r:id="rId17"/>
    <p:sldId id="408" r:id="rId18"/>
    <p:sldId id="412" r:id="rId19"/>
    <p:sldId id="414" r:id="rId20"/>
    <p:sldId id="416" r:id="rId21"/>
    <p:sldId id="418" r:id="rId22"/>
    <p:sldId id="419" r:id="rId23"/>
    <p:sldId id="422" r:id="rId24"/>
    <p:sldId id="486" r:id="rId25"/>
    <p:sldId id="524" r:id="rId26"/>
    <p:sldId id="515" r:id="rId27"/>
    <p:sldId id="432" r:id="rId28"/>
    <p:sldId id="433" r:id="rId29"/>
    <p:sldId id="787" r:id="rId30"/>
    <p:sldId id="1539" r:id="rId31"/>
    <p:sldId id="438" r:id="rId32"/>
    <p:sldId id="440" r:id="rId33"/>
    <p:sldId id="447" r:id="rId34"/>
    <p:sldId id="449" r:id="rId35"/>
    <p:sldId id="450" r:id="rId36"/>
    <p:sldId id="506" r:id="rId37"/>
    <p:sldId id="521" r:id="rId38"/>
    <p:sldId id="792" r:id="rId39"/>
    <p:sldId id="488" r:id="rId40"/>
    <p:sldId id="455" r:id="rId41"/>
    <p:sldId id="487" r:id="rId42"/>
    <p:sldId id="457" r:id="rId43"/>
    <p:sldId id="460" r:id="rId44"/>
    <p:sldId id="662" r:id="rId45"/>
    <p:sldId id="470" r:id="rId46"/>
    <p:sldId id="473" r:id="rId47"/>
    <p:sldId id="478" r:id="rId48"/>
    <p:sldId id="479" r:id="rId49"/>
    <p:sldId id="482" r:id="rId50"/>
    <p:sldId id="483" r:id="rId51"/>
    <p:sldId id="754" r:id="rId52"/>
    <p:sldId id="493" r:id="rId53"/>
    <p:sldId id="494" r:id="rId54"/>
    <p:sldId id="1385" r:id="rId55"/>
    <p:sldId id="850" r:id="rId56"/>
    <p:sldId id="1393" r:id="rId57"/>
    <p:sldId id="504" r:id="rId58"/>
    <p:sldId id="1395" r:id="rId59"/>
    <p:sldId id="836" r:id="rId60"/>
    <p:sldId id="1396" r:id="rId61"/>
    <p:sldId id="508" r:id="rId62"/>
    <p:sldId id="509" r:id="rId63"/>
    <p:sldId id="510" r:id="rId64"/>
    <p:sldId id="511" r:id="rId65"/>
    <p:sldId id="740" r:id="rId66"/>
    <p:sldId id="741" r:id="rId67"/>
    <p:sldId id="753" r:id="rId68"/>
    <p:sldId id="1398" r:id="rId69"/>
    <p:sldId id="742" r:id="rId70"/>
    <p:sldId id="1402" r:id="rId71"/>
    <p:sldId id="670" r:id="rId72"/>
    <p:sldId id="671" r:id="rId73"/>
    <p:sldId id="672" r:id="rId74"/>
    <p:sldId id="738" r:id="rId75"/>
    <p:sldId id="1406" r:id="rId76"/>
    <p:sldId id="694" r:id="rId77"/>
    <p:sldId id="700" r:id="rId78"/>
    <p:sldId id="701" r:id="rId79"/>
    <p:sldId id="702" r:id="rId80"/>
    <p:sldId id="704" r:id="rId81"/>
    <p:sldId id="705" r:id="rId82"/>
    <p:sldId id="744" r:id="rId83"/>
    <p:sldId id="711" r:id="rId84"/>
    <p:sldId id="844" r:id="rId85"/>
    <p:sldId id="715" r:id="rId86"/>
    <p:sldId id="725" r:id="rId87"/>
    <p:sldId id="1408" r:id="rId88"/>
    <p:sldId id="1411" r:id="rId89"/>
    <p:sldId id="1414" r:id="rId90"/>
    <p:sldId id="1415" r:id="rId91"/>
    <p:sldId id="1416" r:id="rId92"/>
    <p:sldId id="1419" r:id="rId93"/>
    <p:sldId id="530" r:id="rId94"/>
    <p:sldId id="538" r:id="rId95"/>
    <p:sldId id="540" r:id="rId96"/>
    <p:sldId id="539" r:id="rId97"/>
    <p:sldId id="541" r:id="rId98"/>
    <p:sldId id="609" r:id="rId99"/>
    <p:sldId id="624" r:id="rId100"/>
    <p:sldId id="625" r:id="rId101"/>
    <p:sldId id="1440" r:id="rId102"/>
    <p:sldId id="1473" r:id="rId103"/>
    <p:sldId id="1477" r:id="rId104"/>
    <p:sldId id="1478" r:id="rId105"/>
    <p:sldId id="1480" r:id="rId106"/>
    <p:sldId id="526" r:id="rId107"/>
    <p:sldId id="1483" r:id="rId108"/>
    <p:sldId id="1484" r:id="rId109"/>
    <p:sldId id="1485" r:id="rId110"/>
    <p:sldId id="1486" r:id="rId111"/>
    <p:sldId id="1487" r:id="rId112"/>
    <p:sldId id="534" r:id="rId113"/>
    <p:sldId id="1494" r:id="rId114"/>
    <p:sldId id="1496" r:id="rId115"/>
    <p:sldId id="1498" r:id="rId116"/>
    <p:sldId id="1499" r:id="rId117"/>
    <p:sldId id="544" r:id="rId118"/>
    <p:sldId id="545" r:id="rId119"/>
    <p:sldId id="546" r:id="rId120"/>
    <p:sldId id="1503" r:id="rId121"/>
    <p:sldId id="558" r:id="rId122"/>
    <p:sldId id="562" r:id="rId123"/>
    <p:sldId id="565" r:id="rId124"/>
    <p:sldId id="567" r:id="rId125"/>
    <p:sldId id="570" r:id="rId126"/>
    <p:sldId id="1505" r:id="rId127"/>
    <p:sldId id="1506" r:id="rId128"/>
    <p:sldId id="1509" r:id="rId129"/>
    <p:sldId id="1510" r:id="rId130"/>
    <p:sldId id="756" r:id="rId131"/>
    <p:sldId id="757" r:id="rId132"/>
    <p:sldId id="1511" r:id="rId133"/>
    <p:sldId id="749" r:id="rId134"/>
    <p:sldId id="750" r:id="rId135"/>
    <p:sldId id="1515" r:id="rId136"/>
    <p:sldId id="780" r:id="rId137"/>
    <p:sldId id="1518" r:id="rId138"/>
    <p:sldId id="759" r:id="rId139"/>
    <p:sldId id="760" r:id="rId140"/>
    <p:sldId id="761" r:id="rId141"/>
    <p:sldId id="763" r:id="rId142"/>
    <p:sldId id="765" r:id="rId143"/>
    <p:sldId id="766" r:id="rId144"/>
    <p:sldId id="768" r:id="rId145"/>
    <p:sldId id="773" r:id="rId146"/>
    <p:sldId id="774" r:id="rId147"/>
    <p:sldId id="1520" r:id="rId148"/>
    <p:sldId id="1521" r:id="rId149"/>
    <p:sldId id="602" r:id="rId150"/>
    <p:sldId id="605" r:id="rId151"/>
    <p:sldId id="1317" r:id="rId152"/>
    <p:sldId id="1523" r:id="rId153"/>
    <p:sldId id="1524" r:id="rId154"/>
    <p:sldId id="608" r:id="rId155"/>
    <p:sldId id="1318" r:id="rId156"/>
    <p:sldId id="606" r:id="rId157"/>
    <p:sldId id="607" r:id="rId158"/>
    <p:sldId id="636" r:id="rId159"/>
    <p:sldId id="637" r:id="rId160"/>
    <p:sldId id="1526" r:id="rId161"/>
    <p:sldId id="1528" r:id="rId162"/>
    <p:sldId id="1540" r:id="rId163"/>
    <p:sldId id="621" r:id="rId164"/>
    <p:sldId id="1542" r:id="rId165"/>
    <p:sldId id="626" r:id="rId166"/>
    <p:sldId id="1252" r:id="rId167"/>
    <p:sldId id="1290" r:id="rId168"/>
    <p:sldId id="1293" r:id="rId169"/>
    <p:sldId id="1253" r:id="rId170"/>
    <p:sldId id="1254" r:id="rId171"/>
    <p:sldId id="1255" r:id="rId172"/>
    <p:sldId id="1256" r:id="rId173"/>
    <p:sldId id="1258" r:id="rId174"/>
    <p:sldId id="1263" r:id="rId175"/>
    <p:sldId id="1272" r:id="rId176"/>
    <p:sldId id="1280" r:id="rId177"/>
    <p:sldId id="631" r:id="rId178"/>
    <p:sldId id="633" r:id="rId179"/>
    <p:sldId id="1283" r:id="rId180"/>
    <p:sldId id="1390" r:id="rId181"/>
    <p:sldId id="627" r:id="rId182"/>
    <p:sldId id="1567" r:id="rId183"/>
    <p:sldId id="1570" r:id="rId184"/>
    <p:sldId id="1574" r:id="rId185"/>
    <p:sldId id="1575" r:id="rId186"/>
    <p:sldId id="1576" r:id="rId187"/>
    <p:sldId id="1577" r:id="rId188"/>
    <p:sldId id="1578" r:id="rId189"/>
    <p:sldId id="1579" r:id="rId190"/>
    <p:sldId id="1580" r:id="rId191"/>
    <p:sldId id="1583" r:id="rId192"/>
    <p:sldId id="1584" r:id="rId193"/>
    <p:sldId id="1586" r:id="rId194"/>
    <p:sldId id="1587" r:id="rId195"/>
    <p:sldId id="1588" r:id="rId196"/>
    <p:sldId id="1589" r:id="rId197"/>
    <p:sldId id="1590" r:id="rId198"/>
    <p:sldId id="1591" r:id="rId199"/>
    <p:sldId id="1592" r:id="rId200"/>
    <p:sldId id="1593" r:id="rId201"/>
    <p:sldId id="1599" r:id="rId202"/>
    <p:sldId id="1600" r:id="rId203"/>
    <p:sldId id="1601" r:id="rId204"/>
    <p:sldId id="1602" r:id="rId205"/>
    <p:sldId id="1603" r:id="rId206"/>
    <p:sldId id="1604" r:id="rId207"/>
    <p:sldId id="1605" r:id="rId208"/>
    <p:sldId id="1606" r:id="rId209"/>
    <p:sldId id="1607" r:id="rId210"/>
    <p:sldId id="1608" r:id="rId211"/>
    <p:sldId id="1610" r:id="rId212"/>
    <p:sldId id="1611" r:id="rId213"/>
    <p:sldId id="1613" r:id="rId214"/>
    <p:sldId id="1615" r:id="rId215"/>
    <p:sldId id="1618" r:id="rId216"/>
    <p:sldId id="1619" r:id="rId217"/>
    <p:sldId id="1620" r:id="rId218"/>
    <p:sldId id="1621" r:id="rId219"/>
    <p:sldId id="1623" r:id="rId220"/>
    <p:sldId id="1625" r:id="rId221"/>
    <p:sldId id="1626" r:id="rId222"/>
    <p:sldId id="1627" r:id="rId223"/>
    <p:sldId id="1628" r:id="rId224"/>
    <p:sldId id="1629" r:id="rId225"/>
    <p:sldId id="1631" r:id="rId226"/>
    <p:sldId id="1632" r:id="rId227"/>
    <p:sldId id="1633" r:id="rId228"/>
    <p:sldId id="1646" r:id="rId229"/>
    <p:sldId id="501" r:id="rId230"/>
    <p:sldId id="502" r:id="rId231"/>
    <p:sldId id="1648" r:id="rId232"/>
    <p:sldId id="505" r:id="rId233"/>
    <p:sldId id="1649" r:id="rId234"/>
    <p:sldId id="507" r:id="rId235"/>
    <p:sldId id="1650" r:id="rId236"/>
    <p:sldId id="1651" r:id="rId237"/>
    <p:sldId id="1652" r:id="rId238"/>
    <p:sldId id="518" r:id="rId239"/>
    <p:sldId id="1653" r:id="rId240"/>
    <p:sldId id="520" r:id="rId241"/>
    <p:sldId id="1654" r:id="rId242"/>
    <p:sldId id="522" r:id="rId243"/>
    <p:sldId id="523" r:id="rId244"/>
    <p:sldId id="289" r:id="rId245"/>
    <p:sldId id="292" r:id="rId246"/>
    <p:sldId id="525" r:id="rId247"/>
    <p:sldId id="1442" r:id="rId248"/>
    <p:sldId id="528" r:id="rId249"/>
    <p:sldId id="1655" r:id="rId250"/>
    <p:sldId id="531" r:id="rId251"/>
    <p:sldId id="532" r:id="rId252"/>
    <p:sldId id="533" r:id="rId253"/>
    <p:sldId id="1443" r:id="rId254"/>
    <p:sldId id="1444" r:id="rId255"/>
    <p:sldId id="1445" r:id="rId256"/>
    <p:sldId id="1446" r:id="rId257"/>
    <p:sldId id="617" r:id="rId258"/>
    <p:sldId id="1659" r:id="rId259"/>
    <p:sldId id="619" r:id="rId260"/>
    <p:sldId id="1661" r:id="rId261"/>
    <p:sldId id="1662" r:id="rId262"/>
    <p:sldId id="1663" r:id="rId263"/>
    <p:sldId id="1664" r:id="rId264"/>
    <p:sldId id="1665" r:id="rId265"/>
    <p:sldId id="1666" r:id="rId266"/>
    <p:sldId id="1667" r:id="rId267"/>
    <p:sldId id="1669" r:id="rId268"/>
    <p:sldId id="1670" r:id="rId269"/>
    <p:sldId id="1672" r:id="rId270"/>
    <p:sldId id="1673" r:id="rId271"/>
    <p:sldId id="1675" r:id="rId272"/>
    <p:sldId id="1676" r:id="rId273"/>
    <p:sldId id="1678" r:id="rId274"/>
    <p:sldId id="1679" r:id="rId275"/>
    <p:sldId id="1681" r:id="rId276"/>
    <p:sldId id="1683" r:id="rId277"/>
    <p:sldId id="1685" r:id="rId278"/>
    <p:sldId id="568" r:id="rId279"/>
    <p:sldId id="1686" r:id="rId280"/>
    <p:sldId id="571" r:id="rId281"/>
    <p:sldId id="572" r:id="rId282"/>
    <p:sldId id="573" r:id="rId283"/>
    <p:sldId id="574" r:id="rId284"/>
    <p:sldId id="575" r:id="rId285"/>
    <p:sldId id="576" r:id="rId286"/>
    <p:sldId id="577" r:id="rId287"/>
    <p:sldId id="1687" r:id="rId288"/>
    <p:sldId id="1689" r:id="rId289"/>
    <p:sldId id="1691" r:id="rId290"/>
    <p:sldId id="622" r:id="rId291"/>
    <p:sldId id="1692" r:id="rId292"/>
    <p:sldId id="1693" r:id="rId293"/>
    <p:sldId id="616" r:id="rId294"/>
    <p:sldId id="1694" r:id="rId295"/>
    <p:sldId id="589" r:id="rId296"/>
    <p:sldId id="590" r:id="rId297"/>
    <p:sldId id="592" r:id="rId298"/>
    <p:sldId id="593" r:id="rId299"/>
    <p:sldId id="594" r:id="rId300"/>
    <p:sldId id="596" r:id="rId301"/>
    <p:sldId id="597" r:id="rId302"/>
    <p:sldId id="598" r:id="rId303"/>
    <p:sldId id="599" r:id="rId304"/>
    <p:sldId id="600" r:id="rId305"/>
    <p:sldId id="601" r:id="rId306"/>
    <p:sldId id="1696" r:id="rId307"/>
    <p:sldId id="603" r:id="rId308"/>
    <p:sldId id="604" r:id="rId309"/>
    <p:sldId id="1713" r:id="rId310"/>
    <p:sldId id="1714" r:id="rId311"/>
    <p:sldId id="1716" r:id="rId312"/>
    <p:sldId id="1717" r:id="rId313"/>
    <p:sldId id="1718" r:id="rId314"/>
    <p:sldId id="1719" r:id="rId315"/>
    <p:sldId id="1387" r:id="rId316"/>
    <p:sldId id="1720" r:id="rId317"/>
    <p:sldId id="1388" r:id="rId318"/>
    <p:sldId id="1721" r:id="rId319"/>
    <p:sldId id="1722" r:id="rId320"/>
    <p:sldId id="581" r:id="rId321"/>
    <p:sldId id="1386" r:id="rId322"/>
    <p:sldId id="579" r:id="rId323"/>
    <p:sldId id="1723" r:id="rId324"/>
    <p:sldId id="1724" r:id="rId325"/>
    <p:sldId id="1725" r:id="rId326"/>
    <p:sldId id="1726" r:id="rId327"/>
    <p:sldId id="512" r:id="rId328"/>
    <p:sldId id="513" r:id="rId329"/>
    <p:sldId id="514" r:id="rId330"/>
    <p:sldId id="1727" r:id="rId331"/>
    <p:sldId id="516" r:id="rId332"/>
    <p:sldId id="517" r:id="rId333"/>
    <p:sldId id="1728" r:id="rId334"/>
    <p:sldId id="519" r:id="rId335"/>
    <p:sldId id="1729" r:id="rId336"/>
    <p:sldId id="1383" r:id="rId337"/>
    <p:sldId id="1730" r:id="rId338"/>
    <p:sldId id="1731" r:id="rId339"/>
    <p:sldId id="580" r:id="rId340"/>
    <p:sldId id="584" r:id="rId341"/>
    <p:sldId id="1732" r:id="rId342"/>
    <p:sldId id="1733" r:id="rId343"/>
    <p:sldId id="1734" r:id="rId344"/>
    <p:sldId id="1735" r:id="rId345"/>
    <p:sldId id="1736" r:id="rId346"/>
    <p:sldId id="527" r:id="rId347"/>
    <p:sldId id="1737" r:id="rId348"/>
    <p:sldId id="529" r:id="rId349"/>
    <p:sldId id="1384" r:id="rId350"/>
    <p:sldId id="1738" r:id="rId351"/>
    <p:sldId id="583" r:id="rId352"/>
    <p:sldId id="1739" r:id="rId353"/>
    <p:sldId id="1740" r:id="rId354"/>
    <p:sldId id="1741" r:id="rId355"/>
    <p:sldId id="1742" r:id="rId356"/>
    <p:sldId id="569" r:id="rId357"/>
    <p:sldId id="1753" r:id="rId358"/>
    <p:sldId id="1754" r:id="rId359"/>
    <p:sldId id="1755" r:id="rId360"/>
    <p:sldId id="1756" r:id="rId361"/>
    <p:sldId id="1757" r:id="rId362"/>
    <p:sldId id="1758" r:id="rId363"/>
    <p:sldId id="1759" r:id="rId364"/>
    <p:sldId id="1760" r:id="rId365"/>
    <p:sldId id="1761" r:id="rId366"/>
    <p:sldId id="1762" r:id="rId367"/>
    <p:sldId id="1763" r:id="rId368"/>
    <p:sldId id="1764" r:id="rId369"/>
    <p:sldId id="1765" r:id="rId370"/>
    <p:sldId id="1766" r:id="rId371"/>
    <p:sldId id="1767" r:id="rId372"/>
    <p:sldId id="1768" r:id="rId373"/>
    <p:sldId id="1769" r:id="rId374"/>
    <p:sldId id="1770" r:id="rId375"/>
    <p:sldId id="1771" r:id="rId376"/>
    <p:sldId id="1772" r:id="rId377"/>
    <p:sldId id="1773" r:id="rId378"/>
    <p:sldId id="1774" r:id="rId379"/>
    <p:sldId id="1775" r:id="rId380"/>
    <p:sldId id="1776" r:id="rId381"/>
    <p:sldId id="1777" r:id="rId382"/>
    <p:sldId id="1778" r:id="rId383"/>
    <p:sldId id="1779" r:id="rId384"/>
    <p:sldId id="1780" r:id="rId385"/>
    <p:sldId id="1781" r:id="rId386"/>
    <p:sldId id="1782" r:id="rId387"/>
    <p:sldId id="1783" r:id="rId388"/>
    <p:sldId id="1784" r:id="rId389"/>
    <p:sldId id="1785" r:id="rId390"/>
    <p:sldId id="1786" r:id="rId391"/>
    <p:sldId id="1787" r:id="rId392"/>
    <p:sldId id="1788" r:id="rId393"/>
    <p:sldId id="1789" r:id="rId394"/>
    <p:sldId id="1790" r:id="rId395"/>
    <p:sldId id="1791" r:id="rId396"/>
    <p:sldId id="1792" r:id="rId397"/>
    <p:sldId id="1793" r:id="rId398"/>
    <p:sldId id="358" r:id="rId399"/>
    <p:sldId id="368" r:id="rId400"/>
    <p:sldId id="369" r:id="rId401"/>
    <p:sldId id="370" r:id="rId402"/>
    <p:sldId id="371" r:id="rId403"/>
    <p:sldId id="372" r:id="rId404"/>
    <p:sldId id="359" r:id="rId405"/>
    <p:sldId id="373" r:id="rId406"/>
    <p:sldId id="376" r:id="rId407"/>
    <p:sldId id="374" r:id="rId408"/>
    <p:sldId id="375" r:id="rId409"/>
    <p:sldId id="1797" r:id="rId410"/>
    <p:sldId id="1798" r:id="rId411"/>
    <p:sldId id="1799" r:id="rId412"/>
    <p:sldId id="1800" r:id="rId413"/>
    <p:sldId id="1801" r:id="rId414"/>
    <p:sldId id="1802" r:id="rId415"/>
    <p:sldId id="1803" r:id="rId416"/>
    <p:sldId id="1804" r:id="rId417"/>
    <p:sldId id="1805" r:id="rId418"/>
    <p:sldId id="1806" r:id="rId419"/>
    <p:sldId id="1807" r:id="rId420"/>
    <p:sldId id="1808" r:id="rId421"/>
    <p:sldId id="382" r:id="rId422"/>
    <p:sldId id="1809" r:id="rId423"/>
    <p:sldId id="1810" r:id="rId424"/>
    <p:sldId id="1811" r:id="rId425"/>
    <p:sldId id="1812" r:id="rId426"/>
    <p:sldId id="1813" r:id="rId427"/>
    <p:sldId id="1814" r:id="rId428"/>
    <p:sldId id="389" r:id="rId429"/>
    <p:sldId id="390" r:id="rId430"/>
    <p:sldId id="391" r:id="rId431"/>
    <p:sldId id="392" r:id="rId432"/>
    <p:sldId id="393" r:id="rId433"/>
    <p:sldId id="394" r:id="rId434"/>
    <p:sldId id="1815" r:id="rId435"/>
    <p:sldId id="396" r:id="rId436"/>
    <p:sldId id="1816" r:id="rId437"/>
    <p:sldId id="1817" r:id="rId438"/>
    <p:sldId id="400" r:id="rId439"/>
    <p:sldId id="401" r:id="rId440"/>
    <p:sldId id="1818" r:id="rId441"/>
    <p:sldId id="1819" r:id="rId442"/>
    <p:sldId id="404" r:id="rId443"/>
    <p:sldId id="1820" r:id="rId444"/>
    <p:sldId id="406" r:id="rId445"/>
    <p:sldId id="407" r:id="rId446"/>
    <p:sldId id="1821" r:id="rId447"/>
    <p:sldId id="409" r:id="rId448"/>
    <p:sldId id="410" r:id="rId449"/>
    <p:sldId id="411" r:id="rId450"/>
    <p:sldId id="1822" r:id="rId451"/>
    <p:sldId id="413" r:id="rId452"/>
    <p:sldId id="1823" r:id="rId453"/>
    <p:sldId id="415" r:id="rId454"/>
    <p:sldId id="1824" r:id="rId455"/>
    <p:sldId id="417" r:id="rId456"/>
    <p:sldId id="1825" r:id="rId457"/>
    <p:sldId id="1826" r:id="rId458"/>
    <p:sldId id="420" r:id="rId459"/>
    <p:sldId id="421" r:id="rId460"/>
    <p:sldId id="1827" r:id="rId461"/>
    <p:sldId id="424" r:id="rId462"/>
    <p:sldId id="423" r:id="rId463"/>
    <p:sldId id="319" r:id="rId464"/>
    <p:sldId id="425" r:id="rId465"/>
    <p:sldId id="1828" r:id="rId466"/>
    <p:sldId id="1829" r:id="rId467"/>
    <p:sldId id="1830" r:id="rId468"/>
    <p:sldId id="1831" r:id="rId469"/>
    <p:sldId id="1832" r:id="rId470"/>
    <p:sldId id="1833" r:id="rId471"/>
    <p:sldId id="1834" r:id="rId472"/>
    <p:sldId id="1835" r:id="rId473"/>
    <p:sldId id="586" r:id="rId474"/>
    <p:sldId id="1836" r:id="rId475"/>
    <p:sldId id="1837" r:id="rId476"/>
    <p:sldId id="1838" r:id="rId477"/>
    <p:sldId id="1839" r:id="rId478"/>
    <p:sldId id="1840" r:id="rId479"/>
    <p:sldId id="1841" r:id="rId480"/>
    <p:sldId id="1842" r:id="rId481"/>
    <p:sldId id="563" r:id="rId482"/>
    <p:sldId id="1843" r:id="rId483"/>
    <p:sldId id="1844" r:id="rId484"/>
    <p:sldId id="1845" r:id="rId485"/>
    <p:sldId id="1846" r:id="rId486"/>
    <p:sldId id="588" r:id="rId487"/>
    <p:sldId id="1847" r:id="rId488"/>
    <p:sldId id="1848" r:id="rId489"/>
    <p:sldId id="1849" r:id="rId490"/>
    <p:sldId id="1850" r:id="rId491"/>
    <p:sldId id="1851" r:id="rId492"/>
    <p:sldId id="1852" r:id="rId493"/>
    <p:sldId id="1853" r:id="rId494"/>
    <p:sldId id="1854" r:id="rId495"/>
    <p:sldId id="1855" r:id="rId496"/>
    <p:sldId id="1856" r:id="rId4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62" d="100"/>
          <a:sy n="62" d="100"/>
        </p:scale>
        <p:origin x="2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433" Type="http://schemas.openxmlformats.org/officeDocument/2006/relationships/slide" Target="slides/slide428.xml"/><Relationship Id="rId268" Type="http://schemas.openxmlformats.org/officeDocument/2006/relationships/slide" Target="slides/slide263.xml"/><Relationship Id="rId475" Type="http://schemas.openxmlformats.org/officeDocument/2006/relationships/slide" Target="slides/slide470.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00" Type="http://schemas.openxmlformats.org/officeDocument/2006/relationships/viewProps" Target="viewProps.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slide" Target="slides/slide397.xml"/><Relationship Id="rId279" Type="http://schemas.openxmlformats.org/officeDocument/2006/relationships/slide" Target="slides/slide274.xml"/><Relationship Id="rId444" Type="http://schemas.openxmlformats.org/officeDocument/2006/relationships/slide" Target="slides/slide439.xml"/><Relationship Id="rId486" Type="http://schemas.openxmlformats.org/officeDocument/2006/relationships/slide" Target="slides/slide481.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248" Type="http://schemas.openxmlformats.org/officeDocument/2006/relationships/slide" Target="slides/slide243.xml"/><Relationship Id="rId455" Type="http://schemas.openxmlformats.org/officeDocument/2006/relationships/slide" Target="slides/slide450.xml"/><Relationship Id="rId497" Type="http://schemas.openxmlformats.org/officeDocument/2006/relationships/slide" Target="slides/slide492.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slide" Target="slides/slide394.xml"/><Relationship Id="rId259" Type="http://schemas.openxmlformats.org/officeDocument/2006/relationships/slide" Target="slides/slide254.xml"/><Relationship Id="rId424" Type="http://schemas.openxmlformats.org/officeDocument/2006/relationships/slide" Target="slides/slide419.xml"/><Relationship Id="rId466" Type="http://schemas.openxmlformats.org/officeDocument/2006/relationships/slide" Target="slides/slide461.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435" Type="http://schemas.openxmlformats.org/officeDocument/2006/relationships/slide" Target="slides/slide430.xml"/><Relationship Id="rId477" Type="http://schemas.openxmlformats.org/officeDocument/2006/relationships/slide" Target="slides/slide472.xml"/><Relationship Id="rId281" Type="http://schemas.openxmlformats.org/officeDocument/2006/relationships/slide" Target="slides/slide276.xml"/><Relationship Id="rId337" Type="http://schemas.openxmlformats.org/officeDocument/2006/relationships/slide" Target="slides/slide332.xml"/><Relationship Id="rId502" Type="http://schemas.openxmlformats.org/officeDocument/2006/relationships/tableStyles" Target="tableStyles.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slide" Target="slides/slide374.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slide" Target="slides/slide399.xml"/><Relationship Id="rId446" Type="http://schemas.openxmlformats.org/officeDocument/2006/relationships/slide" Target="slides/slide44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88" Type="http://schemas.openxmlformats.org/officeDocument/2006/relationships/slide" Target="slides/slide483.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415" Type="http://schemas.openxmlformats.org/officeDocument/2006/relationships/slide" Target="slides/slide410.xml"/><Relationship Id="rId457" Type="http://schemas.openxmlformats.org/officeDocument/2006/relationships/slide" Target="slides/slide452.xml"/><Relationship Id="rId261" Type="http://schemas.openxmlformats.org/officeDocument/2006/relationships/slide" Target="slides/slide256.xml"/><Relationship Id="rId499" Type="http://schemas.openxmlformats.org/officeDocument/2006/relationships/presProps" Target="presProps.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426" Type="http://schemas.openxmlformats.org/officeDocument/2006/relationships/slide" Target="slides/slide421.xml"/><Relationship Id="rId230" Type="http://schemas.openxmlformats.org/officeDocument/2006/relationships/slide" Target="slides/slide225.xml"/><Relationship Id="rId468" Type="http://schemas.openxmlformats.org/officeDocument/2006/relationships/slide" Target="slides/slide463.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slide" Target="slides/slide376.xml"/><Relationship Id="rId241" Type="http://schemas.openxmlformats.org/officeDocument/2006/relationships/slide" Target="slides/slide236.xml"/><Relationship Id="rId437" Type="http://schemas.openxmlformats.org/officeDocument/2006/relationships/slide" Target="slides/slide432.xml"/><Relationship Id="rId479" Type="http://schemas.openxmlformats.org/officeDocument/2006/relationships/slide" Target="slides/slide474.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490" Type="http://schemas.openxmlformats.org/officeDocument/2006/relationships/slide" Target="slides/slide485.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406" Type="http://schemas.openxmlformats.org/officeDocument/2006/relationships/slide" Target="slides/slide40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448" Type="http://schemas.openxmlformats.org/officeDocument/2006/relationships/slide" Target="slides/slide443.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417" Type="http://schemas.openxmlformats.org/officeDocument/2006/relationships/slide" Target="slides/slide412.xml"/><Relationship Id="rId459" Type="http://schemas.openxmlformats.org/officeDocument/2006/relationships/slide" Target="slides/slide454.xml"/><Relationship Id="rId16" Type="http://schemas.openxmlformats.org/officeDocument/2006/relationships/slide" Target="slides/slide11.xml"/><Relationship Id="rId221" Type="http://schemas.openxmlformats.org/officeDocument/2006/relationships/slide" Target="slides/slide216.xml"/><Relationship Id="rId263" Type="http://schemas.openxmlformats.org/officeDocument/2006/relationships/slide" Target="slides/slide258.xml"/><Relationship Id="rId319" Type="http://schemas.openxmlformats.org/officeDocument/2006/relationships/slide" Target="slides/slide314.xml"/><Relationship Id="rId470" Type="http://schemas.openxmlformats.org/officeDocument/2006/relationships/slide" Target="slides/slide465.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165" Type="http://schemas.openxmlformats.org/officeDocument/2006/relationships/slide" Target="slides/slide160.xml"/><Relationship Id="rId372" Type="http://schemas.openxmlformats.org/officeDocument/2006/relationships/slide" Target="slides/slide367.xml"/><Relationship Id="rId428" Type="http://schemas.openxmlformats.org/officeDocument/2006/relationships/slide" Target="slides/slide423.xml"/><Relationship Id="rId232" Type="http://schemas.openxmlformats.org/officeDocument/2006/relationships/slide" Target="slides/slide227.xml"/><Relationship Id="rId274" Type="http://schemas.openxmlformats.org/officeDocument/2006/relationships/slide" Target="slides/slide269.xml"/><Relationship Id="rId481" Type="http://schemas.openxmlformats.org/officeDocument/2006/relationships/slide" Target="slides/slide476.xml"/><Relationship Id="rId27" Type="http://schemas.openxmlformats.org/officeDocument/2006/relationships/slide" Target="slides/slide22.xml"/><Relationship Id="rId69" Type="http://schemas.openxmlformats.org/officeDocument/2006/relationships/slide" Target="slides/slide64.xml"/><Relationship Id="rId134" Type="http://schemas.openxmlformats.org/officeDocument/2006/relationships/slide" Target="slides/slide129.xml"/><Relationship Id="rId80" Type="http://schemas.openxmlformats.org/officeDocument/2006/relationships/slide" Target="slides/slide75.xml"/><Relationship Id="rId176" Type="http://schemas.openxmlformats.org/officeDocument/2006/relationships/slide" Target="slides/slide171.xml"/><Relationship Id="rId341" Type="http://schemas.openxmlformats.org/officeDocument/2006/relationships/slide" Target="slides/slide336.xml"/><Relationship Id="rId383" Type="http://schemas.openxmlformats.org/officeDocument/2006/relationships/slide" Target="slides/slide378.xml"/><Relationship Id="rId439" Type="http://schemas.openxmlformats.org/officeDocument/2006/relationships/slide" Target="slides/slide434.xml"/><Relationship Id="rId201" Type="http://schemas.openxmlformats.org/officeDocument/2006/relationships/slide" Target="slides/slide196.xml"/><Relationship Id="rId243" Type="http://schemas.openxmlformats.org/officeDocument/2006/relationships/slide" Target="slides/slide238.xml"/><Relationship Id="rId285" Type="http://schemas.openxmlformats.org/officeDocument/2006/relationships/slide" Target="slides/slide280.xml"/><Relationship Id="rId450" Type="http://schemas.openxmlformats.org/officeDocument/2006/relationships/slide" Target="slides/slide445.xml"/><Relationship Id="rId38" Type="http://schemas.openxmlformats.org/officeDocument/2006/relationships/slide" Target="slides/slide33.xml"/><Relationship Id="rId103" Type="http://schemas.openxmlformats.org/officeDocument/2006/relationships/slide" Target="slides/slide98.xml"/><Relationship Id="rId310" Type="http://schemas.openxmlformats.org/officeDocument/2006/relationships/slide" Target="slides/slide305.xml"/><Relationship Id="rId492" Type="http://schemas.openxmlformats.org/officeDocument/2006/relationships/slide" Target="slides/slide487.xml"/><Relationship Id="rId91" Type="http://schemas.openxmlformats.org/officeDocument/2006/relationships/slide" Target="slides/slide86.xml"/><Relationship Id="rId145" Type="http://schemas.openxmlformats.org/officeDocument/2006/relationships/slide" Target="slides/slide140.xml"/><Relationship Id="rId187" Type="http://schemas.openxmlformats.org/officeDocument/2006/relationships/slide" Target="slides/slide182.xml"/><Relationship Id="rId352" Type="http://schemas.openxmlformats.org/officeDocument/2006/relationships/slide" Target="slides/slide347.xml"/><Relationship Id="rId394" Type="http://schemas.openxmlformats.org/officeDocument/2006/relationships/slide" Target="slides/slide389.xml"/><Relationship Id="rId408" Type="http://schemas.openxmlformats.org/officeDocument/2006/relationships/slide" Target="slides/slide403.xml"/><Relationship Id="rId212" Type="http://schemas.openxmlformats.org/officeDocument/2006/relationships/slide" Target="slides/slide207.xml"/><Relationship Id="rId254" Type="http://schemas.openxmlformats.org/officeDocument/2006/relationships/slide" Target="slides/slide249.xml"/><Relationship Id="rId49" Type="http://schemas.openxmlformats.org/officeDocument/2006/relationships/slide" Target="slides/slide44.xml"/><Relationship Id="rId114" Type="http://schemas.openxmlformats.org/officeDocument/2006/relationships/slide" Target="slides/slide109.xml"/><Relationship Id="rId296" Type="http://schemas.openxmlformats.org/officeDocument/2006/relationships/slide" Target="slides/slide291.xml"/><Relationship Id="rId461" Type="http://schemas.openxmlformats.org/officeDocument/2006/relationships/slide" Target="slides/slide456.xml"/><Relationship Id="rId60" Type="http://schemas.openxmlformats.org/officeDocument/2006/relationships/slide" Target="slides/slide55.xml"/><Relationship Id="rId156" Type="http://schemas.openxmlformats.org/officeDocument/2006/relationships/slide" Target="slides/slide151.xml"/><Relationship Id="rId198" Type="http://schemas.openxmlformats.org/officeDocument/2006/relationships/slide" Target="slides/slide193.xml"/><Relationship Id="rId321" Type="http://schemas.openxmlformats.org/officeDocument/2006/relationships/slide" Target="slides/slide316.xml"/><Relationship Id="rId363" Type="http://schemas.openxmlformats.org/officeDocument/2006/relationships/slide" Target="slides/slide358.xml"/><Relationship Id="rId419" Type="http://schemas.openxmlformats.org/officeDocument/2006/relationships/slide" Target="slides/slide414.xml"/><Relationship Id="rId223" Type="http://schemas.openxmlformats.org/officeDocument/2006/relationships/slide" Target="slides/slide218.xml"/><Relationship Id="rId430" Type="http://schemas.openxmlformats.org/officeDocument/2006/relationships/slide" Target="slides/slide425.xml"/><Relationship Id="rId18" Type="http://schemas.openxmlformats.org/officeDocument/2006/relationships/slide" Target="slides/slide13.xml"/><Relationship Id="rId265" Type="http://schemas.openxmlformats.org/officeDocument/2006/relationships/slide" Target="slides/slide260.xml"/><Relationship Id="rId472" Type="http://schemas.openxmlformats.org/officeDocument/2006/relationships/slide" Target="slides/slide467.xml"/><Relationship Id="rId125" Type="http://schemas.openxmlformats.org/officeDocument/2006/relationships/slide" Target="slides/slide120.xml"/><Relationship Id="rId167" Type="http://schemas.openxmlformats.org/officeDocument/2006/relationships/slide" Target="slides/slide162.xml"/><Relationship Id="rId332" Type="http://schemas.openxmlformats.org/officeDocument/2006/relationships/slide" Target="slides/slide327.xml"/><Relationship Id="rId374" Type="http://schemas.openxmlformats.org/officeDocument/2006/relationships/slide" Target="slides/slide369.xml"/><Relationship Id="rId71" Type="http://schemas.openxmlformats.org/officeDocument/2006/relationships/slide" Target="slides/slide66.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76" Type="http://schemas.openxmlformats.org/officeDocument/2006/relationships/slide" Target="slides/slide271.xml"/><Relationship Id="rId441" Type="http://schemas.openxmlformats.org/officeDocument/2006/relationships/slide" Target="slides/slide436.xml"/><Relationship Id="rId483" Type="http://schemas.openxmlformats.org/officeDocument/2006/relationships/slide" Target="slides/slide478.xml"/><Relationship Id="rId40" Type="http://schemas.openxmlformats.org/officeDocument/2006/relationships/slide" Target="slides/slide35.xml"/><Relationship Id="rId136" Type="http://schemas.openxmlformats.org/officeDocument/2006/relationships/slide" Target="slides/slide131.xml"/><Relationship Id="rId178" Type="http://schemas.openxmlformats.org/officeDocument/2006/relationships/slide" Target="slides/slide173.xml"/><Relationship Id="rId301" Type="http://schemas.openxmlformats.org/officeDocument/2006/relationships/slide" Target="slides/slide296.xml"/><Relationship Id="rId343" Type="http://schemas.openxmlformats.org/officeDocument/2006/relationships/slide" Target="slides/slide338.xml"/><Relationship Id="rId82" Type="http://schemas.openxmlformats.org/officeDocument/2006/relationships/slide" Target="slides/slide77.xml"/><Relationship Id="rId203" Type="http://schemas.openxmlformats.org/officeDocument/2006/relationships/slide" Target="slides/slide198.xml"/><Relationship Id="rId385" Type="http://schemas.openxmlformats.org/officeDocument/2006/relationships/slide" Target="slides/slide380.xml"/><Relationship Id="rId245" Type="http://schemas.openxmlformats.org/officeDocument/2006/relationships/slide" Target="slides/slide240.xml"/><Relationship Id="rId287" Type="http://schemas.openxmlformats.org/officeDocument/2006/relationships/slide" Target="slides/slide282.xml"/><Relationship Id="rId410" Type="http://schemas.openxmlformats.org/officeDocument/2006/relationships/slide" Target="slides/slide405.xml"/><Relationship Id="rId452" Type="http://schemas.openxmlformats.org/officeDocument/2006/relationships/slide" Target="slides/slide447.xml"/><Relationship Id="rId494" Type="http://schemas.openxmlformats.org/officeDocument/2006/relationships/slide" Target="slides/slide489.xml"/><Relationship Id="rId105" Type="http://schemas.openxmlformats.org/officeDocument/2006/relationships/slide" Target="slides/slide100.xml"/><Relationship Id="rId147" Type="http://schemas.openxmlformats.org/officeDocument/2006/relationships/slide" Target="slides/slide142.xml"/><Relationship Id="rId312" Type="http://schemas.openxmlformats.org/officeDocument/2006/relationships/slide" Target="slides/slide307.xml"/><Relationship Id="rId354" Type="http://schemas.openxmlformats.org/officeDocument/2006/relationships/slide" Target="slides/slide349.xml"/><Relationship Id="rId51" Type="http://schemas.openxmlformats.org/officeDocument/2006/relationships/slide" Target="slides/slide46.xml"/><Relationship Id="rId93" Type="http://schemas.openxmlformats.org/officeDocument/2006/relationships/slide" Target="slides/slide88.xml"/><Relationship Id="rId189" Type="http://schemas.openxmlformats.org/officeDocument/2006/relationships/slide" Target="slides/slide184.xml"/><Relationship Id="rId396" Type="http://schemas.openxmlformats.org/officeDocument/2006/relationships/slide" Target="slides/slide391.xml"/><Relationship Id="rId214" Type="http://schemas.openxmlformats.org/officeDocument/2006/relationships/slide" Target="slides/slide209.xml"/><Relationship Id="rId256" Type="http://schemas.openxmlformats.org/officeDocument/2006/relationships/slide" Target="slides/slide251.xml"/><Relationship Id="rId298" Type="http://schemas.openxmlformats.org/officeDocument/2006/relationships/slide" Target="slides/slide293.xml"/><Relationship Id="rId421" Type="http://schemas.openxmlformats.org/officeDocument/2006/relationships/slide" Target="slides/slide416.xml"/><Relationship Id="rId463" Type="http://schemas.openxmlformats.org/officeDocument/2006/relationships/slide" Target="slides/slide458.xml"/><Relationship Id="rId116" Type="http://schemas.openxmlformats.org/officeDocument/2006/relationships/slide" Target="slides/slide111.xml"/><Relationship Id="rId158" Type="http://schemas.openxmlformats.org/officeDocument/2006/relationships/slide" Target="slides/slide153.xml"/><Relationship Id="rId323" Type="http://schemas.openxmlformats.org/officeDocument/2006/relationships/slide" Target="slides/slide318.xml"/><Relationship Id="rId20" Type="http://schemas.openxmlformats.org/officeDocument/2006/relationships/slide" Target="slides/slide15.xml"/><Relationship Id="rId62" Type="http://schemas.openxmlformats.org/officeDocument/2006/relationships/slide" Target="slides/slide57.xml"/><Relationship Id="rId365" Type="http://schemas.openxmlformats.org/officeDocument/2006/relationships/slide" Target="slides/slide360.xml"/><Relationship Id="rId225" Type="http://schemas.openxmlformats.org/officeDocument/2006/relationships/slide" Target="slides/slide220.xml"/><Relationship Id="rId267" Type="http://schemas.openxmlformats.org/officeDocument/2006/relationships/slide" Target="slides/slide262.xml"/><Relationship Id="rId432" Type="http://schemas.openxmlformats.org/officeDocument/2006/relationships/slide" Target="slides/slide427.xml"/><Relationship Id="rId474" Type="http://schemas.openxmlformats.org/officeDocument/2006/relationships/slide" Target="slides/slide469.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slide" Target="slides/slide396.xml"/><Relationship Id="rId422" Type="http://schemas.openxmlformats.org/officeDocument/2006/relationships/slide" Target="slides/slide417.xml"/><Relationship Id="rId443" Type="http://schemas.openxmlformats.org/officeDocument/2006/relationships/slide" Target="slides/slide438.xml"/><Relationship Id="rId464" Type="http://schemas.openxmlformats.org/officeDocument/2006/relationships/slide" Target="slides/slide459.xml"/><Relationship Id="rId303" Type="http://schemas.openxmlformats.org/officeDocument/2006/relationships/slide" Target="slides/slide298.xml"/><Relationship Id="rId485" Type="http://schemas.openxmlformats.org/officeDocument/2006/relationships/slide" Target="slides/slide480.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496" Type="http://schemas.openxmlformats.org/officeDocument/2006/relationships/slide" Target="slides/slide491.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465" Type="http://schemas.openxmlformats.org/officeDocument/2006/relationships/slide" Target="slides/slide460.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476" Type="http://schemas.openxmlformats.org/officeDocument/2006/relationships/slide" Target="slides/slide471.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501" Type="http://schemas.openxmlformats.org/officeDocument/2006/relationships/theme" Target="theme/theme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487" Type="http://schemas.openxmlformats.org/officeDocument/2006/relationships/slide" Target="slides/slide482.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slide" Target="slides/slide384.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openxmlformats.org/officeDocument/2006/relationships/slide" Target="slides/slide409.xml"/><Relationship Id="rId456" Type="http://schemas.openxmlformats.org/officeDocument/2006/relationships/slide" Target="slides/slide451.xml"/><Relationship Id="rId498" Type="http://schemas.openxmlformats.org/officeDocument/2006/relationships/notesMaster" Target="notesMasters/notesMaster1.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425" Type="http://schemas.openxmlformats.org/officeDocument/2006/relationships/slide" Target="slides/slide420.xml"/><Relationship Id="rId467" Type="http://schemas.openxmlformats.org/officeDocument/2006/relationships/slide" Target="slides/slide462.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slide" Target="slides/slide375.xml"/><Relationship Id="rId436" Type="http://schemas.openxmlformats.org/officeDocument/2006/relationships/slide" Target="slides/slide431.xml"/><Relationship Id="rId240" Type="http://schemas.openxmlformats.org/officeDocument/2006/relationships/slide" Target="slides/slide235.xml"/><Relationship Id="rId478" Type="http://schemas.openxmlformats.org/officeDocument/2006/relationships/slide" Target="slides/slide473.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slide" Target="slides/slide386.xml"/><Relationship Id="rId405" Type="http://schemas.openxmlformats.org/officeDocument/2006/relationships/slide" Target="slides/slide400.xml"/><Relationship Id="rId447" Type="http://schemas.openxmlformats.org/officeDocument/2006/relationships/slide" Target="slides/slide442.xml"/><Relationship Id="rId251" Type="http://schemas.openxmlformats.org/officeDocument/2006/relationships/slide" Target="slides/slide246.xml"/><Relationship Id="rId489" Type="http://schemas.openxmlformats.org/officeDocument/2006/relationships/slide" Target="slides/slide484.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416" Type="http://schemas.openxmlformats.org/officeDocument/2006/relationships/slide" Target="slides/slide411.xml"/><Relationship Id="rId220" Type="http://schemas.openxmlformats.org/officeDocument/2006/relationships/slide" Target="slides/slide215.xml"/><Relationship Id="rId458" Type="http://schemas.openxmlformats.org/officeDocument/2006/relationships/slide" Target="slides/slide453.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427" Type="http://schemas.openxmlformats.org/officeDocument/2006/relationships/slide" Target="slides/slide422.xml"/><Relationship Id="rId469" Type="http://schemas.openxmlformats.org/officeDocument/2006/relationships/slide" Target="slides/slide464.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480" Type="http://schemas.openxmlformats.org/officeDocument/2006/relationships/slide" Target="slides/slide475.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slide" Target="slides/slide377.xml"/><Relationship Id="rId438" Type="http://schemas.openxmlformats.org/officeDocument/2006/relationships/slide" Target="slides/slide433.xml"/><Relationship Id="rId242" Type="http://schemas.openxmlformats.org/officeDocument/2006/relationships/slide" Target="slides/slide237.xml"/><Relationship Id="rId284" Type="http://schemas.openxmlformats.org/officeDocument/2006/relationships/slide" Target="slides/slide279.xml"/><Relationship Id="rId491" Type="http://schemas.openxmlformats.org/officeDocument/2006/relationships/slide" Target="slides/slide486.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 Id="rId90" Type="http://schemas.openxmlformats.org/officeDocument/2006/relationships/slide" Target="slides/slide85.xml"/><Relationship Id="rId186" Type="http://schemas.openxmlformats.org/officeDocument/2006/relationships/slide" Target="slides/slide181.xml"/><Relationship Id="rId351" Type="http://schemas.openxmlformats.org/officeDocument/2006/relationships/slide" Target="slides/slide346.xml"/><Relationship Id="rId393" Type="http://schemas.openxmlformats.org/officeDocument/2006/relationships/slide" Target="slides/slide388.xml"/><Relationship Id="rId407" Type="http://schemas.openxmlformats.org/officeDocument/2006/relationships/slide" Target="slides/slide402.xml"/><Relationship Id="rId449" Type="http://schemas.openxmlformats.org/officeDocument/2006/relationships/slide" Target="slides/slide444.xml"/><Relationship Id="rId211" Type="http://schemas.openxmlformats.org/officeDocument/2006/relationships/slide" Target="slides/slide206.xml"/><Relationship Id="rId253" Type="http://schemas.openxmlformats.org/officeDocument/2006/relationships/slide" Target="slides/slide248.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slide" Target="slides/slide455.xml"/><Relationship Id="rId48" Type="http://schemas.openxmlformats.org/officeDocument/2006/relationships/slide" Target="slides/slide43.xml"/><Relationship Id="rId113" Type="http://schemas.openxmlformats.org/officeDocument/2006/relationships/slide" Target="slides/slide108.xml"/><Relationship Id="rId320" Type="http://schemas.openxmlformats.org/officeDocument/2006/relationships/slide" Target="slides/slide315.xml"/><Relationship Id="rId155" Type="http://schemas.openxmlformats.org/officeDocument/2006/relationships/slide" Target="slides/slide150.xml"/><Relationship Id="rId197" Type="http://schemas.openxmlformats.org/officeDocument/2006/relationships/slide" Target="slides/slide192.xml"/><Relationship Id="rId362" Type="http://schemas.openxmlformats.org/officeDocument/2006/relationships/slide" Target="slides/slide357.xml"/><Relationship Id="rId418" Type="http://schemas.openxmlformats.org/officeDocument/2006/relationships/slide" Target="slides/slide413.xml"/><Relationship Id="rId222" Type="http://schemas.openxmlformats.org/officeDocument/2006/relationships/slide" Target="slides/slide217.xml"/><Relationship Id="rId264" Type="http://schemas.openxmlformats.org/officeDocument/2006/relationships/slide" Target="slides/slide259.xml"/><Relationship Id="rId471" Type="http://schemas.openxmlformats.org/officeDocument/2006/relationships/slide" Target="slides/slide466.xml"/><Relationship Id="rId17" Type="http://schemas.openxmlformats.org/officeDocument/2006/relationships/slide" Target="slides/slide12.xml"/><Relationship Id="rId59" Type="http://schemas.openxmlformats.org/officeDocument/2006/relationships/slide" Target="slides/slide54.xml"/><Relationship Id="rId124" Type="http://schemas.openxmlformats.org/officeDocument/2006/relationships/slide" Target="slides/slide119.xml"/><Relationship Id="rId70" Type="http://schemas.openxmlformats.org/officeDocument/2006/relationships/slide" Target="slides/slide65.xml"/><Relationship Id="rId166" Type="http://schemas.openxmlformats.org/officeDocument/2006/relationships/slide" Target="slides/slide161.xml"/><Relationship Id="rId331" Type="http://schemas.openxmlformats.org/officeDocument/2006/relationships/slide" Target="slides/slide326.xml"/><Relationship Id="rId373" Type="http://schemas.openxmlformats.org/officeDocument/2006/relationships/slide" Target="slides/slide368.xml"/><Relationship Id="rId429" Type="http://schemas.openxmlformats.org/officeDocument/2006/relationships/slide" Target="slides/slide424.xml"/><Relationship Id="rId1" Type="http://schemas.openxmlformats.org/officeDocument/2006/relationships/slideMaster" Target="slideMasters/slideMaster1.xml"/><Relationship Id="rId233" Type="http://schemas.openxmlformats.org/officeDocument/2006/relationships/slide" Target="slides/slide228.xml"/><Relationship Id="rId440" Type="http://schemas.openxmlformats.org/officeDocument/2006/relationships/slide" Target="slides/slide435.xml"/><Relationship Id="rId28" Type="http://schemas.openxmlformats.org/officeDocument/2006/relationships/slide" Target="slides/slide23.xml"/><Relationship Id="rId275" Type="http://schemas.openxmlformats.org/officeDocument/2006/relationships/slide" Target="slides/slide270.xml"/><Relationship Id="rId300" Type="http://schemas.openxmlformats.org/officeDocument/2006/relationships/slide" Target="slides/slide295.xml"/><Relationship Id="rId482" Type="http://schemas.openxmlformats.org/officeDocument/2006/relationships/slide" Target="slides/slide477.xml"/><Relationship Id="rId81" Type="http://schemas.openxmlformats.org/officeDocument/2006/relationships/slide" Target="slides/slide76.xml"/><Relationship Id="rId135" Type="http://schemas.openxmlformats.org/officeDocument/2006/relationships/slide" Target="slides/slide130.xml"/><Relationship Id="rId177" Type="http://schemas.openxmlformats.org/officeDocument/2006/relationships/slide" Target="slides/slide172.xml"/><Relationship Id="rId342" Type="http://schemas.openxmlformats.org/officeDocument/2006/relationships/slide" Target="slides/slide337.xml"/><Relationship Id="rId384" Type="http://schemas.openxmlformats.org/officeDocument/2006/relationships/slide" Target="slides/slide379.xml"/><Relationship Id="rId202" Type="http://schemas.openxmlformats.org/officeDocument/2006/relationships/slide" Target="slides/slide197.xml"/><Relationship Id="rId244" Type="http://schemas.openxmlformats.org/officeDocument/2006/relationships/slide" Target="slides/slide239.xml"/><Relationship Id="rId39" Type="http://schemas.openxmlformats.org/officeDocument/2006/relationships/slide" Target="slides/slide34.xml"/><Relationship Id="rId286" Type="http://schemas.openxmlformats.org/officeDocument/2006/relationships/slide" Target="slides/slide281.xml"/><Relationship Id="rId451" Type="http://schemas.openxmlformats.org/officeDocument/2006/relationships/slide" Target="slides/slide446.xml"/><Relationship Id="rId493" Type="http://schemas.openxmlformats.org/officeDocument/2006/relationships/slide" Target="slides/slide488.xml"/><Relationship Id="rId50" Type="http://schemas.openxmlformats.org/officeDocument/2006/relationships/slide" Target="slides/slide45.xml"/><Relationship Id="rId104" Type="http://schemas.openxmlformats.org/officeDocument/2006/relationships/slide" Target="slides/slide99.xml"/><Relationship Id="rId146" Type="http://schemas.openxmlformats.org/officeDocument/2006/relationships/slide" Target="slides/slide141.xml"/><Relationship Id="rId188" Type="http://schemas.openxmlformats.org/officeDocument/2006/relationships/slide" Target="slides/slide183.xml"/><Relationship Id="rId311" Type="http://schemas.openxmlformats.org/officeDocument/2006/relationships/slide" Target="slides/slide306.xml"/><Relationship Id="rId353" Type="http://schemas.openxmlformats.org/officeDocument/2006/relationships/slide" Target="slides/slide348.xml"/><Relationship Id="rId395" Type="http://schemas.openxmlformats.org/officeDocument/2006/relationships/slide" Target="slides/slide390.xml"/><Relationship Id="rId409" Type="http://schemas.openxmlformats.org/officeDocument/2006/relationships/slide" Target="slides/slide404.xml"/><Relationship Id="rId92" Type="http://schemas.openxmlformats.org/officeDocument/2006/relationships/slide" Target="slides/slide87.xml"/><Relationship Id="rId213" Type="http://schemas.openxmlformats.org/officeDocument/2006/relationships/slide" Target="slides/slide208.xml"/><Relationship Id="rId420" Type="http://schemas.openxmlformats.org/officeDocument/2006/relationships/slide" Target="slides/slide415.xml"/><Relationship Id="rId255" Type="http://schemas.openxmlformats.org/officeDocument/2006/relationships/slide" Target="slides/slide250.xml"/><Relationship Id="rId297" Type="http://schemas.openxmlformats.org/officeDocument/2006/relationships/slide" Target="slides/slide292.xml"/><Relationship Id="rId462" Type="http://schemas.openxmlformats.org/officeDocument/2006/relationships/slide" Target="slides/slide457.xml"/><Relationship Id="rId115" Type="http://schemas.openxmlformats.org/officeDocument/2006/relationships/slide" Target="slides/slide110.xml"/><Relationship Id="rId157" Type="http://schemas.openxmlformats.org/officeDocument/2006/relationships/slide" Target="slides/slide152.xml"/><Relationship Id="rId322" Type="http://schemas.openxmlformats.org/officeDocument/2006/relationships/slide" Target="slides/slide317.xml"/><Relationship Id="rId364" Type="http://schemas.openxmlformats.org/officeDocument/2006/relationships/slide" Target="slides/slide359.xml"/><Relationship Id="rId61" Type="http://schemas.openxmlformats.org/officeDocument/2006/relationships/slide" Target="slides/slide56.xml"/><Relationship Id="rId199" Type="http://schemas.openxmlformats.org/officeDocument/2006/relationships/slide" Target="slides/slide194.xml"/><Relationship Id="rId19" Type="http://schemas.openxmlformats.org/officeDocument/2006/relationships/slide" Target="slides/slide14.xml"/><Relationship Id="rId224" Type="http://schemas.openxmlformats.org/officeDocument/2006/relationships/slide" Target="slides/slide219.xml"/><Relationship Id="rId266" Type="http://schemas.openxmlformats.org/officeDocument/2006/relationships/slide" Target="slides/slide261.xml"/><Relationship Id="rId431" Type="http://schemas.openxmlformats.org/officeDocument/2006/relationships/slide" Target="slides/slide426.xml"/><Relationship Id="rId473" Type="http://schemas.openxmlformats.org/officeDocument/2006/relationships/slide" Target="slides/slide468.xml"/><Relationship Id="rId30" Type="http://schemas.openxmlformats.org/officeDocument/2006/relationships/slide" Target="slides/slide25.xml"/><Relationship Id="rId126" Type="http://schemas.openxmlformats.org/officeDocument/2006/relationships/slide" Target="slides/slide121.xml"/><Relationship Id="rId168" Type="http://schemas.openxmlformats.org/officeDocument/2006/relationships/slide" Target="slides/slide163.xml"/><Relationship Id="rId333" Type="http://schemas.openxmlformats.org/officeDocument/2006/relationships/slide" Target="slides/slide328.xml"/><Relationship Id="rId72" Type="http://schemas.openxmlformats.org/officeDocument/2006/relationships/slide" Target="slides/slide67.xml"/><Relationship Id="rId375" Type="http://schemas.openxmlformats.org/officeDocument/2006/relationships/slide" Target="slides/slide370.xml"/><Relationship Id="rId3" Type="http://schemas.openxmlformats.org/officeDocument/2006/relationships/slideMaster" Target="slideMasters/slideMaster3.xml"/><Relationship Id="rId235" Type="http://schemas.openxmlformats.org/officeDocument/2006/relationships/slide" Target="slides/slide230.xml"/><Relationship Id="rId277" Type="http://schemas.openxmlformats.org/officeDocument/2006/relationships/slide" Target="slides/slide272.xml"/><Relationship Id="rId400" Type="http://schemas.openxmlformats.org/officeDocument/2006/relationships/slide" Target="slides/slide395.xml"/><Relationship Id="rId442" Type="http://schemas.openxmlformats.org/officeDocument/2006/relationships/slide" Target="slides/slide437.xml"/><Relationship Id="rId484" Type="http://schemas.openxmlformats.org/officeDocument/2006/relationships/slide" Target="slides/slide479.xml"/><Relationship Id="rId137" Type="http://schemas.openxmlformats.org/officeDocument/2006/relationships/slide" Target="slides/slide132.xml"/><Relationship Id="rId302" Type="http://schemas.openxmlformats.org/officeDocument/2006/relationships/slide" Target="slides/slide297.xml"/><Relationship Id="rId344" Type="http://schemas.openxmlformats.org/officeDocument/2006/relationships/slide" Target="slides/slide339.xml"/><Relationship Id="rId41" Type="http://schemas.openxmlformats.org/officeDocument/2006/relationships/slide" Target="slides/slide36.xml"/><Relationship Id="rId83" Type="http://schemas.openxmlformats.org/officeDocument/2006/relationships/slide" Target="slides/slide78.xml"/><Relationship Id="rId179" Type="http://schemas.openxmlformats.org/officeDocument/2006/relationships/slide" Target="slides/slide174.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46" Type="http://schemas.openxmlformats.org/officeDocument/2006/relationships/slide" Target="slides/slide241.xml"/><Relationship Id="rId288" Type="http://schemas.openxmlformats.org/officeDocument/2006/relationships/slide" Target="slides/slide283.xml"/><Relationship Id="rId411" Type="http://schemas.openxmlformats.org/officeDocument/2006/relationships/slide" Target="slides/slide406.xml"/><Relationship Id="rId453" Type="http://schemas.openxmlformats.org/officeDocument/2006/relationships/slide" Target="slides/slide448.xml"/><Relationship Id="rId106" Type="http://schemas.openxmlformats.org/officeDocument/2006/relationships/slide" Target="slides/slide101.xml"/><Relationship Id="rId313" Type="http://schemas.openxmlformats.org/officeDocument/2006/relationships/slide" Target="slides/slide308.xml"/><Relationship Id="rId495" Type="http://schemas.openxmlformats.org/officeDocument/2006/relationships/slide" Target="slides/slide49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cat>
            <c:numRef>
              <c:f>Sheet1!$A$2:$A$34</c:f>
              <c:numCache>
                <c:formatCode>General</c:formatCode>
                <c:ptCount val="3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numCache>
            </c:numRef>
          </c:cat>
          <c:val>
            <c:numRef>
              <c:f>Sheet1!$B$2:$B$34</c:f>
              <c:numCache>
                <c:formatCode>General</c:formatCode>
                <c:ptCount val="33"/>
                <c:pt idx="1">
                  <c:v>2241.4</c:v>
                </c:pt>
                <c:pt idx="2">
                  <c:v>2241.5</c:v>
                </c:pt>
                <c:pt idx="3">
                  <c:v>2241.6</c:v>
                </c:pt>
                <c:pt idx="4">
                  <c:v>2241.1</c:v>
                </c:pt>
                <c:pt idx="5">
                  <c:v>2092.5</c:v>
                </c:pt>
                <c:pt idx="6">
                  <c:v>2087.5</c:v>
                </c:pt>
                <c:pt idx="7">
                  <c:v>2087.3000000000002</c:v>
                </c:pt>
                <c:pt idx="8">
                  <c:v>2091.6999999999998</c:v>
                </c:pt>
                <c:pt idx="9">
                  <c:v>1560.2</c:v>
                </c:pt>
                <c:pt idx="10">
                  <c:v>1559.7</c:v>
                </c:pt>
                <c:pt idx="11">
                  <c:v>1560.9</c:v>
                </c:pt>
                <c:pt idx="12">
                  <c:v>1560.6</c:v>
                </c:pt>
                <c:pt idx="13">
                  <c:v>1491.9</c:v>
                </c:pt>
                <c:pt idx="14">
                  <c:v>1490.5</c:v>
                </c:pt>
                <c:pt idx="15">
                  <c:v>1488.9</c:v>
                </c:pt>
                <c:pt idx="16">
                  <c:v>1486.8</c:v>
                </c:pt>
                <c:pt idx="17">
                  <c:v>1199.5999999999999</c:v>
                </c:pt>
                <c:pt idx="18">
                  <c:v>1194.3</c:v>
                </c:pt>
                <c:pt idx="19">
                  <c:v>1185.3</c:v>
                </c:pt>
                <c:pt idx="20">
                  <c:v>1168.5</c:v>
                </c:pt>
                <c:pt idx="21">
                  <c:v>1103.5999999999999</c:v>
                </c:pt>
                <c:pt idx="22">
                  <c:v>1087.2</c:v>
                </c:pt>
                <c:pt idx="23">
                  <c:v>1072.5</c:v>
                </c:pt>
                <c:pt idx="24">
                  <c:v>1068</c:v>
                </c:pt>
                <c:pt idx="25">
                  <c:v>897.35999999999865</c:v>
                </c:pt>
                <c:pt idx="26">
                  <c:v>881.66</c:v>
                </c:pt>
                <c:pt idx="27">
                  <c:v>879.43</c:v>
                </c:pt>
                <c:pt idx="28">
                  <c:v>874.66</c:v>
                </c:pt>
                <c:pt idx="29">
                  <c:v>857.41</c:v>
                </c:pt>
                <c:pt idx="30">
                  <c:v>852.99</c:v>
                </c:pt>
                <c:pt idx="31">
                  <c:v>847.62</c:v>
                </c:pt>
                <c:pt idx="32">
                  <c:v>844.18000000000052</c:v>
                </c:pt>
              </c:numCache>
            </c:numRef>
          </c:val>
          <c:smooth val="0"/>
          <c:extLst>
            <c:ext xmlns:c16="http://schemas.microsoft.com/office/drawing/2014/chart" uri="{C3380CC4-5D6E-409C-BE32-E72D297353CC}">
              <c16:uniqueId val="{00000000-A2AD-4C2C-B5F8-7686A27A2154}"/>
            </c:ext>
          </c:extLst>
        </c:ser>
        <c:dLbls>
          <c:showLegendKey val="0"/>
          <c:showVal val="0"/>
          <c:showCatName val="0"/>
          <c:showSerName val="0"/>
          <c:showPercent val="0"/>
          <c:showBubbleSize val="0"/>
        </c:dLbls>
        <c:marker val="1"/>
        <c:smooth val="0"/>
        <c:axId val="482766200"/>
        <c:axId val="482765808"/>
      </c:lineChart>
      <c:catAx>
        <c:axId val="482766200"/>
        <c:scaling>
          <c:orientation val="minMax"/>
        </c:scaling>
        <c:delete val="0"/>
        <c:axPos val="b"/>
        <c:title>
          <c:tx>
            <c:rich>
              <a:bodyPr/>
              <a:lstStyle/>
              <a:p>
                <a:pPr>
                  <a:defRPr>
                    <a:solidFill>
                      <a:schemeClr val="tx1"/>
                    </a:solidFill>
                  </a:defRPr>
                </a:pPr>
                <a:r>
                  <a:rPr lang="en-US" dirty="0">
                    <a:solidFill>
                      <a:schemeClr val="tx1"/>
                    </a:solidFill>
                  </a:rPr>
                  <a:t>Key Bits</a:t>
                </a:r>
              </a:p>
            </c:rich>
          </c:tx>
          <c:overlay val="0"/>
        </c:title>
        <c:numFmt formatCode="General" sourceLinked="1"/>
        <c:majorTickMark val="out"/>
        <c:minorTickMark val="none"/>
        <c:tickLblPos val="nextTo"/>
        <c:txPr>
          <a:bodyPr/>
          <a:lstStyle/>
          <a:p>
            <a:pPr>
              <a:defRPr>
                <a:solidFill>
                  <a:schemeClr val="tx1"/>
                </a:solidFill>
              </a:defRPr>
            </a:pPr>
            <a:endParaRPr lang="en-US"/>
          </a:p>
        </c:txPr>
        <c:crossAx val="482765808"/>
        <c:crosses val="autoZero"/>
        <c:auto val="1"/>
        <c:lblAlgn val="ctr"/>
        <c:lblOffset val="100"/>
        <c:tickMarkSkip val="1"/>
        <c:noMultiLvlLbl val="0"/>
      </c:catAx>
      <c:valAx>
        <c:axId val="482765808"/>
        <c:scaling>
          <c:orientation val="minMax"/>
        </c:scaling>
        <c:delete val="0"/>
        <c:axPos val="l"/>
        <c:majorGridlines/>
        <c:title>
          <c:tx>
            <c:rich>
              <a:bodyPr rot="-5400000" vert="horz"/>
              <a:lstStyle/>
              <a:p>
                <a:pPr>
                  <a:defRPr>
                    <a:solidFill>
                      <a:schemeClr val="tx1"/>
                    </a:solidFill>
                  </a:defRPr>
                </a:pPr>
                <a:r>
                  <a:rPr lang="en-US" dirty="0">
                    <a:solidFill>
                      <a:schemeClr val="tx1"/>
                    </a:solidFill>
                  </a:rPr>
                  <a:t>Sorting</a:t>
                </a:r>
                <a:r>
                  <a:rPr lang="en-US" baseline="0" dirty="0">
                    <a:solidFill>
                      <a:schemeClr val="tx1"/>
                    </a:solidFill>
                  </a:rPr>
                  <a:t> Rate (</a:t>
                </a:r>
                <a:r>
                  <a:rPr lang="en-US" baseline="0" dirty="0" err="1">
                    <a:solidFill>
                      <a:schemeClr val="tx1"/>
                    </a:solidFill>
                  </a:rPr>
                  <a:t>Mkey</a:t>
                </a:r>
                <a:r>
                  <a:rPr lang="en-US" baseline="0" dirty="0">
                    <a:solidFill>
                      <a:schemeClr val="tx1"/>
                    </a:solidFill>
                  </a:rPr>
                  <a:t>/s)</a:t>
                </a:r>
                <a:endParaRPr lang="en-US" dirty="0">
                  <a:solidFill>
                    <a:schemeClr val="tx1"/>
                  </a:solidFill>
                </a:endParaRPr>
              </a:p>
            </c:rich>
          </c:tx>
          <c:overlay val="0"/>
        </c:title>
        <c:numFmt formatCode="General" sourceLinked="1"/>
        <c:majorTickMark val="out"/>
        <c:minorTickMark val="none"/>
        <c:tickLblPos val="nextTo"/>
        <c:spPr>
          <a:noFill/>
        </c:spPr>
        <c:txPr>
          <a:bodyPr/>
          <a:lstStyle/>
          <a:p>
            <a:pPr>
              <a:defRPr>
                <a:solidFill>
                  <a:schemeClr val="tx1"/>
                </a:solidFill>
              </a:defRPr>
            </a:pPr>
            <a:endParaRPr lang="en-US"/>
          </a:p>
        </c:txPr>
        <c:crossAx val="482766200"/>
        <c:crosses val="autoZero"/>
        <c:crossBetween val="between"/>
      </c:valAx>
    </c:plotArea>
    <c:plotVisOnly val="1"/>
    <c:dispBlanksAs val="gap"/>
    <c:showDLblsOverMax val="0"/>
  </c:chart>
  <c:txPr>
    <a:bodyPr/>
    <a:lstStyle/>
    <a:p>
      <a:pPr>
        <a:defRPr sz="1800">
          <a:solidFill>
            <a:schemeClr val="bg1"/>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tackoverflow.com/questions/15331009/when-to-use-volatile-with-shared-cuda-memory"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docs.nvidia.com/cuda/cuda-runtime-api/index.html" TargetMode="External"/><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devblogs.nvidia.com/parallelforall/unified-memory-in-cuda-6/" TargetMode="External"/><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devblogs.nvidia.com/parallelforall/unified-memory-in-cuda-6/" TargetMode="External"/><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en.wikipedia.org/wiki/Namespace_(computer_science)" TargetMode="External"/><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this: </a:t>
            </a:r>
            <a:r>
              <a:rPr lang="en-US" dirty="0">
                <a:hlinkClick r:id="rId3"/>
              </a:rPr>
              <a:t>https://stackoverflow.com/questions/15331009/when-to-use-volatile-with-shared-cuda-memory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2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is important about a cache line of 128 bytes?</a:t>
            </a:r>
          </a:p>
          <a:p>
            <a:pPr marL="171450" indent="-171450">
              <a:buFont typeface="Arial" panose="020B0604020202020204" pitchFamily="34" charset="0"/>
              <a:buChar char="•"/>
            </a:pPr>
            <a:r>
              <a:rPr lang="en-US" sz="900" dirty="0"/>
              <a:t>it</a:t>
            </a:r>
            <a:r>
              <a:rPr lang="en-US" sz="900" baseline="0" dirty="0"/>
              <a:t> </a:t>
            </a:r>
            <a:r>
              <a:rPr lang="en-US" sz="900" b="1" baseline="0" dirty="0"/>
              <a:t>maps</a:t>
            </a:r>
            <a:r>
              <a:rPr lang="en-US" sz="900" baseline="0" dirty="0"/>
              <a:t> well in a data transaction for an entire warp:  32 floats or 32 </a:t>
            </a:r>
            <a:r>
              <a:rPr lang="en-US" sz="900" baseline="0" dirty="0" err="1"/>
              <a:t>ints</a:t>
            </a:r>
            <a:endParaRPr lang="en-US" sz="900" baseline="0" dirty="0"/>
          </a:p>
          <a:p>
            <a:pPr marL="171450" indent="-171450">
              <a:buFont typeface="Arial" panose="020B0604020202020204" pitchFamily="34" charset="0"/>
              <a:buChar char="•"/>
            </a:pPr>
            <a:r>
              <a:rPr lang="en-US" sz="900" baseline="0" dirty="0"/>
              <a:t>in one operation services all threads in a warp</a:t>
            </a:r>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dirty="0"/>
              <a:t>You can determine at *compile* time (through flags: -</a:t>
            </a:r>
            <a:r>
              <a:rPr lang="en-US" sz="900" dirty="0" err="1"/>
              <a:t>dlcm</a:t>
            </a:r>
            <a:r>
              <a:rPr lang="en-US" sz="900" dirty="0"/>
              <a:t>=ca/cg) if you double cache [L1 &amp; L2] or only cache [L2 only]</a:t>
            </a:r>
          </a:p>
          <a:p>
            <a:pPr marL="171450" indent="-171450">
              <a:buFont typeface="Arial" panose="020B0604020202020204" pitchFamily="34" charset="0"/>
              <a:buChar char="•"/>
            </a:pPr>
            <a:r>
              <a:rPr lang="en-US" sz="900" dirty="0"/>
              <a:t>If [L1 &amp; L2], a memory access is serviced with a 128-byte memory transaction</a:t>
            </a:r>
          </a:p>
          <a:p>
            <a:pPr marL="171450" indent="-171450">
              <a:buFont typeface="Arial" panose="020B0604020202020204" pitchFamily="34" charset="0"/>
              <a:buChar char="•"/>
            </a:pPr>
            <a:r>
              <a:rPr lang="en-US" sz="900" dirty="0"/>
              <a:t>If [L2 only], a memory access is serviced with a 32-byte memory transaction</a:t>
            </a:r>
          </a:p>
          <a:p>
            <a:pPr marL="171450" indent="-171450">
              <a:buFont typeface="Arial" panose="020B0604020202020204" pitchFamily="34" charset="0"/>
              <a:buChar char="•"/>
            </a:pPr>
            <a:r>
              <a:rPr lang="en-US" sz="900" dirty="0"/>
              <a:t>This can reduce over-fetch in the case of scattered memory accesses</a:t>
            </a:r>
          </a:p>
          <a:p>
            <a:pPr marL="171450" indent="-171450">
              <a:buFont typeface="Arial" panose="020B0604020202020204" pitchFamily="34" charset="0"/>
              <a:buChar char="•"/>
            </a:pPr>
            <a:r>
              <a:rPr lang="en-US" sz="900" dirty="0"/>
              <a:t>Good for irregular pattern access (sparse linear algebra)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7128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We discuss the 1</a:t>
            </a:r>
            <a:r>
              <a:rPr lang="en-US" sz="900" baseline="30000" dirty="0"/>
              <a:t>st</a:t>
            </a:r>
            <a:r>
              <a:rPr lang="en-US" sz="900" dirty="0"/>
              <a:t> one:</a:t>
            </a:r>
          </a:p>
          <a:p>
            <a:pPr marL="171450" indent="-171450">
              <a:buFont typeface="Arial" panose="020B0604020202020204" pitchFamily="34" charset="0"/>
              <a:buChar char="•"/>
            </a:pPr>
            <a:r>
              <a:rPr lang="en-US" sz="900" dirty="0"/>
              <a:t>scheduling is important here</a:t>
            </a:r>
            <a:br>
              <a:rPr lang="en-US" sz="900" dirty="0"/>
            </a:br>
            <a:endParaRPr lang="en-US" sz="900" dirty="0"/>
          </a:p>
          <a:p>
            <a:r>
              <a:rPr lang="en-US" sz="900" dirty="0"/>
              <a:t>We do not discuss</a:t>
            </a:r>
            <a:r>
              <a:rPr lang="en-US" sz="900" baseline="0" dirty="0"/>
              <a:t> the 2</a:t>
            </a:r>
            <a:r>
              <a:rPr lang="en-US" sz="900" baseline="30000" dirty="0"/>
              <a:t>nd</a:t>
            </a:r>
            <a:r>
              <a:rPr lang="en-US" sz="900" baseline="0" dirty="0"/>
              <a:t> one:</a:t>
            </a:r>
            <a:endParaRPr lang="en-US" sz="900" dirty="0"/>
          </a:p>
          <a:p>
            <a:pPr marL="171450" indent="-171450">
              <a:buFont typeface="Arial" panose="020B0604020202020204" pitchFamily="34" charset="0"/>
              <a:buChar char="•"/>
            </a:pPr>
            <a:r>
              <a:rPr lang="en-US" sz="900" dirty="0"/>
              <a:t>physical layout of the memory banks</a:t>
            </a:r>
            <a:r>
              <a:rPr lang="en-US" sz="900" baseline="0" dirty="0"/>
              <a:t> used for L1 cache / </a:t>
            </a:r>
            <a:r>
              <a:rPr lang="en-US" sz="900" baseline="0" dirty="0" err="1"/>
              <a:t>ShMem</a:t>
            </a:r>
            <a:endParaRPr lang="en-US" sz="900" baseline="0" dirty="0"/>
          </a:p>
          <a:p>
            <a:pPr marL="171450" indent="-171450">
              <a:buFont typeface="Arial" panose="020B0604020202020204" pitchFamily="34" charset="0"/>
              <a:buChar char="•"/>
            </a:pPr>
            <a:r>
              <a:rPr lang="en-US" sz="900" baseline="0" dirty="0"/>
              <a:t>bank conflicts</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4802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BBB97-749C-4245-8061-B156C92570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r>
              <a:rPr lang="en-US" sz="900" dirty="0"/>
              <a:t>Recall:  most programs are </a:t>
            </a:r>
            <a:r>
              <a:rPr lang="en-US" sz="900" b="1" dirty="0"/>
              <a:t>memory-bound</a:t>
            </a:r>
            <a:r>
              <a:rPr lang="en-US" sz="900" dirty="0"/>
              <a:t>,  flops are cheap</a:t>
            </a:r>
          </a:p>
          <a:p>
            <a:pPr marL="171450" indent="-171450">
              <a:buFont typeface="Arial" panose="020B0604020202020204" pitchFamily="34" charset="0"/>
              <a:buChar char="•"/>
            </a:pPr>
            <a:r>
              <a:rPr lang="en-US" sz="900" dirty="0"/>
              <a:t>Memory transactions are playing key role in the performance of your code.</a:t>
            </a:r>
            <a:br>
              <a:rPr lang="en-US" sz="900" dirty="0"/>
            </a:br>
            <a:r>
              <a:rPr lang="en-US" sz="900" dirty="0"/>
              <a:t>Getting maximum memory throughput requires you to follow certain access pattern rules.</a:t>
            </a:r>
          </a:p>
          <a:p>
            <a:endParaRPr lang="en-US" sz="900" dirty="0"/>
          </a:p>
          <a:p>
            <a:r>
              <a:rPr lang="en-US" sz="900" b="1" dirty="0"/>
              <a:t>Data “divergence”</a:t>
            </a:r>
            <a:r>
              <a:rPr lang="en-US" sz="900" dirty="0"/>
              <a:t>:   concept similar to thread divergence</a:t>
            </a:r>
          </a:p>
          <a:p>
            <a:pPr marL="171450" indent="-171450">
              <a:buFont typeface="Arial" panose="020B0604020202020204" pitchFamily="34" charset="0"/>
              <a:buChar char="•"/>
            </a:pPr>
            <a:r>
              <a:rPr lang="en-US" sz="900" dirty="0"/>
              <a:t>hardware is optimized for so-called coalesced memory transactions (accessing contiguous blocks of global memory)</a:t>
            </a:r>
          </a:p>
          <a:p>
            <a:pPr marL="171450" indent="-171450">
              <a:buFont typeface="Arial" panose="020B0604020202020204" pitchFamily="34" charset="0"/>
              <a:buChar char="•"/>
            </a:pPr>
            <a:r>
              <a:rPr lang="en-US" sz="900" dirty="0"/>
              <a:t>divergence: neighboring threads access memory locations physically</a:t>
            </a:r>
            <a:r>
              <a:rPr lang="en-US" sz="900" baseline="0" dirty="0"/>
              <a:t> far from each other</a:t>
            </a:r>
            <a:endParaRPr lang="en-US" sz="900" dirty="0"/>
          </a:p>
          <a:p>
            <a:pPr defTabSz="914266">
              <a:defRPr/>
            </a:pPr>
            <a:endParaRPr lang="en-US" sz="900" dirty="0"/>
          </a:p>
          <a:p>
            <a:endParaRPr lang="en-US" sz="900" dirty="0"/>
          </a:p>
        </p:txBody>
      </p:sp>
    </p:spTree>
    <p:extLst>
      <p:ext uri="{BB962C8B-B14F-4D97-AF65-F5344CB8AC3E}">
        <p14:creationId xmlns:p14="http://schemas.microsoft.com/office/powerpoint/2010/main" val="31503476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04691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910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261">
              <a:defRPr/>
            </a:pPr>
            <a:r>
              <a:rPr lang="en-US" sz="900" b="0" dirty="0"/>
              <a:t>Mapping threads to data</a:t>
            </a:r>
            <a:r>
              <a:rPr lang="en-US" sz="900" b="0" baseline="0" dirty="0"/>
              <a:t> is not unique.  Some choices are better than others… (from a memory access point of view)</a:t>
            </a:r>
            <a:endParaRPr lang="en-US" sz="900" b="0" dirty="0"/>
          </a:p>
          <a:p>
            <a:pPr defTabSz="881261">
              <a:defRPr/>
            </a:pPr>
            <a:endParaRPr lang="en-US" sz="900" b="0" dirty="0"/>
          </a:p>
          <a:p>
            <a:pPr defTabSz="881261">
              <a:defRPr/>
            </a:pPr>
            <a:r>
              <a:rPr lang="en-US" sz="900" b="0" dirty="0"/>
              <a:t>Must keep in mind how 2-dimensional arrays are stored in C/C++</a:t>
            </a:r>
          </a:p>
          <a:p>
            <a:pPr defTabSz="881261">
              <a:defRPr/>
            </a:pPr>
            <a:endParaRPr lang="en-US" sz="900" b="0" dirty="0"/>
          </a:p>
          <a:p>
            <a:pPr defTabSz="881261">
              <a:defRPr/>
            </a:pPr>
            <a:r>
              <a:rPr lang="en-US" sz="900" b="0" dirty="0"/>
              <a:t>Answer: </a:t>
            </a:r>
            <a:r>
              <a:rPr lang="en-US" sz="900" b="0" dirty="0">
                <a:latin typeface="Consolas" pitchFamily="49" charset="0"/>
                <a:cs typeface="Consolas" pitchFamily="49" charset="0"/>
              </a:rPr>
              <a:t>C[j][i] = A[j][i] + B[j][i]</a:t>
            </a:r>
          </a:p>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817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these scenarios can lead to out-of-bounds access as well. Particularly the last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7503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Example: 3D points</a:t>
            </a:r>
          </a:p>
          <a:p>
            <a:endParaRPr lang="en-US" sz="1050" dirty="0"/>
          </a:p>
          <a:p>
            <a:r>
              <a:rPr lang="en-US" sz="1050" dirty="0" err="1"/>
              <a:t>AoS</a:t>
            </a:r>
            <a:r>
              <a:rPr lang="en-US" sz="1050" baseline="0" dirty="0"/>
              <a:t>: Swiss cheese (many holes </a:t>
            </a:r>
            <a:r>
              <a:rPr lang="en-US" sz="1050" baseline="0" dirty="0">
                <a:sym typeface="Wingdings" panose="05000000000000000000" pitchFamily="2" charset="2"/>
              </a:rPr>
              <a:t> wasted trips to memory)</a:t>
            </a:r>
          </a:p>
          <a:p>
            <a:r>
              <a:rPr lang="en-US" sz="1050" baseline="0" dirty="0" err="1">
                <a:sym typeface="Wingdings" panose="05000000000000000000" pitchFamily="2" charset="2"/>
              </a:rPr>
              <a:t>SoA</a:t>
            </a:r>
            <a:r>
              <a:rPr lang="en-US" sz="1050" baseline="0" dirty="0">
                <a:sym typeface="Wingdings" panose="05000000000000000000" pitchFamily="2" charset="2"/>
              </a:rPr>
              <a:t>: Parmesan (very dense)</a:t>
            </a: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2019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This is what used to be: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*x = j + i;</a:t>
            </a:r>
            <a:endParaRPr lang="en-US" dirty="0">
              <a:solidFill>
                <a:srgbClr val="008000"/>
              </a:solidFill>
              <a:latin typeface="Consolas" pitchFamily="49" charset="0"/>
              <a:cs typeface="Consolas" pitchFamily="49" charset="0"/>
            </a:endParaRPr>
          </a:p>
          <a:p>
            <a:r>
              <a:rPr lang="en-US" dirty="0">
                <a:solidFill>
                  <a:srgbClr val="008000"/>
                </a:solidFill>
                <a:latin typeface="Consolas" pitchFamily="49" charset="0"/>
                <a:cs typeface="Consolas" pitchFamily="49" charset="0"/>
              </a:rPr>
              <a:t>This is now: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40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prstClr val="black"/>
                </a:solidFill>
                <a:latin typeface="Consolas" pitchFamily="49" charset="0"/>
                <a:cs typeface="Consolas" pitchFamily="49" charset="0"/>
              </a:rPr>
              <a:t>picturePixels</a:t>
            </a:r>
            <a:r>
              <a:rPr lang="en-US" dirty="0"/>
              <a:t>[i] returns one of say seven integers that correspond</a:t>
            </a:r>
            <a:r>
              <a:rPr lang="en-US" baseline="0" dirty="0"/>
              <a:t> to the possible seven colors in the picture.</a:t>
            </a:r>
          </a:p>
          <a:p>
            <a:r>
              <a:rPr lang="en-US" baseline="0" dirty="0"/>
              <a:t>“bucket” is an array of </a:t>
            </a:r>
            <a:r>
              <a:rPr lang="en-US" baseline="0" dirty="0" err="1"/>
              <a:t>int</a:t>
            </a:r>
            <a:r>
              <a:rPr lang="en-US" baseline="0" dirty="0"/>
              <a:t> of dimension </a:t>
            </a:r>
            <a:r>
              <a:rPr lang="en-US" baseline="0" dirty="0" err="1"/>
              <a:t>seve</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681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The </a:t>
            </a:r>
            <a:r>
              <a:rPr lang="en-US" baseline="0" dirty="0" err="1"/>
              <a:t>kepler</a:t>
            </a:r>
            <a:r>
              <a:rPr lang="en-US" baseline="0" dirty="0"/>
              <a:t> and Maxwell architectures improved atomic performance. Maxwell improved performance for shared memory atomics.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9015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Fermi:   must have at least 2 blocks to even have a chance to reach 100% occupancy</a:t>
            </a:r>
          </a:p>
          <a:p>
            <a:r>
              <a:rPr lang="en-US" sz="1000" dirty="0"/>
              <a:t>Indeed,</a:t>
            </a:r>
            <a:r>
              <a:rPr lang="en-US" sz="1000" baseline="0" dirty="0"/>
              <a:t> 1024 max. threads/ block </a:t>
            </a:r>
            <a:r>
              <a:rPr lang="en-US" sz="1000" baseline="0" dirty="0">
                <a:sym typeface="Wingdings" panose="05000000000000000000" pitchFamily="2" charset="2"/>
              </a:rPr>
              <a:t> 32 max. warps / block</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5580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Also, each thread can use</a:t>
            </a:r>
            <a:r>
              <a:rPr lang="en-US" sz="1000" baseline="0" dirty="0"/>
              <a:t> a maximum of 256 registers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326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4257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t>Can also use compiler flags to report</a:t>
            </a:r>
            <a:r>
              <a:rPr lang="en-US" sz="900" baseline="0" dirty="0"/>
              <a:t> resource utilization.</a:t>
            </a:r>
          </a:p>
          <a:p>
            <a:r>
              <a:rPr lang="en-US" sz="900" baseline="0" dirty="0"/>
              <a:t>For example, passing </a:t>
            </a:r>
            <a:r>
              <a:rPr lang="en-US" sz="900" b="1" baseline="0" dirty="0"/>
              <a:t>–</a:t>
            </a:r>
            <a:r>
              <a:rPr lang="en-US" sz="900" b="1" baseline="0" dirty="0" err="1"/>
              <a:t>ptax</a:t>
            </a:r>
            <a:r>
              <a:rPr lang="en-US" sz="900" b="1" baseline="0" dirty="0"/>
              <a:t>-options=-v</a:t>
            </a:r>
            <a:r>
              <a:rPr lang="en-US" sz="900" baseline="0" dirty="0"/>
              <a:t> to </a:t>
            </a:r>
            <a:r>
              <a:rPr lang="en-US" sz="900" baseline="0" dirty="0" err="1"/>
              <a:t>nvcc</a:t>
            </a:r>
            <a:r>
              <a:rPr lang="en-US" sz="900" baseline="0" dirty="0"/>
              <a:t> will report the number of registers/thread</a:t>
            </a:r>
          </a:p>
          <a:p>
            <a:endParaRPr lang="en-US" sz="900" baseline="0" dirty="0"/>
          </a:p>
          <a:p>
            <a:r>
              <a:rPr lang="en-US" sz="900" baseline="0" dirty="0"/>
              <a:t>Profiler will also give you all this information.</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54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9FA4B-F6D8-44CB-9A56-00AD4B331B63}"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562" name="Rectangle 2"/>
          <p:cNvSpPr>
            <a:spLocks noGrp="1" noRot="1" noChangeAspect="1" noChangeArrowheads="1" noTextEdit="1"/>
          </p:cNvSpPr>
          <p:nvPr>
            <p:ph type="sldImg"/>
          </p:nvPr>
        </p:nvSpPr>
        <p:spPr>
          <a:xfrm>
            <a:off x="2311400" y="525463"/>
            <a:ext cx="4672013" cy="2628900"/>
          </a:xfrm>
          <a:ln/>
        </p:spPr>
      </p:sp>
      <p:sp>
        <p:nvSpPr>
          <p:cNvPr id="1945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0828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err="1"/>
              <a:t>nvcc</a:t>
            </a:r>
            <a:r>
              <a:rPr lang="en-US" sz="900" dirty="0"/>
              <a:t> separates what should run on CPU from GPU code</a:t>
            </a:r>
          </a:p>
          <a:p>
            <a:pPr marL="171450" indent="-171450">
              <a:buFont typeface="Arial" panose="020B0604020202020204" pitchFamily="34" charset="0"/>
              <a:buChar char="•"/>
            </a:pPr>
            <a:r>
              <a:rPr lang="en-US" sz="900" dirty="0"/>
              <a:t>First stage is to translate into PTX code (assembly)</a:t>
            </a:r>
          </a:p>
          <a:p>
            <a:pPr marL="171450" indent="-171450">
              <a:buFont typeface="Arial" panose="020B0604020202020204" pitchFamily="34" charset="0"/>
              <a:buChar char="•"/>
            </a:pPr>
            <a:r>
              <a:rPr lang="en-US" sz="900" dirty="0"/>
              <a:t>PTX is machine independent</a:t>
            </a:r>
          </a:p>
          <a:p>
            <a:pPr marL="171450" indent="-171450">
              <a:buFont typeface="Arial" panose="020B0604020202020204" pitchFamily="34" charset="0"/>
              <a:buChar char="•"/>
            </a:pPr>
            <a:r>
              <a:rPr lang="en-US" sz="900" dirty="0"/>
              <a:t>FORTRAN generates</a:t>
            </a:r>
            <a:r>
              <a:rPr lang="en-US" sz="900" baseline="0" dirty="0"/>
              <a:t> PTX too</a:t>
            </a:r>
            <a:endParaRPr lang="en-US" sz="900" dirty="0"/>
          </a:p>
          <a:p>
            <a:pPr marL="171450" indent="-171450">
              <a:buFont typeface="Arial" panose="020B0604020202020204" pitchFamily="34" charset="0"/>
              <a:buChar char="•"/>
            </a:pPr>
            <a:r>
              <a:rPr lang="en-US" sz="900" dirty="0"/>
              <a:t>Second stage: compile PTX for target GPU</a:t>
            </a:r>
          </a:p>
        </p:txBody>
      </p:sp>
    </p:spTree>
    <p:extLst>
      <p:ext uri="{BB962C8B-B14F-4D97-AF65-F5344CB8AC3E}">
        <p14:creationId xmlns:p14="http://schemas.microsoft.com/office/powerpoint/2010/main" val="584776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r>
              <a:rPr lang="en-US" sz="900" dirty="0"/>
              <a:t>PTX</a:t>
            </a:r>
          </a:p>
          <a:p>
            <a:pPr marL="171450" indent="-171450">
              <a:buFont typeface="Arial" panose="020B0604020202020204" pitchFamily="34" charset="0"/>
              <a:buChar char="•"/>
            </a:pPr>
            <a:r>
              <a:rPr lang="en-US" sz="900" dirty="0"/>
              <a:t>similar to assembly code</a:t>
            </a:r>
            <a:endParaRPr lang="en-US" sz="900" dirty="0">
              <a:cs typeface="Calibri"/>
            </a:endParaRPr>
          </a:p>
          <a:p>
            <a:pPr marL="171450" indent="-171450">
              <a:buFont typeface="Arial" panose="020B0604020202020204" pitchFamily="34" charset="0"/>
              <a:buChar char="•"/>
            </a:pPr>
            <a:r>
              <a:rPr lang="en-US" sz="900" dirty="0"/>
              <a:t>does not contain information on what particular GPU</a:t>
            </a:r>
            <a:r>
              <a:rPr lang="en-US" sz="900" baseline="0" dirty="0"/>
              <a:t> card the code should run (device neutral representation)</a:t>
            </a:r>
          </a:p>
          <a:p>
            <a:pPr marL="171450" indent="-171450">
              <a:buFont typeface="Arial" panose="020B0604020202020204" pitchFamily="34" charset="0"/>
              <a:buChar char="•"/>
            </a:pPr>
            <a:r>
              <a:rPr lang="en-US" sz="900" baseline="0" dirty="0"/>
              <a:t>important to distribute CUDA code to clients without knowing their GPU capability</a:t>
            </a:r>
          </a:p>
          <a:p>
            <a:endParaRPr lang="en-US" sz="900" dirty="0">
              <a:cs typeface="Calibri"/>
            </a:endParaRPr>
          </a:p>
          <a:p>
            <a:r>
              <a:rPr lang="en-US" sz="900"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endParaRPr lang="en-US" dirty="0">
              <a:cs typeface="Calibri"/>
            </a:endParaRPr>
          </a:p>
          <a:p>
            <a:r>
              <a:rPr lang="en-US" sz="900" dirty="0" err="1">
                <a:cs typeface="Calibri"/>
              </a:rPr>
              <a:t>nvcc</a:t>
            </a:r>
            <a:r>
              <a:rPr lang="en-US" sz="900" dirty="0">
                <a:cs typeface="Calibri"/>
              </a:rPr>
              <a:t> is an LLVM-based compiler (like Clang); It generates a subset of LLVM IR called NVVM IR, which is then compiled to PTX assembly.</a:t>
            </a:r>
            <a:endParaRPr lang="en-US" dirty="0">
              <a:cs typeface="Calibri"/>
            </a:endParaRPr>
          </a:p>
          <a:p>
            <a:r>
              <a:rPr lang="en-US" sz="900" dirty="0">
                <a:cs typeface="Calibri"/>
              </a:rPr>
              <a:t>Other CUDA compilers (Fortran, for example) generate this IR, and then the rest of the process acts as normal.</a:t>
            </a:r>
          </a:p>
          <a:p>
            <a:endParaRPr lang="en-US" sz="900" dirty="0">
              <a:cs typeface="Calibri"/>
            </a:endParaRPr>
          </a:p>
        </p:txBody>
      </p:sp>
    </p:spTree>
    <p:extLst>
      <p:ext uri="{BB962C8B-B14F-4D97-AF65-F5344CB8AC3E}">
        <p14:creationId xmlns:p14="http://schemas.microsoft.com/office/powerpoint/2010/main" val="9885558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43981-BE57-438F-BB5C-F91FE015B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r>
              <a:rPr lang="en-US" sz="900" dirty="0" err="1"/>
              <a:t>nvcc</a:t>
            </a:r>
            <a:r>
              <a:rPr lang="en-US" sz="900" dirty="0"/>
              <a:t> can output</a:t>
            </a:r>
          </a:p>
          <a:p>
            <a:pPr marL="171450" indent="-171450">
              <a:buFont typeface="Arial" panose="020B0604020202020204" pitchFamily="34" charset="0"/>
              <a:buChar char="•"/>
            </a:pPr>
            <a:r>
              <a:rPr lang="en-US" sz="900" dirty="0"/>
              <a:t>C</a:t>
            </a:r>
            <a:r>
              <a:rPr lang="en-US" sz="900" baseline="0" dirty="0"/>
              <a:t> code (which must then be compiled with the rest using another tool)</a:t>
            </a:r>
          </a:p>
          <a:p>
            <a:pPr marL="171450" indent="-171450">
              <a:buFont typeface="Arial" panose="020B0604020202020204" pitchFamily="34" charset="0"/>
              <a:buChar char="•"/>
            </a:pPr>
            <a:r>
              <a:rPr lang="en-US" sz="900" baseline="0" dirty="0" err="1"/>
              <a:t>ptx</a:t>
            </a:r>
            <a:r>
              <a:rPr lang="en-US" sz="900" baseline="0" dirty="0"/>
              <a:t> code (device independent)</a:t>
            </a:r>
          </a:p>
          <a:p>
            <a:pPr marL="171450" indent="-171450">
              <a:buFont typeface="Arial" panose="020B0604020202020204" pitchFamily="34" charset="0"/>
              <a:buChar char="•"/>
            </a:pPr>
            <a:r>
              <a:rPr lang="en-US" sz="900" baseline="0" dirty="0"/>
              <a:t>object code (</a:t>
            </a:r>
            <a:r>
              <a:rPr lang="en-US" sz="900" baseline="0" dirty="0" err="1"/>
              <a:t>cubin</a:t>
            </a:r>
            <a:r>
              <a:rPr lang="en-US" sz="900" baseline="0" dirty="0"/>
              <a:t>)</a:t>
            </a:r>
            <a:endParaRPr lang="en-US" sz="900" dirty="0"/>
          </a:p>
        </p:txBody>
      </p:sp>
    </p:spTree>
    <p:extLst>
      <p:ext uri="{BB962C8B-B14F-4D97-AF65-F5344CB8AC3E}">
        <p14:creationId xmlns:p14="http://schemas.microsoft.com/office/powerpoint/2010/main" val="187173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p>
          <a:p>
            <a:r>
              <a:rPr lang="en-US" dirty="0" err="1"/>
              <a:t>nvcc</a:t>
            </a:r>
            <a:r>
              <a:rPr lang="en-US" dirty="0"/>
              <a:t> is an LLVM-based compiler (like Clang); It generates a subset of LLVM IR called NVVM IR, which is then compiled to PTX assembly.</a:t>
            </a:r>
          </a:p>
          <a:p>
            <a:r>
              <a:rPr lang="en-US" dirty="0"/>
              <a:t>Other CUDA compilers (Fortran, for example) generate this IR, and then the rest of the process acts as normal.</a:t>
            </a:r>
            <a:endParaRPr lang="en-US" dirty="0">
              <a:cs typeface="Calibri"/>
            </a:endParaRPr>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461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Now lets talk about a specific, realistic optimization example.</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74212-0F34-4DD9-A953-1075794C8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517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Describe how algorithm works from perspective of calculating each output element.</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EEDCC-1A83-4554-97D7-006E48C31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8137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Here’s a straight-forward implementation of the stencil algorithm in C.</a:t>
            </a:r>
          </a:p>
          <a:p>
            <a:r>
              <a:rPr lang="en-US"/>
              <a:t>RADIUS is relative small, 15 in this example.</a:t>
            </a:r>
          </a:p>
          <a:p>
            <a:r>
              <a:rPr lang="en-US"/>
              <a:t>N is large, 16 Melements</a:t>
            </a:r>
          </a:p>
          <a:p>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545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091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3807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5184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Application optimization process: we identified and parallelized</a:t>
            </a:r>
          </a:p>
          <a:p>
            <a:r>
              <a:rPr lang="en-US"/>
              <a:t>Used CUDA to expose parallelism</a:t>
            </a:r>
          </a:p>
          <a:p>
            <a:r>
              <a:rPr lang="en-US"/>
              <a:t>Used memory checking, debugging tools to get functional correctness</a:t>
            </a:r>
          </a:p>
          <a:p>
            <a:endParaRPr lang="en-US"/>
          </a:p>
          <a:p>
            <a:r>
              <a:rPr lang="en-US"/>
              <a:t>What about optimize?</a:t>
            </a:r>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D9447-C365-4E98-9892-F668F1D1F3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246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This algorithm can be parallelized. Calculation of each output element is independent of others, so we can have multiple threads working in parallel. Each thread calculates a different output element value.</a:t>
            </a:r>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252343-916B-4FAF-86C5-587FA1446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4141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defTabSz="950398" eaLnBrk="0" hangingPunct="0">
              <a:defRPr/>
            </a:pPr>
            <a:r>
              <a:rPr lang="en-US" dirty="0"/>
              <a:t>General layout… timeline for visualization plus additional information…</a:t>
            </a:r>
          </a:p>
          <a:p>
            <a:endParaRPr lang="en-US" dirty="0"/>
          </a:p>
          <a:p>
            <a:r>
              <a:rPr lang="en-US" dirty="0"/>
              <a:t>Timeline shows GPU and CPU activity</a:t>
            </a:r>
          </a:p>
          <a:p>
            <a:r>
              <a:rPr lang="en-US" dirty="0"/>
              <a:t>Additional information available for kernels and </a:t>
            </a:r>
            <a:r>
              <a:rPr lang="en-US" dirty="0" err="1"/>
              <a:t>memcpys</a:t>
            </a:r>
            <a:endParaRPr lang="en-US" dirty="0"/>
          </a:p>
          <a:p>
            <a:endParaRPr lang="en-US" dirty="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F2951-BA80-4440-A364-09FC3FF05A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8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EC4A59-FC5E-4513-9F33-5E29109C6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7754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What if not a PCIe expert… can see that memcpy is taking a lot of time but how do we know if that is an opportunity for optimization or not?</a:t>
            </a: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5775E-8418-4865-84C8-F7820D9B42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710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Transition… accessing the analysis portion of visual profiler is easy. Simply click one button and vp will collect the necessary information to perform the analysis and then present the results.</a:t>
            </a:r>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EC887B-86AE-40AA-809D-0C99D6F1D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033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Best practices information is included, online in the visual profiler</a:t>
            </a:r>
          </a:p>
          <a:p>
            <a:r>
              <a:rPr lang="en-US"/>
              <a:t>Each result has link to get more details Best Practices information…</a:t>
            </a:r>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C0D96-D50E-412F-BF9C-E07C9EE946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8391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Spend some time reading best practices, understanding some additional CUDA features… and we learn that pinned memory can significantly increase memcpy BW</a:t>
            </a:r>
          </a:p>
          <a:p>
            <a:r>
              <a:rPr lang="en-US"/>
              <a:t>Also learn what code modification is needed… very simple in this case</a:t>
            </a:r>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D53C9-23D7-4728-8C78-2DDBC9D6B1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30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9882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42243-12D9-4B33-8556-A7823429EF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386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Iterate optimization step to see if there are more opportunities…</a:t>
            </a:r>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3A364-3B46-4240-9D7F-C4A9165E8E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5268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D19B-FA27-4B7F-9BDB-999F3AE184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096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33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778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8963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CFE57-FA6A-4D04-9CCB-5B3E86F99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147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But that doesn’t mean no additional speedup is possible… </a:t>
            </a:r>
          </a:p>
          <a:p>
            <a:r>
              <a:rPr lang="en-US"/>
              <a:t>Can iterate entire process to find new function/algorithm that can be optimized.</a:t>
            </a:r>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E4C819-D00B-4B74-BF58-049018A3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1104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stage s, only thread who’s divisible to 2^s gets to work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4787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the number of elements after one stage = number of blocks that were launched to deal with that stage</a:t>
            </a:r>
          </a:p>
          <a:p>
            <a:r>
              <a:rPr lang="en-US" baseline="0" dirty="0"/>
              <a:t>First, threads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7415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case: one thread works, several next to it don’t.</a:t>
            </a:r>
          </a:p>
          <a:p>
            <a:r>
              <a:rPr lang="en-US" baseline="0" dirty="0"/>
              <a:t>Second case: thread A works and A+1 works too, except that it goes far from the memory location where thread A goes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486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a:t>
            </a:r>
          </a:p>
          <a:p>
            <a:r>
              <a:rPr lang="en-US" dirty="0"/>
              <a:t>- First you go half</a:t>
            </a:r>
            <a:r>
              <a:rPr lang="en-US" baseline="0" dirty="0"/>
              <a:t> the size of the block to match a thread with its second operand</a:t>
            </a:r>
          </a:p>
          <a:p>
            <a:r>
              <a:rPr lang="en-US" baseline="0" dirty="0"/>
              <a:t>- Then you go ¼ of the block size</a:t>
            </a:r>
          </a:p>
          <a:p>
            <a:r>
              <a:rPr lang="en-US" baseline="0" dirty="0"/>
              <a:t>- Then you go 1/8 of the block size, 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722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9289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Instead</a:t>
            </a:r>
            <a:r>
              <a:rPr lang="en-US" baseline="0" dirty="0"/>
              <a:t> of </a:t>
            </a:r>
            <a:r>
              <a:rPr lang="en-US" dirty="0"/>
              <a:t>fetching one number, each thread now fetches two numbers.  Therefore,</a:t>
            </a:r>
            <a:r>
              <a:rPr lang="en-US" baseline="0" dirty="0"/>
              <a:t> the number of blocks is ½ of what used to be.</a:t>
            </a:r>
          </a:p>
          <a:p>
            <a:r>
              <a:rPr lang="en-US" baseline="0" dirty="0"/>
              <a:t>DN: A thread T brings from some position and also what used to be one block away.  That’s why you have the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*2</a:t>
            </a:r>
            <a:r>
              <a:rPr lang="en-US" baseline="0" dirty="0"/>
              <a:t>” in the computation of 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call the </a:t>
            </a:r>
            <a:r>
              <a:rPr lang="en-US" dirty="0" err="1"/>
              <a:t>warpReduce</a:t>
            </a:r>
            <a:r>
              <a:rPr lang="en-US" baseline="0" dirty="0"/>
              <a:t> function only when you got to one wrap. Reason: you don’t have to synchronize at that 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728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don’t know at compile time the value of “threads” in the “switch” statement but you are covered since for each “case” the compiler generates optimal code since you provided the template argument.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8970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have a relatively small number of blocks.  Therefore, one thread does a lot of ops to shrink the total number of entries that need to be added.</a:t>
            </a:r>
          </a:p>
          <a:p>
            <a:r>
              <a:rPr lang="en-US" baseline="0" dirty="0"/>
              <a:t>Cooked up example, not related to size of warps, typical CUDA block dim, etc.:</a:t>
            </a:r>
          </a:p>
          <a:p>
            <a:r>
              <a:rPr lang="en-US" baseline="0" dirty="0"/>
              <a:t>Say you have 1024 numbers.  You start with 32 blocks, each with 4 threads.  Then, 128 threads total.  It means that a thread in block 11 would have to add two numbers, then two numbers, then two numbers, then two more numbers.  At this point, everything is in shared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881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B2261-5E39-44CE-A654-8783CF7689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84571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C83A1-2F81-443D-A4C0-B54544F947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r>
              <a:rPr lang="en-US"/>
              <a:t>(Dan): n-1 instead of n adds</a:t>
            </a:r>
          </a:p>
        </p:txBody>
      </p:sp>
    </p:spTree>
    <p:extLst>
      <p:ext uri="{BB962C8B-B14F-4D97-AF65-F5344CB8AC3E}">
        <p14:creationId xmlns:p14="http://schemas.microsoft.com/office/powerpoint/2010/main" val="35385026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48DF14-716B-44D7-9252-B95E0996391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635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87A62-A5C7-4E7B-88D4-C07D0895A8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66835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98A5B-B1DE-4616-B24B-881562B63A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855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92E21D-042A-4A2F-A313-7BBF54641A8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790207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B22C0-C21F-4D73-8B58-E7B4EF97351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405192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D8702-8316-450A-9DC3-2B00139D7D4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41623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56A26-5935-44BD-9882-7192147AF1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900122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6F626E-363B-430A-A50A-850081E9D3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04298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D807F-F9A3-4FED-B64D-CB608CA62C9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67598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47ED-6695-4CF8-9903-66746494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43996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5C299-687D-486D-B9F0-8BEA0C284BA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99823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9239D-854D-4F6D-8800-1571807282B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56093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C165A-7FDB-43D5-868F-FD54182664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48280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B0EAB-0987-467E-BB10-0F1A4EF39D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34799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It only blocks the specified stream processing, at the point at which the </a:t>
            </a:r>
            <a:r>
              <a:rPr lang="en-US" sz="1200" b="0" i="0" kern="1200" dirty="0" err="1">
                <a:solidFill>
                  <a:schemeClr val="tx1"/>
                </a:solidFill>
                <a:effectLst/>
                <a:latin typeface="Arial" pitchFamily="34" charset="0"/>
                <a:ea typeface="+mn-ea"/>
                <a:cs typeface="+mn-cs"/>
              </a:rPr>
              <a:t>WaitEvent</a:t>
            </a:r>
            <a:r>
              <a:rPr lang="en-US" sz="1200" b="0" i="0" kern="1200" dirty="0">
                <a:solidFill>
                  <a:schemeClr val="tx1"/>
                </a:solidFill>
                <a:effectLst/>
                <a:latin typeface="Arial" pitchFamily="34" charset="0"/>
                <a:ea typeface="+mn-ea"/>
                <a:cs typeface="+mn-cs"/>
              </a:rPr>
              <a:t> was inserted into the stream queue. The host processing will continue. You can use </a:t>
            </a:r>
            <a:r>
              <a:rPr lang="en-US" sz="1200" b="0" i="0" u="none" strike="noStrike" kern="1200" dirty="0" err="1">
                <a:solidFill>
                  <a:schemeClr val="tx1"/>
                </a:solidFill>
                <a:effectLst/>
                <a:latin typeface="Arial" pitchFamily="34" charset="0"/>
                <a:ea typeface="+mn-ea"/>
                <a:cs typeface="+mn-cs"/>
                <a:hlinkClick r:id="rId3"/>
              </a:rPr>
              <a:t>cudaStreamSynchronize</a:t>
            </a:r>
            <a:r>
              <a:rPr lang="en-US" sz="1200" b="0" i="0" u="none" strike="noStrike" kern="1200" dirty="0">
                <a:solidFill>
                  <a:schemeClr val="tx1"/>
                </a:solidFill>
                <a:effectLst/>
                <a:latin typeface="Arial" pitchFamily="34" charset="0"/>
                <a:ea typeface="+mn-ea"/>
                <a:cs typeface="+mn-cs"/>
                <a:hlinkClick r:id="rId3"/>
              </a:rPr>
              <a:t>()</a:t>
            </a:r>
            <a:r>
              <a:rPr lang="en-US" sz="1200" b="0" i="0" kern="1200" dirty="0">
                <a:solidFill>
                  <a:schemeClr val="tx1"/>
                </a:solidFill>
                <a:effectLst/>
                <a:latin typeface="Arial" pitchFamily="34" charset="0"/>
                <a:ea typeface="+mn-ea"/>
                <a:cs typeface="+mn-cs"/>
              </a:rPr>
              <a:t> to force the host to wait on completion of the processing in a particular stream.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47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Overlaps H2D copy with D2H copy.</a:t>
            </a:r>
          </a:p>
          <a:p>
            <a:r>
              <a:rPr lang="en-US" dirty="0"/>
              <a:t>Additionally, it does not start the kernel until H2D data has been copied.</a:t>
            </a:r>
          </a:p>
          <a:p>
            <a:r>
              <a:rPr lang="en-US" dirty="0"/>
              <a:t>Moreover, </a:t>
            </a:r>
            <a:r>
              <a:rPr lang="en-US" dirty="0" err="1"/>
              <a:t>somCPUfunction</a:t>
            </a:r>
            <a:r>
              <a:rPr lang="en-US" dirty="0"/>
              <a:t> is called right away.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4778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748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7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0777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F6407-0B83-4B0C-8967-41028FCE4DF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884289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36136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gencode</a:t>
            </a:r>
            <a:r>
              <a:rPr lang="en-US" dirty="0"/>
              <a:t> flags</a:t>
            </a:r>
            <a:r>
              <a:rPr lang="en-US" baseline="0" dirty="0"/>
              <a:t> are to compile the </a:t>
            </a:r>
            <a:r>
              <a:rPr lang="en-US" baseline="0" dirty="0" err="1"/>
              <a:t>cubins</a:t>
            </a:r>
            <a:r>
              <a:rPr lang="en-US" baseline="0" dirty="0"/>
              <a:t> offline once and for all (no JIT compilation): better reproducibility and consistency:</a:t>
            </a:r>
          </a:p>
          <a:p>
            <a:r>
              <a:rPr lang="en-US" dirty="0"/>
              <a:t>Sm_10 -&gt; Tesla chip</a:t>
            </a:r>
          </a:p>
          <a:p>
            <a:r>
              <a:rPr lang="en-US" dirty="0"/>
              <a:t>SM_20 -&gt;</a:t>
            </a:r>
            <a:r>
              <a:rPr lang="en-US" baseline="0" dirty="0"/>
              <a:t> Fermi chip</a:t>
            </a:r>
          </a:p>
          <a:p>
            <a:endParaRPr lang="en-US" baseline="0" dirty="0"/>
          </a:p>
          <a:p>
            <a:r>
              <a:rPr lang="en-US" baseline="0" dirty="0"/>
              <a:t>The –g and –G flags are to generate debug information (function name, local variables)</a:t>
            </a:r>
          </a:p>
          <a:p>
            <a:r>
              <a:rPr lang="en-US" baseline="0" dirty="0"/>
              <a:t>-g: generate host-code debug info</a:t>
            </a:r>
          </a:p>
          <a:p>
            <a:r>
              <a:rPr lang="en-US" baseline="0" dirty="0"/>
              <a:t>-G: generate device-code debug info</a:t>
            </a:r>
          </a:p>
          <a:p>
            <a:endParaRPr lang="en-US" baseline="0" dirty="0"/>
          </a:p>
          <a:p>
            <a:r>
              <a:rPr lang="en-US" baseline="0" dirty="0"/>
              <a:t>The line number information is always generated on the device side.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49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806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806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explain kernel entry breakpoints in more details: other options, when it stops, may hit multiple times if #blocks exceed </a:t>
            </a:r>
            <a:r>
              <a:rPr lang="en-US" dirty="0" err="1"/>
              <a:t>hw</a:t>
            </a:r>
            <a:r>
              <a:rPr lang="en-US" dirty="0"/>
              <a:t> resources.,</a:t>
            </a:r>
            <a:r>
              <a:rPr lang="en-US" baseline="0" dirty="0"/>
              <a:t> insert hidden breakpoint on first instruction of kernel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4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31209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31209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Thousands</a:t>
            </a:r>
            <a:r>
              <a:rPr lang="en-US" baseline="0" dirty="0"/>
              <a:t> of threads to deal with.</a:t>
            </a:r>
          </a:p>
          <a:p>
            <a:r>
              <a:rPr lang="en-US" baseline="0" dirty="0"/>
              <a:t>Cannot display all at once.</a:t>
            </a:r>
          </a:p>
          <a:p>
            <a:r>
              <a:rPr lang="en-US" dirty="0"/>
              <a:t>Thread focus dictates which thread the user</a:t>
            </a:r>
            <a:r>
              <a:rPr lang="en-US" baseline="0" dirty="0"/>
              <a:t> is currently looking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6828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shows the compute properties of each device (and the list of visible devices in the system)</a:t>
            </a:r>
            <a:endParaRPr lang="en-US" dirty="0"/>
          </a:p>
          <a:p>
            <a:endParaRPr lang="en-US" dirty="0"/>
          </a:p>
          <a:p>
            <a:r>
              <a:rPr lang="en-US" baseline="0" dirty="0"/>
              <a:t>active </a:t>
            </a:r>
            <a:r>
              <a:rPr lang="en-US" baseline="0" dirty="0" err="1"/>
              <a:t>sms</a:t>
            </a:r>
            <a:r>
              <a:rPr lang="en-US" baseline="0" dirty="0"/>
              <a:t> </a:t>
            </a:r>
            <a:r>
              <a:rPr lang="en-US" baseline="0" dirty="0" err="1"/>
              <a:t>maskit’s</a:t>
            </a:r>
            <a:r>
              <a:rPr lang="en-US" baseline="0" dirty="0"/>
              <a:t> a hardware concept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mapping between a kernel id (unique id across</a:t>
            </a:r>
            <a:r>
              <a:rPr lang="en-US" baseline="0" dirty="0"/>
              <a:t> multiple </a:t>
            </a:r>
            <a:r>
              <a:rPr lang="en-US" baseline="0" dirty="0" err="1"/>
              <a:t>gpus</a:t>
            </a:r>
            <a:r>
              <a:rPr lang="en-US" baseline="0" dirty="0"/>
              <a:t>) and a (</a:t>
            </a:r>
            <a:r>
              <a:rPr lang="en-US" baseline="0" dirty="0" err="1"/>
              <a:t>dev,grid</a:t>
            </a:r>
            <a:r>
              <a:rPr lang="en-US" baseline="0" dirty="0"/>
              <a:t>) tuple. The grid id is unique per </a:t>
            </a:r>
            <a:r>
              <a:rPr lang="en-US" baseline="0" dirty="0" err="1"/>
              <a:t>gpu</a:t>
            </a:r>
            <a:r>
              <a:rPr lang="en-US" baseline="0" dirty="0"/>
              <a:t> only.  Imagine it as </a:t>
            </a:r>
            <a:r>
              <a:rPr lang="en-US" baseline="0" dirty="0" err="1"/>
              <a:t>dev.grid</a:t>
            </a:r>
            <a:r>
              <a:rPr lang="en-US" baseline="0" dirty="0"/>
              <a:t> </a:t>
            </a:r>
          </a:p>
          <a:p>
            <a:endParaRPr lang="en-US" baseline="0" dirty="0"/>
          </a:p>
          <a:p>
            <a:r>
              <a:rPr lang="en-US" baseline="0" dirty="0"/>
              <a:t>The name of the kernel is displayed as are its size and its parameters.</a:t>
            </a:r>
          </a:p>
          <a:p>
            <a:endParaRPr lang="en-US" baseline="0" dirty="0"/>
          </a:p>
          <a:p>
            <a:r>
              <a:rPr lang="en-US" baseline="0" dirty="0"/>
              <a:t>Do not explain SMs Mask. Out of the scope of this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a component is not specified, the current value is assumed. If the current value is not valid, then the closest value is chosen (best-effort).</a:t>
            </a:r>
          </a:p>
          <a:p>
            <a:endParaRPr lang="en-US" baseline="0" dirty="0"/>
          </a:p>
          <a:p>
            <a:r>
              <a:rPr lang="en-US" baseline="0" dirty="0"/>
              <a:t>Error message if there is no such thread.</a:t>
            </a:r>
          </a:p>
          <a:p>
            <a:endParaRPr lang="en-US" baseline="0" dirty="0"/>
          </a:p>
          <a:p>
            <a:r>
              <a:rPr lang="en-US" baseline="0" dirty="0"/>
              <a:t>Similar to the host-equivalent command to switch focus to a different host thread: “thread N”</a:t>
            </a:r>
          </a:p>
          <a:p>
            <a:endParaRPr lang="en-US" baseline="0" dirty="0"/>
          </a:p>
          <a:p>
            <a:r>
              <a:rPr lang="en-US" baseline="0" dirty="0"/>
              <a:t>Hardware focus: device id, </a:t>
            </a:r>
            <a:r>
              <a:rPr lang="en-US" baseline="0" dirty="0" err="1"/>
              <a:t>sm</a:t>
            </a:r>
            <a:r>
              <a:rPr lang="en-US" baseline="0" dirty="0"/>
              <a:t> id, warp id, lane id &amp; there is 1:1 mapping</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39630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Threads displayed</a:t>
            </a:r>
            <a:r>
              <a:rPr lang="en-US" baseline="0" dirty="0"/>
              <a:t> as (</a:t>
            </a:r>
            <a:r>
              <a:rPr lang="en-US" baseline="0" dirty="0" err="1"/>
              <a:t>block,thread</a:t>
            </a:r>
            <a:r>
              <a:rPr lang="en-US" baseline="0" dirty="0"/>
              <a:t>) ranges.</a:t>
            </a:r>
          </a:p>
          <a:p>
            <a:r>
              <a:rPr lang="en-US" baseline="0" dirty="0" err="1"/>
              <a:t>Cnt</a:t>
            </a:r>
            <a:r>
              <a:rPr lang="en-US" baseline="0" dirty="0"/>
              <a:t>  indicates the number of threads within each range</a:t>
            </a:r>
          </a:p>
          <a:p>
            <a:r>
              <a:rPr lang="en-US" baseline="0" dirty="0"/>
              <a:t>All threads in the same range are contiguous (no hole).</a:t>
            </a:r>
          </a:p>
          <a:p>
            <a:r>
              <a:rPr lang="en-US" baseline="0" dirty="0"/>
              <a:t>All threads in the same range shared the same PC (and filename/</a:t>
            </a:r>
            <a:r>
              <a:rPr lang="en-US" baseline="0" dirty="0" err="1"/>
              <a:t>lineno</a:t>
            </a:r>
            <a:r>
              <a:rPr lang="en-US" baseline="0" dirty="0"/>
              <a:t>).</a:t>
            </a:r>
          </a:p>
          <a:p>
            <a:endParaRPr lang="en-US" baseline="0" dirty="0"/>
          </a:p>
          <a:p>
            <a:r>
              <a:rPr lang="en-US" baseline="0" dirty="0"/>
              <a:t>Similar command to the host command “info threads” that displays the list of host threads.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8716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p>
          <a:p>
            <a:r>
              <a:rPr lang="en-US" dirty="0"/>
              <a:t>Device stack trace detached from host stack trace</a:t>
            </a:r>
          </a:p>
          <a:p>
            <a:pPr lvl="1"/>
            <a:r>
              <a:rPr lang="en-US" dirty="0"/>
              <a:t>because the kernel launches are asynchronous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6996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good example – recursive call &amp; so</a:t>
            </a:r>
            <a:r>
              <a:rPr lang="en-US" baseline="0" dirty="0"/>
              <a:t> it can be confusing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699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optimization with</a:t>
            </a:r>
            <a:r>
              <a:rPr lang="en-US" baseline="0" dirty="0"/>
              <a:t> debug builds is required because limited stack space to store local variables. Cannot afford spilling all the source variables all the time. Also, it’s very slow.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63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Textures</a:t>
            </a:r>
          </a:p>
          <a:p>
            <a:pPr lvl="1"/>
            <a:r>
              <a:rPr lang="en-US" dirty="0"/>
              <a:t>read-only</a:t>
            </a:r>
          </a:p>
          <a:p>
            <a:pPr lvl="1"/>
            <a:r>
              <a:rPr lang="en-US" dirty="0"/>
              <a:t>must be cast to the type of the array they are bound to</a:t>
            </a:r>
          </a:p>
          <a:p>
            <a:pPr lvl="1"/>
            <a:r>
              <a:rPr lang="en-US" dirty="0"/>
              <a:t>indexed like standard multi-dimensional C arrays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35463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7942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mention the device PC. The</a:t>
            </a:r>
            <a:r>
              <a:rPr lang="en-US" baseline="0" dirty="0"/>
              <a:t> offset is self-</a:t>
            </a:r>
            <a:r>
              <a:rPr lang="en-US" baseline="0" dirty="0" err="1"/>
              <a:t>explicity</a:t>
            </a:r>
            <a:r>
              <a:rPr lang="en-US" baseline="0" dirty="0"/>
              <a:t>.</a:t>
            </a:r>
          </a:p>
          <a:p>
            <a:endParaRPr lang="en-US" baseline="0" dirty="0"/>
          </a:p>
          <a:p>
            <a:r>
              <a:rPr lang="en-US" dirty="0"/>
              <a:t>X = disassemble (eXtract)</a:t>
            </a:r>
          </a:p>
          <a:p>
            <a:r>
              <a:rPr lang="en-US" dirty="0"/>
              <a:t>10i</a:t>
            </a:r>
            <a:r>
              <a:rPr lang="en-US" baseline="0" dirty="0"/>
              <a:t> = 10 instructions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36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precise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8109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User stack</a:t>
            </a:r>
          </a:p>
          <a:p>
            <a:r>
              <a:rPr lang="en-US" dirty="0"/>
              <a:t>CRS</a:t>
            </a:r>
            <a:r>
              <a:rPr lang="en-US" baseline="0" dirty="0"/>
              <a:t> stack</a:t>
            </a:r>
          </a:p>
          <a:p>
            <a:r>
              <a:rPr lang="en-US" baseline="0" dirty="0"/>
              <a:t>Hardware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Precise</a:t>
            </a:r>
          </a:p>
          <a:p>
            <a:pPr lvl="1"/>
            <a:r>
              <a:rPr lang="en-US" sz="1100" dirty="0">
                <a:latin typeface="Trebuchet MS" pitchFamily="34" charset="0"/>
                <a:cs typeface="Consolas" pitchFamily="49" charset="0"/>
              </a:rPr>
              <a:t>Exact thread </a:t>
            </a:r>
            <a:r>
              <a:rPr lang="en-US" sz="1100" dirty="0" err="1">
                <a:latin typeface="Trebuchet MS" pitchFamily="34" charset="0"/>
                <a:cs typeface="Consolas" pitchFamily="49" charset="0"/>
              </a:rPr>
              <a:t>idx</a:t>
            </a:r>
            <a:endParaRPr lang="en-US" sz="1100" dirty="0">
              <a:latin typeface="Trebuchet MS" pitchFamily="34" charset="0"/>
              <a:cs typeface="Consolas" pitchFamily="49" charset="0"/>
            </a:endParaRPr>
          </a:p>
          <a:p>
            <a:pPr lvl="1"/>
            <a:r>
              <a:rPr lang="en-US" sz="1100" dirty="0">
                <a:latin typeface="Trebuchet MS" pitchFamily="34" charset="0"/>
                <a:cs typeface="Consolas" pitchFamily="49" charset="0"/>
              </a:rPr>
              <a:t>Exact PC</a:t>
            </a:r>
          </a:p>
          <a:p>
            <a:r>
              <a:rPr lang="en-US" sz="1100" dirty="0">
                <a:latin typeface="Trebuchet MS" pitchFamily="34" charset="0"/>
                <a:cs typeface="Consolas" pitchFamily="49" charset="0"/>
              </a:rPr>
              <a:t>Not precise</a:t>
            </a:r>
          </a:p>
          <a:p>
            <a:pPr lvl="1"/>
            <a:r>
              <a:rPr lang="en-US" sz="1100" dirty="0">
                <a:latin typeface="Trebuchet MS" pitchFamily="34" charset="0"/>
                <a:cs typeface="Consolas" pitchFamily="49" charset="0"/>
              </a:rPr>
              <a:t>A group of threads or blocks</a:t>
            </a:r>
          </a:p>
          <a:p>
            <a:pPr lvl="1"/>
            <a:r>
              <a:rPr lang="en-US" sz="1100" dirty="0">
                <a:latin typeface="Trebuchet MS" pitchFamily="34" charset="0"/>
                <a:cs typeface="Consolas" pitchFamily="49" charset="0"/>
              </a:rPr>
              <a:t>The PC is several instructions after the offending load/store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Note that line where the out-of-bounds access occurs is accessing a couple of different arrays… need to narrow it down</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842" indent="-285708" eaLnBrk="0" hangingPunct="0">
              <a:defRPr>
                <a:solidFill>
                  <a:schemeClr val="tx1"/>
                </a:solidFill>
                <a:latin typeface="Arial" charset="0"/>
                <a:cs typeface="Arial" charset="0"/>
              </a:defRPr>
            </a:lvl2pPr>
            <a:lvl3pPr marL="1142833" indent="-228567" eaLnBrk="0" hangingPunct="0">
              <a:defRPr>
                <a:solidFill>
                  <a:schemeClr val="tx1"/>
                </a:solidFill>
                <a:latin typeface="Arial" charset="0"/>
                <a:cs typeface="Arial" charset="0"/>
              </a:defRPr>
            </a:lvl3pPr>
            <a:lvl4pPr marL="1599966" indent="-228567" eaLnBrk="0" hangingPunct="0">
              <a:defRPr>
                <a:solidFill>
                  <a:schemeClr val="tx1"/>
                </a:solidFill>
                <a:latin typeface="Arial" charset="0"/>
                <a:cs typeface="Arial" charset="0"/>
              </a:defRPr>
            </a:lvl4pPr>
            <a:lvl5pPr marL="2057099" indent="-228567" eaLnBrk="0" hangingPunct="0">
              <a:defRPr>
                <a:solidFill>
                  <a:schemeClr val="tx1"/>
                </a:solidFill>
                <a:latin typeface="Arial" charset="0"/>
                <a:cs typeface="Arial" charset="0"/>
              </a:defRPr>
            </a:lvl5pPr>
            <a:lvl6pPr marL="2514232" indent="-228567" eaLnBrk="0" fontAlgn="base" hangingPunct="0">
              <a:spcBef>
                <a:spcPct val="0"/>
              </a:spcBef>
              <a:spcAft>
                <a:spcPct val="0"/>
              </a:spcAft>
              <a:defRPr>
                <a:solidFill>
                  <a:schemeClr val="tx1"/>
                </a:solidFill>
                <a:latin typeface="Arial" charset="0"/>
                <a:cs typeface="Arial" charset="0"/>
              </a:defRPr>
            </a:lvl6pPr>
            <a:lvl7pPr marL="2971365" indent="-228567" eaLnBrk="0" fontAlgn="base" hangingPunct="0">
              <a:spcBef>
                <a:spcPct val="0"/>
              </a:spcBef>
              <a:spcAft>
                <a:spcPct val="0"/>
              </a:spcAft>
              <a:defRPr>
                <a:solidFill>
                  <a:schemeClr val="tx1"/>
                </a:solidFill>
                <a:latin typeface="Arial" charset="0"/>
                <a:cs typeface="Arial" charset="0"/>
              </a:defRPr>
            </a:lvl7pPr>
            <a:lvl8pPr marL="3428497" indent="-228567" eaLnBrk="0" fontAlgn="base" hangingPunct="0">
              <a:spcBef>
                <a:spcPct val="0"/>
              </a:spcBef>
              <a:spcAft>
                <a:spcPct val="0"/>
              </a:spcAft>
              <a:defRPr>
                <a:solidFill>
                  <a:schemeClr val="tx1"/>
                </a:solidFill>
                <a:latin typeface="Arial" charset="0"/>
                <a:cs typeface="Arial" charset="0"/>
              </a:defRPr>
            </a:lvl8pPr>
            <a:lvl9pPr marL="3885630" indent="-228567"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97E8C3-AAFD-40E0-A10A-86DD4E66CDA5}"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 typical CUDA</a:t>
            </a:r>
            <a:r>
              <a:rPr lang="en-US" baseline="0" dirty="0"/>
              <a:t> debug workflow.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 typical CUDA</a:t>
            </a:r>
            <a:r>
              <a:rPr lang="en-US" baseline="0" dirty="0"/>
              <a:t> debug workflow.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6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Useful info here:</a:t>
            </a:r>
            <a:br>
              <a:rPr lang="en-US" dirty="0"/>
            </a:br>
            <a:r>
              <a:rPr lang="en-US" dirty="0"/>
              <a:t>http://www.resultsovercoffee.com/2011/02/cudavisibledevices.html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D80C62-6E65-4A36-8046-FE8532596B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630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2311400" y="525463"/>
            <a:ext cx="4673600" cy="2628900"/>
          </a:xfrm>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800" dirty="0"/>
              <a:t>NVIDIA visual profiler is one tool that is available to help with optimization phase</a:t>
            </a:r>
          </a:p>
          <a:p>
            <a:endParaRPr lang="en-US" sz="800" dirty="0"/>
          </a:p>
          <a:p>
            <a:r>
              <a:rPr lang="en-US" sz="800" dirty="0"/>
              <a:t>As we will see visual profiler does not just produce a lot of data which you must interpret</a:t>
            </a:r>
          </a:p>
          <a:p>
            <a:r>
              <a:rPr lang="en-US" sz="800" dirty="0"/>
              <a:t>Performs automated analysis of your application to identify optimization opportunities</a:t>
            </a:r>
          </a:p>
          <a:p>
            <a:endParaRPr lang="en-US" sz="800" dirty="0"/>
          </a:p>
          <a:p>
            <a:r>
              <a:rPr lang="en-US" sz="800" dirty="0"/>
              <a:t>VP is cross platform (</a:t>
            </a:r>
            <a:r>
              <a:rPr lang="en-US" sz="800" dirty="0" err="1"/>
              <a:t>linux</a:t>
            </a:r>
            <a:r>
              <a:rPr lang="en-US" sz="800" dirty="0"/>
              <a:t>, mac, windows), but on windows you also have option of using Parallel </a:t>
            </a:r>
            <a:r>
              <a:rPr lang="en-US" sz="800" dirty="0" err="1"/>
              <a:t>Nsight</a:t>
            </a:r>
            <a:r>
              <a:rPr lang="en-US" sz="800" dirty="0"/>
              <a:t> for Visual Studio</a:t>
            </a:r>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41DAAB-239E-4D8D-BBF8-EA8B63639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41239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One possible optimization here: use multiple streams to copy pieces of the two vectors and work on those, while the next pieces come 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0184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04453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Haswell is higher?)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0478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paradigm allows:</a:t>
            </a:r>
          </a:p>
          <a:p>
            <a:pPr marL="174913" indent="-174913">
              <a:buFont typeface="Arial" panose="020B0604020202020204" pitchFamily="34" charset="0"/>
              <a:buChar char="•"/>
            </a:pPr>
            <a:r>
              <a:rPr lang="en-US" dirty="0"/>
              <a:t>running programs that require </a:t>
            </a:r>
            <a:r>
              <a:rPr lang="en-US" b="1" dirty="0"/>
              <a:t>more memory </a:t>
            </a:r>
            <a:r>
              <a:rPr lang="en-US" dirty="0"/>
              <a:t>than physically available</a:t>
            </a:r>
          </a:p>
          <a:p>
            <a:pPr marL="174913" indent="-174913">
              <a:buFont typeface="Arial" panose="020B0604020202020204" pitchFamily="34" charset="0"/>
              <a:buChar char="•"/>
            </a:pPr>
            <a:r>
              <a:rPr lang="en-US" dirty="0"/>
              <a:t>running multiple programs “simultaneously” (</a:t>
            </a:r>
            <a:r>
              <a:rPr lang="en-US" b="1" dirty="0"/>
              <a:t>multi-tasking</a:t>
            </a:r>
            <a:r>
              <a:rPr lang="en-US" dirty="0"/>
              <a:t>)</a:t>
            </a:r>
          </a:p>
          <a:p>
            <a:pPr marL="174913" indent="-174913">
              <a:buFont typeface="Arial" panose="020B0604020202020204" pitchFamily="34" charset="0"/>
              <a:buChar char="•"/>
            </a:pPr>
            <a:r>
              <a:rPr lang="en-US" dirty="0"/>
              <a:t>allows</a:t>
            </a:r>
            <a:r>
              <a:rPr lang="en-US" baseline="0" dirty="0"/>
              <a:t> handling of </a:t>
            </a:r>
            <a:r>
              <a:rPr lang="en-US" b="1" baseline="0" dirty="0"/>
              <a:t>memory segmentation</a:t>
            </a:r>
          </a:p>
          <a:p>
            <a:pPr marL="174913" indent="-174913">
              <a:buFont typeface="Arial" panose="020B0604020202020204" pitchFamily="34" charset="0"/>
              <a:buChar char="•"/>
            </a:pPr>
            <a:r>
              <a:rPr lang="en-US" baseline="0" dirty="0"/>
              <a:t>allows </a:t>
            </a:r>
            <a:r>
              <a:rPr lang="en-US" b="1" baseline="0" dirty="0"/>
              <a:t>transparent</a:t>
            </a:r>
            <a:r>
              <a:rPr lang="en-US" baseline="0" dirty="0"/>
              <a:t> and unitary handling of memory and secondary storage (hard disk / solid state disk)</a:t>
            </a:r>
          </a:p>
          <a:p>
            <a:pPr marL="174913" indent="-174913">
              <a:buFont typeface="Arial" panose="020B0604020202020204" pitchFamily="34" charset="0"/>
              <a:buChar char="•"/>
            </a:pPr>
            <a:r>
              <a:rPr lang="en-US" baseline="0" dirty="0"/>
              <a:t>gets away with the need to use </a:t>
            </a:r>
            <a:r>
              <a:rPr lang="en-US" b="1" baseline="0" dirty="0"/>
              <a:t>relative addresses </a:t>
            </a:r>
            <a:r>
              <a:rPr lang="en-US" baseline="0" dirty="0"/>
              <a:t>or program relocation</a:t>
            </a:r>
          </a:p>
          <a:p>
            <a:pPr marL="174913" indent="-174913">
              <a:buFont typeface="Arial" panose="020B0604020202020204" pitchFamily="34" charset="0"/>
              <a:buChar char="•"/>
            </a:pPr>
            <a:endParaRPr lang="en-US" baseline="0" dirty="0"/>
          </a:p>
          <a:p>
            <a:r>
              <a:rPr lang="en-US" baseline="0" dirty="0"/>
              <a:t>Hardware component in charge: </a:t>
            </a:r>
            <a:r>
              <a:rPr lang="en-US" b="1" baseline="0" dirty="0"/>
              <a:t>Memory Management Unit </a:t>
            </a:r>
            <a:r>
              <a:rPr lang="en-US" baseline="0" dirty="0"/>
              <a:t>(</a:t>
            </a:r>
            <a:r>
              <a:rPr lang="en-US" b="0" baseline="0" dirty="0"/>
              <a:t>MMU</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15262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MMU’s job: Translating between virtual addresses and physical addresses.  This is done through a so-called </a:t>
            </a:r>
            <a:r>
              <a:rPr lang="en-US" b="1" dirty="0"/>
              <a:t>Page Table</a:t>
            </a:r>
          </a:p>
          <a:p>
            <a:endParaRPr lang="en-US" b="1" dirty="0"/>
          </a:p>
          <a:p>
            <a:r>
              <a:rPr lang="en-US" b="0" dirty="0"/>
              <a:t>To see how</a:t>
            </a:r>
            <a:r>
              <a:rPr lang="en-US" b="0" baseline="0" dirty="0"/>
              <a:t> the PT works, let’s first </a:t>
            </a:r>
            <a:r>
              <a:rPr lang="en-US" b="1" baseline="0" dirty="0"/>
              <a:t>dissect a virtual memory address</a:t>
            </a:r>
            <a:r>
              <a:rPr lang="en-US" b="0" baseline="0" dirty="0"/>
              <a: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84582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MMU’s job: Translating between virtual addresses and physical addresses.  This is done through a so-called </a:t>
            </a:r>
            <a:r>
              <a:rPr lang="en-US" b="1" dirty="0"/>
              <a:t>Page Table</a:t>
            </a:r>
          </a:p>
          <a:p>
            <a:endParaRPr lang="en-US" b="1" dirty="0"/>
          </a:p>
          <a:p>
            <a:r>
              <a:rPr lang="en-US" b="0" dirty="0"/>
              <a:t>To see how</a:t>
            </a:r>
            <a:r>
              <a:rPr lang="en-US" b="0" baseline="0" dirty="0"/>
              <a:t> the PT works, let’s first </a:t>
            </a:r>
            <a:r>
              <a:rPr lang="en-US" b="1" baseline="0" dirty="0"/>
              <a:t>dissect a virtual memory address</a:t>
            </a:r>
            <a:r>
              <a:rPr lang="en-US" b="0" baseline="0" dirty="0"/>
              <a: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5045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724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  I don’t follow this?  A</a:t>
            </a:r>
            <a:r>
              <a:rPr lang="en-US" baseline="0" dirty="0"/>
              <a:t> single thread could have done this before.  With our without </a:t>
            </a:r>
            <a:r>
              <a:rPr lang="en-US" baseline="0" dirty="0" err="1"/>
              <a:t>cudaMemcpyHostToDevice</a:t>
            </a:r>
            <a:r>
              <a:rPr lang="en-US" baseline="0" dirty="0"/>
              <a:t> (etc.)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28023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74616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59580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34400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lot of this picked up from </a:t>
            </a:r>
            <a:r>
              <a:rPr lang="en-US" dirty="0">
                <a:hlinkClick r:id="rId3"/>
              </a:rPr>
              <a:t>http://devblogs.nvidia.com/parallelforall/unified-memory-in-cuda-6/</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7625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lot of this picked up from </a:t>
            </a:r>
            <a:r>
              <a:rPr lang="en-US" dirty="0">
                <a:hlinkClick r:id="rId3"/>
              </a:rPr>
              <a:t>http://devblogs.nvidia.com/parallelforall/unified-memory-in-cuda-6/</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2251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Roboto"/>
              </a:rPr>
              <a:t>Address Translation Services (</a:t>
            </a:r>
            <a:r>
              <a:rPr lang="en-US" b="1" i="0" dirty="0">
                <a:solidFill>
                  <a:srgbClr val="5F6368"/>
                </a:solidFill>
                <a:effectLst/>
                <a:latin typeface="Roboto"/>
              </a:rPr>
              <a:t>ATS</a:t>
            </a:r>
            <a:r>
              <a:rPr lang="en-US" b="0" i="0" dirty="0">
                <a:solidFill>
                  <a:srgbClr val="4D5156"/>
                </a:solidFill>
                <a:effectLst/>
                <a:latin typeface="Roboto"/>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13477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NVIDIA website,</a:t>
            </a:r>
            <a:r>
              <a:rPr lang="en-US" baseline="0" dirty="0"/>
              <a:t> Thrust is listed under “Libraries” (https://developer.nvidia.com/gpu-accelerated-libraries).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06830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You’ll notice that we use things like </a:t>
            </a:r>
            <a:r>
              <a:rPr lang="en-US" dirty="0"/>
              <a:t>thrust::</a:t>
            </a:r>
            <a:r>
              <a:rPr lang="en-US" dirty="0" err="1"/>
              <a:t>host_vector</a:t>
            </a:r>
            <a:r>
              <a:rPr lang="en-US" sz="1200" b="0" i="0" kern="1200" dirty="0">
                <a:solidFill>
                  <a:schemeClr val="tx1"/>
                </a:solidFill>
                <a:effectLst/>
                <a:latin typeface="Arial" pitchFamily="34" charset="0"/>
                <a:ea typeface="+mn-ea"/>
                <a:cs typeface="+mn-cs"/>
              </a:rPr>
              <a:t> or </a:t>
            </a:r>
            <a:r>
              <a:rPr lang="en-US" dirty="0"/>
              <a:t>thrust::copy</a:t>
            </a:r>
            <a:r>
              <a:rPr lang="en-US" sz="1200" b="0" i="0" kern="1200" dirty="0">
                <a:solidFill>
                  <a:schemeClr val="tx1"/>
                </a:solidFill>
                <a:effectLst/>
                <a:latin typeface="Arial" pitchFamily="34" charset="0"/>
                <a:ea typeface="+mn-ea"/>
                <a:cs typeface="+mn-cs"/>
              </a:rPr>
              <a:t> in our examples. The </a:t>
            </a:r>
            <a:r>
              <a:rPr lang="en-US" dirty="0"/>
              <a:t>thrust::</a:t>
            </a:r>
            <a:r>
              <a:rPr lang="en-US" sz="1200" b="0" i="0" kern="1200" dirty="0">
                <a:solidFill>
                  <a:schemeClr val="tx1"/>
                </a:solidFill>
                <a:effectLst/>
                <a:latin typeface="Arial" pitchFamily="34" charset="0"/>
                <a:ea typeface="+mn-ea"/>
                <a:cs typeface="+mn-cs"/>
              </a:rPr>
              <a:t> part tells the C++ compiler that we want to look inside the </a:t>
            </a:r>
            <a:r>
              <a:rPr lang="en-US" dirty="0"/>
              <a:t>thrust </a:t>
            </a:r>
            <a:r>
              <a:rPr lang="en-US" sz="1200" b="0" i="1" kern="1200" dirty="0">
                <a:solidFill>
                  <a:schemeClr val="tx1"/>
                </a:solidFill>
                <a:effectLst/>
                <a:latin typeface="Arial" pitchFamily="34" charset="0"/>
                <a:ea typeface="+mn-ea"/>
                <a:cs typeface="+mn-cs"/>
              </a:rPr>
              <a:t>namespace</a:t>
            </a:r>
            <a:r>
              <a:rPr lang="en-US" sz="1200" b="0" i="0" kern="1200" dirty="0">
                <a:solidFill>
                  <a:schemeClr val="tx1"/>
                </a:solidFill>
                <a:effectLst/>
                <a:latin typeface="Arial" pitchFamily="34" charset="0"/>
                <a:ea typeface="+mn-ea"/>
                <a:cs typeface="+mn-cs"/>
              </a:rPr>
              <a:t> for a specific function or class. </a:t>
            </a:r>
            <a:r>
              <a:rPr lang="en-US" sz="1200" b="0" i="0" kern="1200" dirty="0">
                <a:solidFill>
                  <a:schemeClr val="tx1"/>
                </a:solidFill>
                <a:effectLst/>
                <a:latin typeface="Arial" pitchFamily="34" charset="0"/>
                <a:ea typeface="+mn-ea"/>
                <a:cs typeface="+mn-cs"/>
                <a:hlinkClick r:id="rId3"/>
              </a:rPr>
              <a:t>Namespaces</a:t>
            </a:r>
            <a:r>
              <a:rPr lang="en-US" sz="1200" b="0" i="0" kern="1200" dirty="0">
                <a:solidFill>
                  <a:schemeClr val="tx1"/>
                </a:solidFill>
                <a:effectLst/>
                <a:latin typeface="Arial" pitchFamily="34" charset="0"/>
                <a:ea typeface="+mn-ea"/>
                <a:cs typeface="+mn-cs"/>
              </a:rPr>
              <a:t> are a nice way to avoid name collisions. For </a:t>
            </a:r>
            <a:r>
              <a:rPr lang="en-US" sz="1200" b="0" i="0" kern="1200" dirty="0" err="1">
                <a:solidFill>
                  <a:schemeClr val="tx1"/>
                </a:solidFill>
                <a:effectLst/>
                <a:latin typeface="Arial" pitchFamily="34" charset="0"/>
                <a:ea typeface="+mn-ea"/>
                <a:cs typeface="+mn-cs"/>
              </a:rPr>
              <a:t>instance,</a:t>
            </a:r>
            <a:r>
              <a:rPr lang="en-US" dirty="0" err="1"/>
              <a:t>thrust</a:t>
            </a:r>
            <a:r>
              <a:rPr lang="en-US" dirty="0"/>
              <a:t>::copy</a:t>
            </a:r>
            <a:r>
              <a:rPr lang="en-US" sz="1200" b="0" i="0" kern="1200" dirty="0">
                <a:solidFill>
                  <a:schemeClr val="tx1"/>
                </a:solidFill>
                <a:effectLst/>
                <a:latin typeface="Arial" pitchFamily="34" charset="0"/>
                <a:ea typeface="+mn-ea"/>
                <a:cs typeface="+mn-cs"/>
              </a:rPr>
              <a:t> is different from </a:t>
            </a:r>
            <a:r>
              <a:rPr lang="en-US" dirty="0" err="1"/>
              <a:t>std</a:t>
            </a:r>
            <a:r>
              <a:rPr lang="en-US" dirty="0"/>
              <a:t>::copy</a:t>
            </a:r>
            <a:r>
              <a:rPr lang="en-US" sz="1200" b="0" i="0" kern="1200" dirty="0">
                <a:solidFill>
                  <a:schemeClr val="tx1"/>
                </a:solidFill>
                <a:effectLst/>
                <a:latin typeface="Arial" pitchFamily="34" charset="0"/>
                <a:ea typeface="+mn-ea"/>
                <a:cs typeface="+mn-cs"/>
              </a:rPr>
              <a:t> provided in the STL. C++ namespaces allow us to distinguish between these two </a:t>
            </a:r>
            <a:r>
              <a:rPr lang="en-US" dirty="0"/>
              <a:t>copy</a:t>
            </a:r>
            <a:r>
              <a:rPr lang="en-US" sz="1200" b="0" i="0" kern="1200" dirty="0">
                <a:solidFill>
                  <a:schemeClr val="tx1"/>
                </a:solidFill>
                <a:effectLst/>
                <a:latin typeface="Arial" pitchFamily="34" charset="0"/>
                <a:ea typeface="+mn-ea"/>
                <a:cs typeface="+mn-cs"/>
              </a:rPr>
              <a:t> functions.</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12187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Thrust provides two </a:t>
            </a:r>
            <a:r>
              <a:rPr lang="en-US" sz="1200" b="1" i="0" u="none" kern="1200" dirty="0">
                <a:solidFill>
                  <a:schemeClr val="tx1"/>
                </a:solidFill>
                <a:effectLst/>
                <a:latin typeface="Arial" pitchFamily="34" charset="0"/>
                <a:ea typeface="+mn-ea"/>
                <a:cs typeface="+mn-cs"/>
              </a:rPr>
              <a:t>vector</a:t>
            </a:r>
            <a:r>
              <a:rPr lang="en-US" sz="1200" b="1" i="0" u="none" kern="1200" baseline="0" dirty="0">
                <a:solidFill>
                  <a:schemeClr val="tx1"/>
                </a:solidFill>
                <a:effectLst/>
                <a:latin typeface="Arial" pitchFamily="34" charset="0"/>
                <a:ea typeface="+mn-ea"/>
                <a:cs typeface="+mn-cs"/>
              </a:rPr>
              <a:t> </a:t>
            </a:r>
            <a:r>
              <a:rPr lang="en-US" sz="1200" b="0" i="0" kern="1200" dirty="0">
                <a:solidFill>
                  <a:schemeClr val="tx1"/>
                </a:solidFill>
                <a:effectLst/>
                <a:latin typeface="Arial" pitchFamily="34" charset="0"/>
                <a:ea typeface="+mn-ea"/>
                <a:cs typeface="+mn-cs"/>
              </a:rPr>
              <a:t>containers, </a:t>
            </a:r>
            <a:r>
              <a:rPr lang="en-US" dirty="0" err="1"/>
              <a:t>host_vector</a:t>
            </a:r>
            <a:r>
              <a:rPr lang="en-US" sz="1200" b="0" i="0" kern="1200" dirty="0">
                <a:solidFill>
                  <a:schemeClr val="tx1"/>
                </a:solidFill>
                <a:effectLst/>
                <a:latin typeface="Arial" pitchFamily="34" charset="0"/>
                <a:ea typeface="+mn-ea"/>
                <a:cs typeface="+mn-cs"/>
              </a:rPr>
              <a:t> and </a:t>
            </a:r>
            <a:r>
              <a:rPr lang="en-US" dirty="0" err="1"/>
              <a:t>device_vector</a:t>
            </a:r>
            <a:r>
              <a:rPr lang="en-US" sz="1200" b="0" i="0" kern="1200" dirty="0">
                <a:solidFill>
                  <a:schemeClr val="tx1"/>
                </a:solidFill>
                <a:effectLst/>
                <a:latin typeface="Arial" pitchFamily="34" charset="0"/>
                <a:ea typeface="+mn-ea"/>
                <a:cs typeface="+mn-cs"/>
              </a:rPr>
              <a:t>.</a:t>
            </a:r>
            <a:br>
              <a:rPr lang="en-US" sz="1200" b="0" i="0" kern="1200" dirty="0">
                <a:solidFill>
                  <a:schemeClr val="tx1"/>
                </a:solidFill>
                <a:effectLst/>
                <a:latin typeface="Arial" pitchFamily="34" charset="0"/>
                <a:ea typeface="+mn-ea"/>
                <a:cs typeface="+mn-cs"/>
              </a:rPr>
            </a:br>
            <a:endParaRPr lang="en-US" sz="1200" b="0" i="0" kern="1200" dirty="0">
              <a:solidFill>
                <a:schemeClr val="tx1"/>
              </a:solidFill>
              <a:effectLst/>
              <a:latin typeface="Arial" pitchFamily="34"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the </a:t>
            </a:r>
            <a:r>
              <a:rPr lang="en-US" b="1" dirty="0"/>
              <a:t>=</a:t>
            </a:r>
            <a:r>
              <a:rPr lang="en-US" sz="1200" b="1" i="0" kern="1200" dirty="0">
                <a:solidFill>
                  <a:schemeClr val="tx1"/>
                </a:solidFill>
                <a:effectLst/>
                <a:latin typeface="Arial" pitchFamily="34" charset="0"/>
                <a:ea typeface="+mn-ea"/>
                <a:cs typeface="+mn-cs"/>
              </a:rPr>
              <a:t> operator </a:t>
            </a:r>
            <a:r>
              <a:rPr lang="en-US" sz="1200" b="0" i="0" kern="1200" dirty="0">
                <a:solidFill>
                  <a:schemeClr val="tx1"/>
                </a:solidFill>
                <a:effectLst/>
                <a:latin typeface="Arial" pitchFamily="34" charset="0"/>
                <a:ea typeface="+mn-ea"/>
                <a:cs typeface="+mn-cs"/>
              </a:rPr>
              <a:t>can be used to copy a </a:t>
            </a:r>
            <a:r>
              <a:rPr lang="en-US" dirty="0" err="1"/>
              <a:t>host_vector</a:t>
            </a:r>
            <a:r>
              <a:rPr lang="en-US" sz="1200" b="0" i="0" kern="1200" dirty="0">
                <a:solidFill>
                  <a:schemeClr val="tx1"/>
                </a:solidFill>
                <a:effectLst/>
                <a:latin typeface="Arial" pitchFamily="34" charset="0"/>
                <a:ea typeface="+mn-ea"/>
                <a:cs typeface="+mn-cs"/>
              </a:rPr>
              <a:t> to a </a:t>
            </a:r>
            <a:r>
              <a:rPr lang="en-US" dirty="0" err="1"/>
              <a:t>device_vector</a:t>
            </a:r>
            <a:r>
              <a:rPr lang="en-US" sz="1200" b="0" i="0" kern="1200" dirty="0">
                <a:solidFill>
                  <a:schemeClr val="tx1"/>
                </a:solidFill>
                <a:effectLst/>
                <a:latin typeface="Arial" pitchFamily="34" charset="0"/>
                <a:ea typeface="+mn-ea"/>
                <a:cs typeface="+mn-cs"/>
              </a:rPr>
              <a:t> (or vice-versa). The </a:t>
            </a:r>
            <a:r>
              <a:rPr lang="en-US" dirty="0"/>
              <a:t>=</a:t>
            </a:r>
            <a:r>
              <a:rPr lang="en-US" sz="1200" b="0" i="0" kern="1200" dirty="0">
                <a:solidFill>
                  <a:schemeClr val="tx1"/>
                </a:solidFill>
                <a:effectLst/>
                <a:latin typeface="Arial" pitchFamily="34" charset="0"/>
                <a:ea typeface="+mn-ea"/>
                <a:cs typeface="+mn-cs"/>
              </a:rPr>
              <a:t> operator can also be used to copy </a:t>
            </a:r>
            <a:r>
              <a:rPr lang="en-US" dirty="0" err="1"/>
              <a:t>host_vector</a:t>
            </a:r>
            <a:r>
              <a:rPr lang="en-US" sz="1200" b="0" i="0" kern="1200" dirty="0">
                <a:solidFill>
                  <a:schemeClr val="tx1"/>
                </a:solidFill>
                <a:effectLst/>
                <a:latin typeface="Arial" pitchFamily="34" charset="0"/>
                <a:ea typeface="+mn-ea"/>
                <a:cs typeface="+mn-cs"/>
              </a:rPr>
              <a:t> to </a:t>
            </a:r>
            <a:r>
              <a:rPr lang="en-US" dirty="0" err="1"/>
              <a:t>host_vector</a:t>
            </a:r>
            <a:r>
              <a:rPr lang="en-US" sz="1200" b="0" i="0" kern="1200" dirty="0">
                <a:solidFill>
                  <a:schemeClr val="tx1"/>
                </a:solidFill>
                <a:effectLst/>
                <a:latin typeface="Arial" pitchFamily="34" charset="0"/>
                <a:ea typeface="+mn-ea"/>
                <a:cs typeface="+mn-cs"/>
              </a:rPr>
              <a:t> or </a:t>
            </a:r>
            <a:r>
              <a:rPr lang="en-US" dirty="0" err="1"/>
              <a:t>device_vector</a:t>
            </a:r>
            <a:r>
              <a:rPr lang="en-US" sz="1200" b="0" i="0" kern="1200" dirty="0">
                <a:solidFill>
                  <a:schemeClr val="tx1"/>
                </a:solidFill>
                <a:effectLst/>
                <a:latin typeface="Arial" pitchFamily="34" charset="0"/>
                <a:ea typeface="+mn-ea"/>
                <a:cs typeface="+mn-cs"/>
              </a:rPr>
              <a:t> to </a:t>
            </a:r>
            <a:r>
              <a:rPr lang="en-US" dirty="0" err="1"/>
              <a:t>device_vector</a:t>
            </a:r>
            <a:r>
              <a:rPr lang="en-US" sz="1200" b="0" i="0" kern="1200" dirty="0">
                <a:solidFill>
                  <a:schemeClr val="tx1"/>
                </a:solidFill>
                <a:effectLst/>
                <a:latin typeface="Arial" pitchFamily="34" charset="0"/>
                <a:ea typeface="+mn-ea"/>
                <a:cs typeface="+mn-cs"/>
              </a:rPr>
              <a:t>. </a:t>
            </a:r>
          </a:p>
          <a:p>
            <a:endParaRPr lang="en-US" sz="1200" b="0" i="0" kern="1200" dirty="0">
              <a:solidFill>
                <a:schemeClr val="tx1"/>
              </a:solidFill>
              <a:effectLst/>
              <a:latin typeface="Arial" pitchFamily="34"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note that individual elements of a </a:t>
            </a:r>
            <a:r>
              <a:rPr lang="en-US" dirty="0" err="1"/>
              <a:t>device_vector</a:t>
            </a:r>
            <a:r>
              <a:rPr lang="en-US" sz="1200" b="0" i="0" kern="1200" dirty="0">
                <a:solidFill>
                  <a:schemeClr val="tx1"/>
                </a:solidFill>
                <a:effectLst/>
                <a:latin typeface="Arial" pitchFamily="34" charset="0"/>
                <a:ea typeface="+mn-ea"/>
                <a:cs typeface="+mn-cs"/>
              </a:rPr>
              <a:t> can be accessed using the </a:t>
            </a:r>
            <a:r>
              <a:rPr lang="en-US" sz="1200" b="1" i="0" kern="1200" dirty="0">
                <a:solidFill>
                  <a:schemeClr val="tx1"/>
                </a:solidFill>
                <a:effectLst/>
                <a:latin typeface="Arial" pitchFamily="34" charset="0"/>
                <a:ea typeface="+mn-ea"/>
                <a:cs typeface="+mn-cs"/>
              </a:rPr>
              <a:t>standard bracket notation</a:t>
            </a:r>
            <a:r>
              <a:rPr lang="en-US" sz="1200" b="0" i="0" kern="1200" dirty="0">
                <a:solidFill>
                  <a:schemeClr val="tx1"/>
                </a:solidFill>
                <a:effectLst/>
                <a:latin typeface="Arial" pitchFamily="34" charset="0"/>
                <a:ea typeface="+mn-ea"/>
                <a:cs typeface="+mn-cs"/>
              </a:rPr>
              <a:t>. However, because each of these accesses requires a call to </a:t>
            </a:r>
            <a:r>
              <a:rPr lang="en-US" dirty="0" err="1"/>
              <a:t>cudaMemcpy</a:t>
            </a:r>
            <a:r>
              <a:rPr lang="en-US" sz="1200" b="0" i="0" kern="1200" dirty="0">
                <a:solidFill>
                  <a:schemeClr val="tx1"/>
                </a:solidFill>
                <a:effectLst/>
                <a:latin typeface="Arial" pitchFamily="34" charset="0"/>
                <a:ea typeface="+mn-ea"/>
                <a:cs typeface="+mn-cs"/>
              </a:rPr>
              <a:t>, </a:t>
            </a:r>
            <a:r>
              <a:rPr lang="en-US" sz="1200" b="1" i="0" kern="1200" dirty="0">
                <a:solidFill>
                  <a:schemeClr val="tx1"/>
                </a:solidFill>
                <a:effectLst/>
                <a:latin typeface="Arial" pitchFamily="34" charset="0"/>
                <a:ea typeface="+mn-ea"/>
                <a:cs typeface="+mn-cs"/>
              </a:rPr>
              <a:t>use sparingly</a:t>
            </a:r>
            <a:r>
              <a:rPr lang="en-US" sz="1200" b="0" i="0" kern="1200" dirty="0">
                <a:solidFill>
                  <a:schemeClr val="tx1"/>
                </a:solidFill>
                <a:effectLst/>
                <a:latin typeface="Arial" pitchFamily="34" charset="0"/>
                <a:ea typeface="+mn-ea"/>
                <a:cs typeface="+mn-cs"/>
              </a:rPr>
              <a:t>. We’ll look at some more efficient techniques later.</a:t>
            </a:r>
          </a:p>
          <a:p>
            <a:endParaRPr lang="en-US" sz="1200" b="0" i="0" kern="1200" dirty="0">
              <a:solidFill>
                <a:schemeClr val="tx1"/>
              </a:solidFill>
              <a:effectLst/>
              <a:latin typeface="Arial" pitchFamily="34" charset="0"/>
              <a:ea typeface="+mn-ea"/>
              <a:cs typeface="+mn-cs"/>
            </a:endParaRPr>
          </a:p>
          <a:p>
            <a:endParaRPr lang="en-US" sz="1200" b="0" i="0" kern="1200" dirty="0">
              <a:solidFill>
                <a:schemeClr val="tx1"/>
              </a:solidFill>
              <a:effectLst/>
              <a:latin typeface="Arial" pitchFamily="34" charset="0"/>
              <a:ea typeface="+mn-ea"/>
              <a:cs typeface="+mn-cs"/>
            </a:endParaRPr>
          </a:p>
          <a:p>
            <a:br>
              <a:rPr lang="en-US" sz="1200" b="0" i="0" kern="1200" dirty="0">
                <a:solidFill>
                  <a:schemeClr val="tx1"/>
                </a:solidFill>
                <a:effectLst/>
                <a:latin typeface="Arial" pitchFamily="34" charset="0"/>
                <a:ea typeface="+mn-ea"/>
                <a:cs typeface="+mn-cs"/>
              </a:rPr>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336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Another reason to distinguish between iterators and pointers is that iterators can be used to traverse many kinds of data structures. For example, the STL provides a linked list container (</a:t>
            </a:r>
            <a:r>
              <a:rPr lang="en-US" dirty="0" err="1"/>
              <a:t>std</a:t>
            </a:r>
            <a:r>
              <a:rPr lang="en-US" dirty="0"/>
              <a:t>::list</a:t>
            </a:r>
            <a:r>
              <a:rPr lang="en-US" sz="1200" b="0" i="0" kern="1200" dirty="0">
                <a:solidFill>
                  <a:schemeClr val="tx1"/>
                </a:solidFill>
                <a:effectLst/>
                <a:latin typeface="Arial" pitchFamily="34" charset="0"/>
                <a:ea typeface="+mn-ea"/>
                <a:cs typeface="+mn-cs"/>
              </a:rPr>
              <a:t>) that provides bidirectional (but not random access) iterators. Although Thrust does not provide device implementations of such containers, it is </a:t>
            </a:r>
            <a:r>
              <a:rPr lang="en-US" sz="1200" b="1" i="0" kern="1200" dirty="0">
                <a:solidFill>
                  <a:schemeClr val="tx1"/>
                </a:solidFill>
                <a:effectLst/>
                <a:latin typeface="Arial" pitchFamily="34" charset="0"/>
                <a:ea typeface="+mn-ea"/>
                <a:cs typeface="+mn-cs"/>
              </a:rPr>
              <a:t>compatible</a:t>
            </a:r>
            <a:r>
              <a:rPr lang="en-US" sz="1200" b="0" i="0" kern="1200" dirty="0">
                <a:solidFill>
                  <a:schemeClr val="tx1"/>
                </a:solidFill>
                <a:effectLst/>
                <a:latin typeface="Arial" pitchFamily="34" charset="0"/>
                <a:ea typeface="+mn-ea"/>
                <a:cs typeface="+mn-cs"/>
              </a:rPr>
              <a:t> with them.</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This </a:t>
            </a:r>
            <a:r>
              <a:rPr lang="en-US" sz="1200" b="1" i="0" kern="1200" dirty="0">
                <a:solidFill>
                  <a:schemeClr val="tx1"/>
                </a:solidFill>
                <a:effectLst/>
                <a:latin typeface="Arial" pitchFamily="34" charset="0"/>
                <a:ea typeface="+mn-ea"/>
                <a:cs typeface="+mn-cs"/>
              </a:rPr>
              <a:t>eases integration</a:t>
            </a:r>
            <a:br>
              <a:rPr lang="en-US" sz="1200" b="0" i="0" kern="1200" dirty="0">
                <a:solidFill>
                  <a:schemeClr val="tx1"/>
                </a:solidFill>
                <a:effectLst/>
                <a:latin typeface="Arial" pitchFamily="34" charset="0"/>
                <a:ea typeface="+mn-ea"/>
                <a:cs typeface="+mn-cs"/>
              </a:rPr>
            </a:br>
            <a:br>
              <a:rPr lang="en-US" sz="1200" b="0" i="0" kern="1200" dirty="0">
                <a:solidFill>
                  <a:schemeClr val="tx1"/>
                </a:solidFill>
                <a:effectLst/>
                <a:latin typeface="Arial" pitchFamily="34" charset="0"/>
                <a:ea typeface="+mn-ea"/>
                <a:cs typeface="+mn-cs"/>
              </a:rPr>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1044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 the case of vector containers, which are really just arrays, iterators can be thought of as pointers to array elements. Therefore, </a:t>
            </a:r>
            <a:r>
              <a:rPr lang="en-US" dirty="0" err="1"/>
              <a:t>H.begin</a:t>
            </a:r>
            <a:r>
              <a:rPr lang="en-US" dirty="0"/>
              <a:t>()</a:t>
            </a:r>
            <a:r>
              <a:rPr lang="en-US" sz="1200" b="0" i="0" kern="1200" dirty="0">
                <a:solidFill>
                  <a:schemeClr val="tx1"/>
                </a:solidFill>
                <a:effectLst/>
                <a:latin typeface="Arial" pitchFamily="34" charset="0"/>
                <a:ea typeface="+mn-ea"/>
                <a:cs typeface="+mn-cs"/>
              </a:rPr>
              <a:t> is an iterator that points to the first element of the array stored inside the </a:t>
            </a:r>
            <a:r>
              <a:rPr lang="en-US" dirty="0"/>
              <a:t>H</a:t>
            </a:r>
            <a:r>
              <a:rPr lang="en-US" sz="1200" b="0" i="0" kern="1200" dirty="0">
                <a:solidFill>
                  <a:schemeClr val="tx1"/>
                </a:solidFill>
                <a:effectLst/>
                <a:latin typeface="Arial" pitchFamily="34" charset="0"/>
                <a:ea typeface="+mn-ea"/>
                <a:cs typeface="+mn-cs"/>
              </a:rPr>
              <a:t> vector. Similarly, </a:t>
            </a:r>
            <a:r>
              <a:rPr lang="en-US" dirty="0" err="1"/>
              <a:t>H.end</a:t>
            </a:r>
            <a:r>
              <a:rPr lang="en-US" dirty="0"/>
              <a:t>()</a:t>
            </a:r>
            <a:r>
              <a:rPr lang="en-US" sz="1200" b="0" i="0" kern="1200" dirty="0">
                <a:solidFill>
                  <a:schemeClr val="tx1"/>
                </a:solidFill>
                <a:effectLst/>
                <a:latin typeface="Arial" pitchFamily="34" charset="0"/>
                <a:ea typeface="+mn-ea"/>
                <a:cs typeface="+mn-cs"/>
              </a:rPr>
              <a:t> points to the element </a:t>
            </a:r>
            <a:r>
              <a:rPr lang="en-US" sz="1200" b="0" i="1" kern="1200" dirty="0">
                <a:solidFill>
                  <a:schemeClr val="tx1"/>
                </a:solidFill>
                <a:effectLst/>
                <a:latin typeface="Arial" pitchFamily="34" charset="0"/>
                <a:ea typeface="+mn-ea"/>
                <a:cs typeface="+mn-cs"/>
              </a:rPr>
              <a:t>one past</a:t>
            </a:r>
            <a:r>
              <a:rPr lang="en-US" sz="1200" b="0" i="0" kern="1200" dirty="0">
                <a:solidFill>
                  <a:schemeClr val="tx1"/>
                </a:solidFill>
                <a:effectLst/>
                <a:latin typeface="Arial" pitchFamily="34" charset="0"/>
                <a:ea typeface="+mn-ea"/>
                <a:cs typeface="+mn-cs"/>
              </a:rPr>
              <a:t> the last element of the </a:t>
            </a:r>
            <a:r>
              <a:rPr lang="en-US" dirty="0"/>
              <a:t>H</a:t>
            </a:r>
            <a:r>
              <a:rPr lang="en-US" sz="1200" b="0" i="0" kern="1200" dirty="0">
                <a:solidFill>
                  <a:schemeClr val="tx1"/>
                </a:solidFill>
                <a:effectLst/>
                <a:latin typeface="Arial" pitchFamily="34" charset="0"/>
                <a:ea typeface="+mn-ea"/>
                <a:cs typeface="+mn-cs"/>
              </a:rPr>
              <a:t> vector.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35264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To extract a raw pointer from a </a:t>
            </a:r>
            <a:r>
              <a:rPr lang="en-US" dirty="0" err="1"/>
              <a:t>device_ptr</a:t>
            </a:r>
            <a:r>
              <a:rPr lang="en-US" sz="1200" b="0" i="0" kern="1200" dirty="0">
                <a:solidFill>
                  <a:schemeClr val="tx1"/>
                </a:solidFill>
                <a:effectLst/>
                <a:latin typeface="Arial" pitchFamily="34" charset="0"/>
                <a:ea typeface="+mn-ea"/>
                <a:cs typeface="+mn-cs"/>
              </a:rPr>
              <a:t> the </a:t>
            </a:r>
            <a:r>
              <a:rPr lang="en-US" dirty="0" err="1"/>
              <a:t>raw_pointer_cast</a:t>
            </a:r>
            <a:r>
              <a:rPr lang="en-US" sz="1200" b="0" i="0" kern="1200" dirty="0">
                <a:solidFill>
                  <a:schemeClr val="tx1"/>
                </a:solidFill>
                <a:effectLst/>
                <a:latin typeface="Arial" pitchFamily="34" charset="0"/>
                <a:ea typeface="+mn-ea"/>
                <a:cs typeface="+mn-cs"/>
              </a:rPr>
              <a:t> should be applied</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87362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Like the STL, Thrust permits using a “raw” pointer as an argument to a Thrust function and it will dispatch the host path of the algorithm. </a:t>
            </a:r>
          </a:p>
          <a:p>
            <a:r>
              <a:rPr lang="en-US" sz="1200" b="0" i="0" kern="1200" dirty="0">
                <a:solidFill>
                  <a:schemeClr val="tx1"/>
                </a:solidFill>
                <a:effectLst/>
                <a:latin typeface="Arial" pitchFamily="34" charset="0"/>
                <a:ea typeface="+mn-ea"/>
                <a:cs typeface="+mn-cs"/>
              </a:rPr>
              <a:t>If the pointer in question is in fact a pointer to device memory then you’ll need to wrap it with </a:t>
            </a:r>
            <a:r>
              <a:rPr lang="en-US" dirty="0"/>
              <a:t>thrust::</a:t>
            </a:r>
            <a:r>
              <a:rPr lang="en-US" dirty="0" err="1"/>
              <a:t>device_ptr</a:t>
            </a:r>
            <a:r>
              <a:rPr lang="en-US" sz="1200" b="0" i="0" kern="1200" dirty="0">
                <a:solidFill>
                  <a:schemeClr val="tx1"/>
                </a:solidFill>
                <a:effectLst/>
                <a:latin typeface="Arial" pitchFamily="34" charset="0"/>
                <a:ea typeface="+mn-ea"/>
                <a:cs typeface="+mn-cs"/>
              </a:rPr>
              <a:t> before calling the function.</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603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Thrust provides a large number of common parallel algorithms. Many of these algorithms have direct analogs in the STL, and when an equivalent STL function exists, we choose the name (e.g. thrust::sort and </a:t>
            </a:r>
            <a:r>
              <a:rPr lang="en-US" sz="1200" b="0" i="0" kern="1200" dirty="0" err="1">
                <a:solidFill>
                  <a:schemeClr val="tx1"/>
                </a:solidFill>
                <a:effectLst/>
                <a:latin typeface="Arial" pitchFamily="34" charset="0"/>
                <a:ea typeface="+mn-ea"/>
                <a:cs typeface="+mn-cs"/>
              </a:rPr>
              <a:t>std</a:t>
            </a:r>
            <a:r>
              <a:rPr lang="en-US" sz="1200" b="0" i="0" kern="1200" dirty="0">
                <a:solidFill>
                  <a:schemeClr val="tx1"/>
                </a:solidFill>
                <a:effectLst/>
                <a:latin typeface="Arial" pitchFamily="34" charset="0"/>
                <a:ea typeface="+mn-ea"/>
                <a:cs typeface="+mn-cs"/>
              </a:rPr>
              <a:t>::sort).</a:t>
            </a:r>
          </a:p>
          <a:p>
            <a:r>
              <a:rPr lang="en-US" sz="1200" b="0" i="0" kern="1200" dirty="0">
                <a:solidFill>
                  <a:schemeClr val="tx1"/>
                </a:solidFill>
                <a:effectLst/>
                <a:latin typeface="Arial" pitchFamily="34" charset="0"/>
                <a:ea typeface="+mn-ea"/>
                <a:cs typeface="+mn-cs"/>
              </a:rPr>
              <a:t>All algorithms in Thrust have implementations for both host and device. Specifically, when a Thrust algorithm is invoked with a host iterator, then the host path is dispatched. Similarly, a device implementation is called when a device iterator is used to define a range.</a:t>
            </a:r>
          </a:p>
          <a:p>
            <a:r>
              <a:rPr lang="en-US" sz="1200" b="0" i="0" kern="1200" dirty="0">
                <a:solidFill>
                  <a:schemeClr val="tx1"/>
                </a:solidFill>
                <a:effectLst/>
                <a:latin typeface="Arial" pitchFamily="34" charset="0"/>
                <a:ea typeface="+mn-ea"/>
                <a:cs typeface="+mn-cs"/>
              </a:rPr>
              <a:t>With the exception of thrust::copy, which can copy data between host and device, all iterator arguments to a Thrust algorithm should live in the same place: either all on the host or all on the device. When this requirement is violated the compiler will produce an error message.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7673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Sorting 32M keys on</a:t>
            </a:r>
            <a:r>
              <a:rPr lang="en-US" baseline="0" dirty="0"/>
              <a:t> each platform </a:t>
            </a:r>
            <a:r>
              <a:rPr lang="en-US" dirty="0"/>
              <a:t>- performance measured in millions</a:t>
            </a:r>
            <a:r>
              <a:rPr lang="en-US" baseline="0" dirty="0"/>
              <a:t> of keys per second</a:t>
            </a:r>
          </a:p>
          <a:p>
            <a:r>
              <a:rPr lang="en-US" baseline="0" dirty="0"/>
              <a:t>CPU – Intel Core i7 950 @ 3.07 GHz</a:t>
            </a:r>
          </a:p>
          <a:p>
            <a:r>
              <a:rPr lang="en-US" baseline="0" dirty="0"/>
              <a:t>GPU – NVIDIA </a:t>
            </a:r>
            <a:r>
              <a:rPr lang="en-US" baseline="0" dirty="0" err="1"/>
              <a:t>GeForce</a:t>
            </a:r>
            <a:r>
              <a:rPr lang="en-US" baseline="0" dirty="0"/>
              <a:t> GTX 480</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Lesson</a:t>
            </a:r>
            <a:r>
              <a:rPr lang="en-US" baseline="0" dirty="0"/>
              <a:t> – use sorting instead of ad hoc binning b/c thrust::sort() is highly optimized</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83283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Sorting</a:t>
            </a:r>
            <a:r>
              <a:rPr lang="en-US" baseline="0" dirty="0"/>
              <a:t> 32M unsigned integers (uniformly distributed) with different numbers of occupied key bits</a:t>
            </a:r>
          </a:p>
          <a:p>
            <a:r>
              <a:rPr lang="en-US" baseline="0" dirty="0"/>
              <a:t>For example, Key Bits = 20 means all keys are in the range [0, 2^20)</a:t>
            </a:r>
          </a:p>
          <a:p>
            <a:endParaRPr lang="en-US" baseline="0" dirty="0"/>
          </a:p>
          <a:p>
            <a:r>
              <a:rPr lang="en-US" baseline="0" dirty="0"/>
              <a:t>Reason: dispatched internally as a RADIX sort</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159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mn-cs"/>
              </a:rPr>
              <a:t>Transformations</a:t>
            </a:r>
            <a:r>
              <a:rPr lang="en-US" sz="1200" b="0" i="0" kern="1200" dirty="0">
                <a:solidFill>
                  <a:schemeClr val="tx1"/>
                </a:solidFill>
                <a:effectLst/>
                <a:latin typeface="Arial" pitchFamily="34" charset="0"/>
                <a:ea typeface="+mn-ea"/>
                <a:cs typeface="+mn-cs"/>
              </a:rPr>
              <a:t> are algorithms that apply an operation to each element in a set of (zero or more) input ranges and then stores the result in a destination range. </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The</a:t>
            </a:r>
            <a:r>
              <a:rPr lang="en-US" sz="1200" b="0" i="0" kern="1200" baseline="0" dirty="0">
                <a:solidFill>
                  <a:schemeClr val="tx1"/>
                </a:solidFill>
                <a:effectLst/>
                <a:latin typeface="Arial" pitchFamily="34" charset="0"/>
                <a:ea typeface="+mn-ea"/>
                <a:cs typeface="+mn-cs"/>
              </a:rPr>
              <a:t> Thrust implementations rely on </a:t>
            </a:r>
            <a:r>
              <a:rPr lang="en-US" sz="1200" b="1" i="0" kern="1200" baseline="0" dirty="0" err="1">
                <a:solidFill>
                  <a:schemeClr val="tx1"/>
                </a:solidFill>
                <a:effectLst/>
                <a:latin typeface="Arial" pitchFamily="34" charset="0"/>
                <a:ea typeface="+mn-ea"/>
                <a:cs typeface="+mn-cs"/>
              </a:rPr>
              <a:t>functors</a:t>
            </a:r>
            <a:r>
              <a:rPr lang="en-US" sz="1200" b="0" i="0" kern="1200" baseline="0" dirty="0">
                <a:solidFill>
                  <a:schemeClr val="tx1"/>
                </a:solidFill>
                <a:effectLst/>
                <a:latin typeface="Arial" pitchFamily="34" charset="0"/>
                <a:ea typeface="+mn-ea"/>
                <a:cs typeface="+mn-cs"/>
              </a:rPr>
              <a:t>, which are function objects used to pass </a:t>
            </a:r>
            <a:r>
              <a:rPr lang="en-US" sz="1200" b="1" i="0" kern="1200" baseline="0" dirty="0">
                <a:solidFill>
                  <a:schemeClr val="tx1"/>
                </a:solidFill>
                <a:effectLst/>
                <a:latin typeface="Arial" pitchFamily="34" charset="0"/>
                <a:ea typeface="+mn-ea"/>
                <a:cs typeface="+mn-cs"/>
              </a:rPr>
              <a:t>state</a:t>
            </a:r>
            <a:r>
              <a:rPr lang="en-US" sz="1200" b="0" i="0" kern="1200" baseline="0" dirty="0">
                <a:solidFill>
                  <a:schemeClr val="tx1"/>
                </a:solidFill>
                <a:effectLst/>
                <a:latin typeface="Arial" pitchFamily="34" charset="0"/>
                <a:ea typeface="+mn-ea"/>
                <a:cs typeface="+mn-cs"/>
              </a:rPr>
              <a:t> and </a:t>
            </a:r>
            <a:r>
              <a:rPr lang="en-US" sz="1200" b="1" i="0" kern="1200" baseline="0" dirty="0">
                <a:solidFill>
                  <a:schemeClr val="tx1"/>
                </a:solidFill>
                <a:effectLst/>
                <a:latin typeface="Arial" pitchFamily="34" charset="0"/>
                <a:ea typeface="+mn-ea"/>
                <a:cs typeface="+mn-cs"/>
              </a:rPr>
              <a:t>function objects</a:t>
            </a:r>
            <a:r>
              <a:rPr lang="en-US" sz="1200" b="0" i="0" kern="1200" baseline="0" dirty="0">
                <a:solidFill>
                  <a:schemeClr val="tx1"/>
                </a:solidFill>
                <a:effectLst/>
                <a:latin typeface="Arial" pitchFamily="34" charset="0"/>
                <a:ea typeface="+mn-ea"/>
                <a:cs typeface="+mn-cs"/>
              </a:rPr>
              <a:t>, to perform transformation.</a:t>
            </a:r>
          </a:p>
          <a:p>
            <a:endParaRPr lang="en-US" sz="1200" b="0" i="0" kern="1200" baseline="0" dirty="0">
              <a:solidFill>
                <a:schemeClr val="tx1"/>
              </a:solidFill>
              <a:effectLst/>
              <a:latin typeface="Arial" pitchFamily="34" charset="0"/>
              <a:ea typeface="+mn-ea"/>
              <a:cs typeface="+mn-cs"/>
            </a:endParaRPr>
          </a:p>
          <a:p>
            <a:r>
              <a:rPr lang="en-US" sz="1200" b="0" i="0" kern="1200" baseline="0" dirty="0">
                <a:solidFill>
                  <a:schemeClr val="tx1"/>
                </a:solidFill>
                <a:effectLst/>
                <a:latin typeface="Arial" pitchFamily="34" charset="0"/>
                <a:ea typeface="+mn-ea"/>
                <a:cs typeface="+mn-cs"/>
              </a:rPr>
              <a:t>Let’s see how they come into play on a simple vector addition example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42485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Here,</a:t>
            </a:r>
            <a:r>
              <a:rPr lang="en-US" sz="1200" b="0" i="0" kern="1200" baseline="0" dirty="0">
                <a:solidFill>
                  <a:schemeClr val="tx1"/>
                </a:solidFill>
                <a:effectLst/>
                <a:latin typeface="Arial" pitchFamily="34" charset="0"/>
                <a:ea typeface="+mn-ea"/>
                <a:cs typeface="+mn-cs"/>
              </a:rPr>
              <a:t> </a:t>
            </a:r>
            <a:r>
              <a:rPr lang="en-US" sz="1200" b="1" i="0" kern="1200" baseline="0" dirty="0">
                <a:solidFill>
                  <a:schemeClr val="tx1"/>
                </a:solidFill>
                <a:effectLst/>
                <a:latin typeface="Arial" pitchFamily="34" charset="0"/>
                <a:ea typeface="+mn-ea"/>
                <a:cs typeface="+mn-cs"/>
              </a:rPr>
              <a:t>plus</a:t>
            </a:r>
            <a:r>
              <a:rPr lang="en-US" sz="1200" b="0" i="0" kern="1200" baseline="0" dirty="0">
                <a:solidFill>
                  <a:schemeClr val="tx1"/>
                </a:solidFill>
                <a:effectLst/>
                <a:latin typeface="Arial" pitchFamily="34" charset="0"/>
                <a:ea typeface="+mn-ea"/>
                <a:cs typeface="+mn-cs"/>
              </a:rPr>
              <a:t> is a binary function defined in thrust/</a:t>
            </a:r>
            <a:r>
              <a:rPr lang="en-US" sz="1200" b="0" i="0" kern="1200" baseline="0" dirty="0" err="1">
                <a:solidFill>
                  <a:schemeClr val="tx1"/>
                </a:solidFill>
                <a:effectLst/>
                <a:latin typeface="Arial" pitchFamily="34" charset="0"/>
                <a:ea typeface="+mn-ea"/>
                <a:cs typeface="+mn-cs"/>
              </a:rPr>
              <a:t>functional.h</a:t>
            </a:r>
            <a:br>
              <a:rPr lang="en-US" sz="1200" b="0" i="0" kern="1200" dirty="0">
                <a:solidFill>
                  <a:schemeClr val="tx1"/>
                </a:solidFill>
                <a:effectLst/>
                <a:latin typeface="Arial" pitchFamily="34" charset="0"/>
                <a:ea typeface="+mn-ea"/>
                <a:cs typeface="+mn-cs"/>
              </a:rPr>
            </a:br>
            <a:endParaRPr lang="en-US" sz="1200" b="0" i="0" kern="1200" dirty="0">
              <a:solidFill>
                <a:schemeClr val="tx1"/>
              </a:solidFill>
              <a:effectLst/>
              <a:latin typeface="Arial" pitchFamily="34" charset="0"/>
              <a:ea typeface="+mn-ea"/>
              <a:cs typeface="+mn-cs"/>
            </a:endParaRPr>
          </a:p>
          <a:p>
            <a:br>
              <a:rPr lang="en-US" sz="1200" b="0" i="0" kern="1200" dirty="0">
                <a:solidFill>
                  <a:schemeClr val="tx1"/>
                </a:solidFill>
                <a:effectLst/>
                <a:latin typeface="Arial" pitchFamily="34" charset="0"/>
                <a:ea typeface="+mn-ea"/>
                <a:cs typeface="+mn-cs"/>
              </a:rPr>
            </a:b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0663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Functors</a:t>
            </a:r>
            <a:r>
              <a:rPr lang="en-US" dirty="0"/>
              <a:t> can also be used with other types of algorithms, </a:t>
            </a:r>
            <a:r>
              <a:rPr lang="en-US" b="1" dirty="0"/>
              <a:t>reduce</a:t>
            </a:r>
            <a:r>
              <a:rPr lang="en-US" dirty="0"/>
              <a:t> in this case.</a:t>
            </a:r>
          </a:p>
          <a:p>
            <a:endParaRPr lang="en-US" dirty="0"/>
          </a:p>
          <a:p>
            <a:r>
              <a:rPr lang="en-US" sz="1200" b="0" i="0" kern="1200" dirty="0">
                <a:solidFill>
                  <a:schemeClr val="tx1"/>
                </a:solidFill>
                <a:effectLst/>
                <a:latin typeface="Arial" pitchFamily="34" charset="0"/>
                <a:ea typeface="+mn-ea"/>
                <a:cs typeface="+mn-cs"/>
              </a:rPr>
              <a:t>Here,</a:t>
            </a:r>
            <a:r>
              <a:rPr lang="en-US" sz="1200" b="0" i="0" kern="1200" baseline="0" dirty="0">
                <a:solidFill>
                  <a:schemeClr val="tx1"/>
                </a:solidFill>
                <a:effectLst/>
                <a:latin typeface="Arial" pitchFamily="34" charset="0"/>
                <a:ea typeface="+mn-ea"/>
                <a:cs typeface="+mn-cs"/>
              </a:rPr>
              <a:t> </a:t>
            </a:r>
            <a:r>
              <a:rPr lang="en-US" sz="1200" b="1" i="0" kern="1200" baseline="0" dirty="0">
                <a:solidFill>
                  <a:schemeClr val="tx1"/>
                </a:solidFill>
                <a:effectLst/>
                <a:latin typeface="Arial" pitchFamily="34" charset="0"/>
                <a:ea typeface="+mn-ea"/>
                <a:cs typeface="+mn-cs"/>
              </a:rPr>
              <a:t>maximum</a:t>
            </a:r>
            <a:r>
              <a:rPr lang="en-US" sz="1200" b="0" i="0" kern="1200" baseline="0" dirty="0">
                <a:solidFill>
                  <a:schemeClr val="tx1"/>
                </a:solidFill>
                <a:effectLst/>
                <a:latin typeface="Arial" pitchFamily="34" charset="0"/>
                <a:ea typeface="+mn-ea"/>
                <a:cs typeface="+mn-cs"/>
              </a:rPr>
              <a:t> is a binary function defined in thrust/</a:t>
            </a:r>
            <a:r>
              <a:rPr lang="en-US" sz="1200" b="0" i="0" kern="1200" baseline="0" dirty="0" err="1">
                <a:solidFill>
                  <a:schemeClr val="tx1"/>
                </a:solidFill>
                <a:effectLst/>
                <a:latin typeface="Arial" pitchFamily="34" charset="0"/>
                <a:ea typeface="+mn-ea"/>
                <a:cs typeface="+mn-cs"/>
              </a:rPr>
              <a:t>functional.h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693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 previous examples, we have seen the use of various built-in </a:t>
            </a:r>
            <a:r>
              <a:rPr lang="en-US" sz="1200" b="0" i="0" kern="1200" dirty="0" err="1">
                <a:solidFill>
                  <a:schemeClr val="tx1"/>
                </a:solidFill>
                <a:effectLst/>
                <a:latin typeface="Arial" pitchFamily="34" charset="0"/>
                <a:ea typeface="+mn-ea"/>
                <a:cs typeface="+mn-cs"/>
              </a:rPr>
              <a:t>functors</a:t>
            </a:r>
            <a:r>
              <a:rPr lang="en-US" sz="1200" b="0" i="0" kern="1200" dirty="0">
                <a:solidFill>
                  <a:schemeClr val="tx1"/>
                </a:solidFill>
                <a:effectLst/>
                <a:latin typeface="Arial" pitchFamily="34" charset="0"/>
                <a:ea typeface="+mn-ea"/>
                <a:cs typeface="+mn-cs"/>
              </a:rPr>
              <a:t> (plus, maximum, </a:t>
            </a:r>
            <a:r>
              <a:rPr lang="en-US" sz="1200" b="0" i="0" kern="1200" dirty="0" err="1">
                <a:solidFill>
                  <a:schemeClr val="tx1"/>
                </a:solidFill>
                <a:effectLst/>
                <a:latin typeface="Arial" pitchFamily="34" charset="0"/>
                <a:ea typeface="+mn-ea"/>
                <a:cs typeface="+mn-cs"/>
              </a:rPr>
              <a:t>etc</a:t>
            </a:r>
            <a:r>
              <a:rPr lang="en-US" sz="1200" b="0" i="0" kern="1200" dirty="0">
                <a:solidFill>
                  <a:schemeClr val="tx1"/>
                </a:solidFill>
                <a:effectLst/>
                <a:latin typeface="Arial" pitchFamily="34" charset="0"/>
                <a:ea typeface="+mn-ea"/>
                <a:cs typeface="+mn-cs"/>
              </a:rPr>
              <a:t>).</a:t>
            </a:r>
          </a:p>
          <a:p>
            <a:endParaRPr lang="en-US" sz="1200" b="0" i="0" kern="1200" dirty="0">
              <a:solidFill>
                <a:schemeClr val="tx1"/>
              </a:solidFill>
              <a:effectLst/>
              <a:latin typeface="Arial" pitchFamily="34" charset="0"/>
              <a:ea typeface="+mn-ea"/>
              <a:cs typeface="+mn-cs"/>
            </a:endParaRPr>
          </a:p>
          <a:p>
            <a:r>
              <a:rPr lang="en-US" sz="1200" b="1" i="0" kern="1200" dirty="0" err="1">
                <a:solidFill>
                  <a:schemeClr val="tx1"/>
                </a:solidFill>
                <a:effectLst/>
                <a:latin typeface="Arial" pitchFamily="34" charset="0"/>
                <a:ea typeface="+mn-ea"/>
                <a:cs typeface="+mn-cs"/>
              </a:rPr>
              <a:t>Functors</a:t>
            </a:r>
            <a:r>
              <a:rPr lang="en-US" sz="1200" b="0" i="0" kern="1200" dirty="0">
                <a:solidFill>
                  <a:schemeClr val="tx1"/>
                </a:solidFill>
                <a:effectLst/>
                <a:latin typeface="Arial" pitchFamily="34" charset="0"/>
                <a:ea typeface="+mn-ea"/>
                <a:cs typeface="+mn-cs"/>
              </a:rPr>
              <a:t> in </a:t>
            </a:r>
            <a:r>
              <a:rPr lang="en-US" dirty="0"/>
              <a:t>thrust/</a:t>
            </a:r>
            <a:r>
              <a:rPr lang="en-US" dirty="0" err="1"/>
              <a:t>functional.h</a:t>
            </a:r>
            <a:r>
              <a:rPr lang="en-US" sz="1200" b="0" i="0" kern="1200" dirty="0">
                <a:solidFill>
                  <a:schemeClr val="tx1"/>
                </a:solidFill>
                <a:effectLst/>
                <a:latin typeface="Arial" pitchFamily="34" charset="0"/>
                <a:ea typeface="+mn-ea"/>
                <a:cs typeface="+mn-cs"/>
              </a:rPr>
              <a:t> cover most of the built-in arithmetic and comparison operations.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235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a custom </a:t>
            </a:r>
            <a:r>
              <a:rPr lang="en-US" dirty="0" err="1"/>
              <a:t>functor</a:t>
            </a:r>
            <a:r>
              <a:rPr lang="en-US" dirty="0"/>
              <a:t> for a </a:t>
            </a:r>
            <a:r>
              <a:rPr lang="en-US" b="1" dirty="0"/>
              <a:t>“non-standard” operation</a:t>
            </a:r>
            <a:r>
              <a:rPr lang="en-US" dirty="0"/>
              <a:t>, consider SAXPY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00137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If we want to implement SAXPY with Thrust we have a few options:</a:t>
            </a:r>
          </a:p>
          <a:p>
            <a:r>
              <a:rPr lang="en-US" sz="1200" b="0" i="0" kern="1200" dirty="0">
                <a:solidFill>
                  <a:schemeClr val="tx1"/>
                </a:solidFill>
                <a:effectLst/>
                <a:latin typeface="Arial" pitchFamily="34" charset="0"/>
                <a:ea typeface="+mn-ea"/>
                <a:cs typeface="+mn-cs"/>
              </a:rPr>
              <a:t>The first is to use </a:t>
            </a:r>
            <a:r>
              <a:rPr lang="en-US" sz="1200" b="1" i="0" kern="1200" dirty="0">
                <a:solidFill>
                  <a:schemeClr val="tx1"/>
                </a:solidFill>
                <a:effectLst/>
                <a:latin typeface="Arial" pitchFamily="34" charset="0"/>
                <a:ea typeface="+mn-ea"/>
                <a:cs typeface="+mn-cs"/>
              </a:rPr>
              <a:t>two transformations </a:t>
            </a:r>
            <a:r>
              <a:rPr lang="en-US" sz="1200" b="0" i="0" kern="1200" dirty="0">
                <a:solidFill>
                  <a:schemeClr val="tx1"/>
                </a:solidFill>
                <a:effectLst/>
                <a:latin typeface="Arial" pitchFamily="34" charset="0"/>
                <a:ea typeface="+mn-ea"/>
                <a:cs typeface="+mn-cs"/>
              </a:rPr>
              <a:t>(one addition and one multiplication) </a:t>
            </a:r>
            <a:r>
              <a:rPr lang="en-US" sz="1200" b="1" i="0" kern="1200" dirty="0">
                <a:solidFill>
                  <a:schemeClr val="tx1"/>
                </a:solidFill>
                <a:effectLst/>
                <a:latin typeface="Arial" pitchFamily="34" charset="0"/>
                <a:ea typeface="+mn-ea"/>
                <a:cs typeface="+mn-cs"/>
              </a:rPr>
              <a:t>and a temporary </a:t>
            </a:r>
            <a:r>
              <a:rPr lang="en-US" sz="1200" b="0" i="0" kern="1200" dirty="0">
                <a:solidFill>
                  <a:schemeClr val="tx1"/>
                </a:solidFill>
                <a:effectLst/>
                <a:latin typeface="Arial" pitchFamily="34" charset="0"/>
                <a:ea typeface="+mn-ea"/>
                <a:cs typeface="+mn-cs"/>
              </a:rPr>
              <a:t>vector filled with the value </a:t>
            </a:r>
            <a:r>
              <a:rPr lang="en-US" dirty="0"/>
              <a:t>a</a:t>
            </a:r>
            <a:r>
              <a:rPr lang="en-US" sz="1200" b="0" i="0" kern="1200" dirty="0">
                <a:solidFill>
                  <a:schemeClr val="tx1"/>
                </a:solidFill>
                <a:effectLst/>
                <a:latin typeface="Arial" pitchFamily="34" charset="0"/>
                <a:ea typeface="+mn-ea"/>
                <a:cs typeface="+mn-cs"/>
              </a:rPr>
              <a:t>. </a:t>
            </a:r>
          </a:p>
          <a:p>
            <a:r>
              <a:rPr lang="en-US" sz="1200" b="0" i="0" kern="1200" dirty="0">
                <a:solidFill>
                  <a:schemeClr val="tx1"/>
                </a:solidFill>
                <a:effectLst/>
                <a:latin typeface="Arial" pitchFamily="34" charset="0"/>
                <a:ea typeface="+mn-ea"/>
                <a:cs typeface="+mn-cs"/>
              </a:rPr>
              <a:t>A better choice is to use a </a:t>
            </a:r>
            <a:r>
              <a:rPr lang="en-US" sz="1200" b="1" i="0" kern="1200" dirty="0">
                <a:solidFill>
                  <a:schemeClr val="tx1"/>
                </a:solidFill>
                <a:effectLst/>
                <a:latin typeface="Arial" pitchFamily="34" charset="0"/>
                <a:ea typeface="+mn-ea"/>
                <a:cs typeface="+mn-cs"/>
              </a:rPr>
              <a:t>single transformation </a:t>
            </a:r>
            <a:r>
              <a:rPr lang="en-US" sz="1200" b="0" i="0" kern="1200" dirty="0">
                <a:solidFill>
                  <a:schemeClr val="tx1"/>
                </a:solidFill>
                <a:effectLst/>
                <a:latin typeface="Arial" pitchFamily="34" charset="0"/>
                <a:ea typeface="+mn-ea"/>
                <a:cs typeface="+mn-cs"/>
              </a:rPr>
              <a:t>with a user-defined </a:t>
            </a:r>
            <a:r>
              <a:rPr lang="en-US" sz="1200" b="0" i="0" kern="1200" dirty="0" err="1">
                <a:solidFill>
                  <a:schemeClr val="tx1"/>
                </a:solidFill>
                <a:effectLst/>
                <a:latin typeface="Arial" pitchFamily="34" charset="0"/>
                <a:ea typeface="+mn-ea"/>
                <a:cs typeface="+mn-cs"/>
              </a:rPr>
              <a:t>functor</a:t>
            </a:r>
            <a:r>
              <a:rPr lang="en-US" sz="1200" b="0" i="0" kern="1200" dirty="0">
                <a:solidFill>
                  <a:schemeClr val="tx1"/>
                </a:solidFill>
                <a:effectLst/>
                <a:latin typeface="Arial" pitchFamily="34" charset="0"/>
                <a:ea typeface="+mn-ea"/>
                <a:cs typeface="+mn-cs"/>
              </a:rPr>
              <a:t> that does exactly what we want. </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30576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built-in </a:t>
            </a:r>
            <a:r>
              <a:rPr lang="en-US" dirty="0" err="1"/>
              <a:t>functors</a:t>
            </a:r>
            <a:r>
              <a:rPr lang="en-US" dirty="0"/>
              <a:t> are not enough, you can define your own.</a:t>
            </a:r>
          </a:p>
          <a:p>
            <a:endParaRPr lang="en-US" dirty="0"/>
          </a:p>
          <a:p>
            <a:r>
              <a:rPr lang="en-US" dirty="0"/>
              <a:t>Here,</a:t>
            </a:r>
            <a:r>
              <a:rPr lang="en-US" baseline="0" dirty="0"/>
              <a:t> note also that we are using a CUDA type (float2)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7864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a:t>
            </a:r>
            <a:r>
              <a:rPr lang="en-US" baseline="0" dirty="0"/>
              <a:t> </a:t>
            </a:r>
            <a:r>
              <a:rPr lang="en-US" baseline="0" dirty="0" err="1"/>
              <a:t>functor</a:t>
            </a:r>
            <a:r>
              <a:rPr lang="en-US" baseline="0" dirty="0"/>
              <a:t> objects are useful if:</a:t>
            </a:r>
          </a:p>
          <a:p>
            <a:pPr marL="171450" indent="-171450">
              <a:buFontTx/>
              <a:buChar char="-"/>
            </a:pPr>
            <a:r>
              <a:rPr lang="en-US" baseline="0" dirty="0"/>
              <a:t>Performing a </a:t>
            </a:r>
            <a:r>
              <a:rPr lang="en-US" b="1" baseline="0" dirty="0"/>
              <a:t>“non-standard” operation </a:t>
            </a:r>
            <a:r>
              <a:rPr lang="en-US" baseline="0" dirty="0"/>
              <a:t>(see SAXPY example later)</a:t>
            </a:r>
          </a:p>
          <a:p>
            <a:pPr marL="171450" indent="-171450">
              <a:buFontTx/>
              <a:buChar char="-"/>
            </a:pPr>
            <a:r>
              <a:rPr lang="en-US" baseline="0" dirty="0"/>
              <a:t>Working on </a:t>
            </a:r>
            <a:r>
              <a:rPr lang="en-US" b="1" baseline="0" dirty="0"/>
              <a:t>“non-standard” data </a:t>
            </a:r>
            <a:r>
              <a:rPr lang="en-US" baseline="0" dirty="0"/>
              <a:t>(e.g. float2)</a:t>
            </a:r>
          </a:p>
          <a:p>
            <a:pPr marL="171450" indent="-171450">
              <a:buFontTx/>
              <a:buChar char="-"/>
            </a:pPr>
            <a:endParaRPr lang="en-US" baseline="0" dirty="0"/>
          </a:p>
          <a:p>
            <a:pPr marL="0" indent="0">
              <a:buFontTx/>
              <a:buNone/>
            </a:pPr>
            <a:r>
              <a:rPr lang="en-US" baseline="0" dirty="0"/>
              <a:t>This example uses a custom </a:t>
            </a:r>
            <a:r>
              <a:rPr lang="en-US" baseline="0" dirty="0" err="1"/>
              <a:t>functor</a:t>
            </a:r>
            <a:r>
              <a:rPr lang="en-US" baseline="0" dirty="0"/>
              <a:t> to define one possible definition of “</a:t>
            </a:r>
            <a:r>
              <a:rPr lang="en-US" b="1" baseline="0" dirty="0"/>
              <a:t>less than</a:t>
            </a:r>
            <a:r>
              <a:rPr lang="en-US" baseline="0" dirty="0"/>
              <a:t>” for a </a:t>
            </a:r>
            <a:r>
              <a:rPr lang="en-US" b="1" baseline="0" dirty="0"/>
              <a:t>float2</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63262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a:t>
            </a:r>
            <a:r>
              <a:rPr lang="en-US" dirty="0" err="1"/>
              <a:t>functors</a:t>
            </a:r>
            <a:r>
              <a:rPr lang="en-US" dirty="0"/>
              <a:t> can have </a:t>
            </a:r>
            <a:r>
              <a:rPr lang="en-US" b="1" dirty="0"/>
              <a:t>state</a:t>
            </a:r>
            <a:r>
              <a:rPr lang="en-US" dirty="0"/>
              <a:t>.</a:t>
            </a:r>
          </a:p>
          <a:p>
            <a:endParaRPr lang="en-US" dirty="0"/>
          </a:p>
          <a:p>
            <a:r>
              <a:rPr lang="en-US" dirty="0"/>
              <a:t>Note that this could be implemented more concisely</a:t>
            </a:r>
            <a:r>
              <a:rPr lang="en-US" baseline="0" dirty="0"/>
              <a:t> as:</a:t>
            </a:r>
          </a:p>
          <a:p>
            <a:r>
              <a:rPr lang="en-US" b="1" baseline="0" dirty="0" err="1"/>
              <a:t>int</a:t>
            </a:r>
            <a:r>
              <a:rPr lang="en-US" b="1" baseline="0" dirty="0"/>
              <a:t> result = thrust::</a:t>
            </a:r>
            <a:r>
              <a:rPr lang="en-US" b="1" baseline="0" dirty="0" err="1"/>
              <a:t>count_if</a:t>
            </a:r>
            <a:r>
              <a:rPr lang="en-US" b="1" baseline="0" dirty="0"/>
              <a:t>(</a:t>
            </a:r>
            <a:r>
              <a:rPr lang="en-US" b="1" baseline="0" dirty="0" err="1"/>
              <a:t>vec.begin</a:t>
            </a:r>
            <a:r>
              <a:rPr lang="en-US" b="1" baseline="0" dirty="0"/>
              <a:t>(), </a:t>
            </a:r>
            <a:r>
              <a:rPr lang="en-US" b="1" baseline="0" dirty="0" err="1"/>
              <a:t>vec.end</a:t>
            </a:r>
            <a:r>
              <a:rPr lang="en-US" b="1" baseline="0" dirty="0"/>
              <a:t>(), _1 &gt; 10);</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0147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Copying, Reductions, </a:t>
            </a:r>
            <a:r>
              <a:rPr lang="en-US" dirty="0" err="1"/>
              <a:t>Reorderings</a:t>
            </a:r>
            <a:r>
              <a:rPr lang="en-US" dirty="0"/>
              <a:t>, Scans, Sorting, Transformations,</a:t>
            </a:r>
            <a:r>
              <a:rPr lang="en-US" baseline="0" dirty="0"/>
              <a:t> Set Operations,…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676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904537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618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64914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75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0967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834634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95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9397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8439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41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082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4E725018-5697-4C52-ADE9-4C1ED354D3F1}" type="slidenum">
              <a:rPr lang="en-US" altLang="en-US"/>
              <a:pPr/>
              <a:t>‹#›</a:t>
            </a:fld>
            <a:endParaRPr lang="en-US" altLang="en-US"/>
          </a:p>
        </p:txBody>
      </p:sp>
    </p:spTree>
    <p:extLst>
      <p:ext uri="{BB962C8B-B14F-4D97-AF65-F5344CB8AC3E}">
        <p14:creationId xmlns:p14="http://schemas.microsoft.com/office/powerpoint/2010/main" val="40361003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73ECFD8-5EC6-49FD-9837-172B927B7D47}" type="slidenum">
              <a:rPr lang="en-US" altLang="en-US"/>
              <a:pPr/>
              <a:t>‹#›</a:t>
            </a:fld>
            <a:endParaRPr lang="en-US" altLang="en-US"/>
          </a:p>
        </p:txBody>
      </p:sp>
    </p:spTree>
    <p:extLst>
      <p:ext uri="{BB962C8B-B14F-4D97-AF65-F5344CB8AC3E}">
        <p14:creationId xmlns:p14="http://schemas.microsoft.com/office/powerpoint/2010/main" val="30313718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6" name="Content Placeholder 2"/>
          <p:cNvSpPr>
            <a:spLocks noGrp="1"/>
          </p:cNvSpPr>
          <p:nvPr>
            <p:ph idx="12"/>
          </p:nvPr>
        </p:nvSpPr>
        <p:spPr>
          <a:xfrm>
            <a:off x="610310" y="1599850"/>
            <a:ext cx="11158361" cy="2329206"/>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0310" y="4029067"/>
            <a:ext cx="11158361" cy="2296241"/>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632851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66889CB-F60A-4C2A-81E8-30C53FF816FA}" type="slidenum">
              <a:rPr lang="en-US" altLang="en-US"/>
              <a:pPr/>
              <a:t>‹#›</a:t>
            </a:fld>
            <a:endParaRPr lang="en-US" altLang="en-US"/>
          </a:p>
        </p:txBody>
      </p:sp>
    </p:spTree>
    <p:extLst>
      <p:ext uri="{BB962C8B-B14F-4D97-AF65-F5344CB8AC3E}">
        <p14:creationId xmlns:p14="http://schemas.microsoft.com/office/powerpoint/2010/main" val="7451810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74C55B35-C61C-44BE-B148-85AD522827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3016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1668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663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756111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95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3621025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147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6677740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3271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149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686227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6939224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0888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3814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6756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1924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58373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6138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470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newTopic">
    <p:spTree>
      <p:nvGrpSpPr>
        <p:cNvPr id="1" name=""/>
        <p:cNvGrpSpPr/>
        <p:nvPr/>
      </p:nvGrpSpPr>
      <p:grpSpPr>
        <a:xfrm>
          <a:off x="0" y="0"/>
          <a:ext cx="0" cy="0"/>
          <a:chOff x="0" y="0"/>
          <a:chExt cx="0" cy="0"/>
        </a:xfrm>
      </p:grpSpPr>
      <p:sp>
        <p:nvSpPr>
          <p:cNvPr id="2" name="Title 1"/>
          <p:cNvSpPr>
            <a:spLocks noGrp="1"/>
          </p:cNvSpPr>
          <p:nvPr>
            <p:ph type="title"/>
          </p:nvPr>
        </p:nvSpPr>
        <p:spPr>
          <a:xfrm>
            <a:off x="216683" y="3540592"/>
            <a:ext cx="10335753" cy="823393"/>
          </a:xfrm>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21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937323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0901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2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00913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782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646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70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68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61563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8841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ortExcursion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177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027570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188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1971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116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2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492669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47805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926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5069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48798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7234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424281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32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55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222863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775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379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0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708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068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872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360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6814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674427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174484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95313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9887330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7028115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507253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83985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1935472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99974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0641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051343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66050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7530207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64105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90252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27228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069827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318680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164843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8584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ewTopic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299" y="4009669"/>
            <a:ext cx="7041368" cy="823393"/>
          </a:xfrm>
        </p:spPr>
        <p:txBody>
          <a:bodyPr/>
          <a:lstStyle>
            <a:lvl1pPr>
              <a:defRPr/>
            </a:lvl1pPr>
          </a:lstStyle>
          <a:p>
            <a:r>
              <a:rPr lang="en-US" dirty="0"/>
              <a:t>New Topic Slide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24365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356901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5685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917248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07861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2481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854208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21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85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7058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913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99370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1020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838977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8926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327759"/>
            <a:ext cx="5631278"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327759"/>
            <a:ext cx="5640435"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632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374911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2097729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4993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50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3.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5.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21846133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271947668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35020183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9015905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97.xml"/><Relationship Id="rId1" Type="http://schemas.openxmlformats.org/officeDocument/2006/relationships/slideLayout" Target="../slideLayouts/slideLayout21.xml"/><Relationship Id="rId5" Type="http://schemas.openxmlformats.org/officeDocument/2006/relationships/image" Target="../media/image5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6.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5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0.xml"/></Relationships>
</file>

<file path=ppt/slides/_rels/slide214.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5.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3.xml"/></Relationships>
</file>

<file path=ppt/slides/_rels/slide2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50.xml"/></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0.xml"/><Relationship Id="rId1" Type="http://schemas.openxmlformats.org/officeDocument/2006/relationships/slideLayout" Target="../slideLayouts/slideLayout5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0.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2.xml"/><Relationship Id="rId1" Type="http://schemas.openxmlformats.org/officeDocument/2006/relationships/slideLayout" Target="../slideLayouts/slideLayout50.xml"/></Relationships>
</file>

<file path=ppt/slides/_rels/slide2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50.xml"/><Relationship Id="rId4" Type="http://schemas.openxmlformats.org/officeDocument/2006/relationships/image" Target="../media/image71.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5.xml"/><Relationship Id="rId1" Type="http://schemas.openxmlformats.org/officeDocument/2006/relationships/slideLayout" Target="../slideLayouts/slideLayout50.xml"/></Relationships>
</file>

<file path=ppt/slides/_rels/slide2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6.xml"/><Relationship Id="rId1" Type="http://schemas.openxmlformats.org/officeDocument/2006/relationships/slideLayout" Target="../slideLayouts/slideLayout50.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7.xml"/><Relationship Id="rId1" Type="http://schemas.openxmlformats.org/officeDocument/2006/relationships/slideLayout" Target="../slideLayouts/slideLayout5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0.xml"/></Relationships>
</file>

<file path=ppt/slides/_rels/slide2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9.xml"/><Relationship Id="rId1" Type="http://schemas.openxmlformats.org/officeDocument/2006/relationships/slideLayout" Target="../slideLayouts/slideLayout50.xml"/></Relationships>
</file>

<file path=ppt/slides/_rels/slide2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0.xml"/></Relationships>
</file>

<file path=ppt/slides/_rels/slide252.xml.rels><?xml version="1.0" encoding="UTF-8" standalone="yes"?>
<Relationships xmlns="http://schemas.openxmlformats.org/package/2006/relationships"><Relationship Id="rId3" Type="http://schemas.openxmlformats.org/officeDocument/2006/relationships/hyperlink" Target="https://developer.nvidia.com/blog/migrating-nvidia-nsight-tools-nvvp-nvprof/" TargetMode="External"/><Relationship Id="rId2" Type="http://schemas.openxmlformats.org/officeDocument/2006/relationships/notesSlide" Target="../notesSlides/notesSlide153.xml"/><Relationship Id="rId1" Type="http://schemas.openxmlformats.org/officeDocument/2006/relationships/slideLayout" Target="../slideLayouts/slideLayout5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30.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0.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0.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0.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0.xml"/></Relationships>
</file>

<file path=ppt/slides/_rels/slide28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2.bin"/><Relationship Id="rId1" Type="http://schemas.openxmlformats.org/officeDocument/2006/relationships/slideLayout" Target="../slideLayouts/slideLayout50.xml"/></Relationships>
</file>

<file path=ppt/slides/_rels/slide2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5.xml.rels><?xml version="1.0" encoding="UTF-8" standalone="yes"?>
<Relationships xmlns="http://schemas.openxmlformats.org/package/2006/relationships"><Relationship Id="rId3" Type="http://schemas.openxmlformats.org/officeDocument/2006/relationships/hyperlink" Target="https://uwmadison.box.com/s/q94x9hk4hsp69s7b6agin5ie19v5y3nb" TargetMode="External"/><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4.xml"/><Relationship Id="rId1" Type="http://schemas.openxmlformats.org/officeDocument/2006/relationships/slideLayout" Target="../slideLayouts/slideLayout50.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66.xml"/><Relationship Id="rId1" Type="http://schemas.openxmlformats.org/officeDocument/2006/relationships/slideLayout" Target="../slideLayouts/slideLayout50.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3.xml"/><Relationship Id="rId1" Type="http://schemas.openxmlformats.org/officeDocument/2006/relationships/tags" Target="../tags/tag3.xml"/><Relationship Id="rId4" Type="http://schemas.openxmlformats.org/officeDocument/2006/relationships/image" Target="../media/image81.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1.xml"/><Relationship Id="rId1" Type="http://schemas.openxmlformats.org/officeDocument/2006/relationships/slideLayout" Target="../slideLayouts/slideLayout3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3.xml"/></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3.xml"/><Relationship Id="rId1" Type="http://schemas.openxmlformats.org/officeDocument/2006/relationships/slideLayout" Target="../slideLayouts/slideLayout33.xml"/><Relationship Id="rId4" Type="http://schemas.openxmlformats.org/officeDocument/2006/relationships/image" Target="../media/image82.emf"/></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50.xml"/><Relationship Id="rId1" Type="http://schemas.openxmlformats.org/officeDocument/2006/relationships/tags" Target="../tags/tag4.xml"/><Relationship Id="rId4" Type="http://schemas.openxmlformats.org/officeDocument/2006/relationships/image" Target="../media/image84.png"/></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5.xml"/><Relationship Id="rId1" Type="http://schemas.openxmlformats.org/officeDocument/2006/relationships/slideLayout" Target="../slideLayouts/slideLayout50.xml"/><Relationship Id="rId4" Type="http://schemas.openxmlformats.org/officeDocument/2006/relationships/image" Target="../media/image8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6.xml"/><Relationship Id="rId1" Type="http://schemas.openxmlformats.org/officeDocument/2006/relationships/slideLayout" Target="../slideLayouts/slideLayout5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2.xml"/></Relationships>
</file>

<file path=ppt/slides/_rels/slide30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NULL"/><Relationship Id="rId1" Type="http://schemas.openxmlformats.org/officeDocument/2006/relationships/slideLayout" Target="../slideLayouts/slideLayout51.xml"/><Relationship Id="rId4" Type="http://schemas.openxmlformats.org/officeDocument/2006/relationships/image" Target="../media/image8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NULL"/><Relationship Id="rId1" Type="http://schemas.openxmlformats.org/officeDocument/2006/relationships/slideLayout" Target="../slideLayouts/slideLayout63.xml"/><Relationship Id="rId4" Type="http://schemas.openxmlformats.org/officeDocument/2006/relationships/image" Target="../media/image90.png"/></Relationships>
</file>

<file path=ppt/slides/_rels/slide3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0.xml"/></Relationships>
</file>

<file path=ppt/slides/_rels/slide3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2.xml"/><Relationship Id="rId1" Type="http://schemas.openxmlformats.org/officeDocument/2006/relationships/slideLayout" Target="../slideLayouts/slideLayout6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3.xml"/></Relationships>
</file>

<file path=ppt/slides/_rels/slide349.xml.rels><?xml version="1.0" encoding="UTF-8" standalone="yes"?>
<Relationships xmlns="http://schemas.openxmlformats.org/package/2006/relationships"><Relationship Id="rId3" Type="http://schemas.openxmlformats.org/officeDocument/2006/relationships/hyperlink" Target="http://docs.nvidia.com/cuda/cuda-runtime-api/group__CUDART__STREAM.html#group__CUDART__STREAM_1g11c9452045db759adb77a40d7c98f648" TargetMode="External"/><Relationship Id="rId2" Type="http://schemas.openxmlformats.org/officeDocument/2006/relationships/hyperlink" Target="http://docs.nvidia.com/cuda/cuda-runtime-api/group__CUDART__TYPES.html#group__CUDART__TYPES_1ge15d9c8b7a240312b533d6122558085a" TargetMode="Externa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3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4.xml.rels><?xml version="1.0" encoding="UTF-8" standalone="yes"?>
<Relationships xmlns="http://schemas.openxmlformats.org/package/2006/relationships"><Relationship Id="rId3" Type="http://schemas.openxmlformats.org/officeDocument/2006/relationships/hyperlink" Target="https://docs.nvidia.com/pdf/cuda-gdb.pdf" TargetMode="External"/><Relationship Id="rId2" Type="http://schemas.openxmlformats.org/officeDocument/2006/relationships/notesSlide" Target="../notesSlides/notesSlide185.xml"/><Relationship Id="rId1" Type="http://schemas.openxmlformats.org/officeDocument/2006/relationships/slideLayout" Target="../slideLayouts/slideLayout95.xml"/><Relationship Id="rId4" Type="http://schemas.openxmlformats.org/officeDocument/2006/relationships/hyperlink" Target="https://uwmadison.box.com/s/e140oyofn3sbm2zck642pq7vem3ze4ep" TargetMode="Externa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4.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8.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8.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4.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4.xml"/></Relationships>
</file>

<file path=ppt/slides/_rels/slide383.xml.rels><?xml version="1.0" encoding="UTF-8" standalone="yes"?>
<Relationships xmlns="http://schemas.openxmlformats.org/package/2006/relationships"><Relationship Id="rId2" Type="http://schemas.openxmlformats.org/officeDocument/2006/relationships/hyperlink" Target="https://stackoverflow.com/questions/27277365/unspecified-launch-failure-on-memcpy/27278218#27278218" TargetMode="External"/><Relationship Id="rId1" Type="http://schemas.openxmlformats.org/officeDocument/2006/relationships/slideLayout" Target="../slideLayouts/slideLayout90.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8.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8.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4.xml"/></Relationships>
</file>

<file path=ppt/slides/_rels/slide392.xml.rels><?xml version="1.0" encoding="UTF-8" standalone="yes"?>
<Relationships xmlns="http://schemas.openxmlformats.org/package/2006/relationships"><Relationship Id="rId2" Type="http://schemas.openxmlformats.org/officeDocument/2006/relationships/hyperlink" Target="https://developer.nvidia.com/nsight-compute" TargetMode="External"/><Relationship Id="rId1" Type="http://schemas.openxmlformats.org/officeDocument/2006/relationships/slideLayout" Target="../slideLayouts/slideLayout104.xml"/></Relationships>
</file>

<file path=ppt/slides/_rels/slide3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2.xml"/><Relationship Id="rId1" Type="http://schemas.openxmlformats.org/officeDocument/2006/relationships/slideLayout" Target="../slideLayouts/slideLayout10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0.xml.rels><?xml version="1.0" encoding="UTF-8" standalone="yes"?>
<Relationships xmlns="http://schemas.openxmlformats.org/package/2006/relationships"><Relationship Id="rId3" Type="http://schemas.openxmlformats.org/officeDocument/2006/relationships/hyperlink" Target="https://www.newegg.com/asrock-rack-ep2c621d12-ws-intel-xeon-scalable-processors/p/N82E16813140022?Item=N82E16813140022" TargetMode="External"/><Relationship Id="rId2" Type="http://schemas.openxmlformats.org/officeDocument/2006/relationships/image" Target="../media/image94.jpeg"/><Relationship Id="rId1" Type="http://schemas.openxmlformats.org/officeDocument/2006/relationships/slideLayout" Target="../slideLayouts/slideLayout12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6.xml"/><Relationship Id="rId1" Type="http://schemas.openxmlformats.org/officeDocument/2006/relationships/slideLayout" Target="../slideLayouts/slideLayout21.xml"/><Relationship Id="rId4" Type="http://schemas.openxmlformats.org/officeDocument/2006/relationships/image" Target="NUL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resources.nvidia.com/en-us-grace-cpu/nvidia-grace-hopper" TargetMode="External"/><Relationship Id="rId1" Type="http://schemas.openxmlformats.org/officeDocument/2006/relationships/slideLayout" Target="../slideLayouts/slideLayout23.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1.xml"/></Relationships>
</file>

<file path=ppt/slides/_rels/slide4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en.wikipedia.org/wiki/Sequence_container_(C%2B%2B)#Vector"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1.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1.xml"/></Relationships>
</file>

<file path=ppt/slides/_rels/slide4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6.xml"/><Relationship Id="rId1" Type="http://schemas.openxmlformats.org/officeDocument/2006/relationships/slideLayout" Target="../slideLayouts/slideLayout2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1.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1.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1.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1.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1.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1.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1.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1.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a:t>
            </a:r>
            <a:r>
              <a:rPr lang="en-US" dirty="0">
                <a:solidFill>
                  <a:srgbClr val="0070C0"/>
                </a:solidFill>
              </a:rPr>
              <a:t>co-processor</a:t>
            </a:r>
            <a:r>
              <a:rPr lang="en-US" dirty="0"/>
              <a:t>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t>
            </a:r>
            <a:r>
              <a:rPr lang="en-US" b="1" dirty="0">
                <a:solidFill>
                  <a:srgbClr val="7030A0"/>
                </a:solidFill>
              </a:rPr>
              <a:t>assigns one [more] block to an SM</a:t>
            </a:r>
            <a:r>
              <a:rPr lang="en-US" dirty="0"/>
              <a:t>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a:t>
            </a:r>
            <a:r>
              <a:rPr lang="en-US" b="1" dirty="0">
                <a:solidFill>
                  <a:srgbClr val="7030A0"/>
                </a:solidFill>
              </a:rPr>
              <a:t>schedules the execution of the threads in a block </a:t>
            </a:r>
            <a:r>
              <a:rPr lang="en-US" dirty="0"/>
              <a:t>onto the SM functional units </a:t>
            </a:r>
          </a:p>
          <a:p>
            <a:pPr lvl="2"/>
            <a:r>
              <a:rPr lang="en-US" dirty="0"/>
              <a:t>This is the more interesting scheduler</a:t>
            </a:r>
          </a:p>
          <a:p>
            <a:pPr marL="914400" lvl="2" indent="0">
              <a:buNone/>
            </a:pP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287902" y="1164584"/>
            <a:ext cx="8999936" cy="4528831"/>
          </a:xfrm>
        </p:spPr>
        <p:txBody>
          <a:bodyPr/>
          <a:lstStyle/>
          <a:p>
            <a:pPr marL="457200" indent="-457200">
              <a:spcBef>
                <a:spcPct val="10000"/>
              </a:spcBef>
            </a:pPr>
            <a:endParaRPr lang="en-US" sz="1800" dirty="0"/>
          </a:p>
          <a:p>
            <a:pPr marL="457200" indent="-457200">
              <a:spcBef>
                <a:spcPct val="10000"/>
              </a:spcBef>
            </a:pPr>
            <a:r>
              <a:rPr lang="en-US" sz="2000" dirty="0">
                <a:solidFill>
                  <a:srgbClr val="C00000"/>
                </a:solidFill>
              </a:rPr>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571500" lvl="1">
              <a:spcBef>
                <a:spcPct val="10000"/>
              </a:spcBef>
            </a:pPr>
            <a:endParaRPr lang="en-US" sz="1800" dirty="0"/>
          </a:p>
          <a:p>
            <a:pPr marL="571500" lvl="1">
              <a:spcBef>
                <a:spcPct val="10000"/>
              </a:spcBef>
            </a:pPr>
            <a:r>
              <a:rPr lang="en-US" sz="1800" dirty="0"/>
              <a:t>The odd warp index are handled by a scheduler, </a:t>
            </a:r>
          </a:p>
          <a:p>
            <a:pPr marL="342900" lvl="1" indent="0">
              <a:spcBef>
                <a:spcPct val="10000"/>
              </a:spcBef>
              <a:buNone/>
            </a:pPr>
            <a:r>
              <a:rPr lang="en-US" sz="1800" dirty="0"/>
              <a:t>     the even ones are handled by the other scheduler</a:t>
            </a:r>
          </a:p>
          <a:p>
            <a:pPr marL="1028700" lvl="2">
              <a:spcBef>
                <a:spcPct val="10000"/>
              </a:spcBef>
            </a:pPr>
            <a:r>
              <a:rPr lang="en-US" sz="1600" dirty="0"/>
              <a:t>No trading warps at run time between schedulers</a:t>
            </a:r>
          </a:p>
          <a:p>
            <a:pPr marL="342900" lvl="1" indent="0">
              <a:spcBef>
                <a:spcPct val="10000"/>
              </a:spcBef>
              <a:buNone/>
            </a:pPr>
            <a:endParaRPr lang="en-US" sz="1800" dirty="0"/>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ED53FAD-61A6-2E74-7E24-9297CE5A0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653" y="3240745"/>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52F8048-43BE-1C53-0537-0D14EE72E050}"/>
              </a:ext>
            </a:extLst>
          </p:cNvPr>
          <p:cNvSpPr txBox="1"/>
          <p:nvPr/>
        </p:nvSpPr>
        <p:spPr>
          <a:xfrm>
            <a:off x="7389600" y="6282913"/>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a:t>
            </a:r>
            <a:r>
              <a:rPr lang="en-US" dirty="0">
                <a:solidFill>
                  <a:srgbClr val="C00000"/>
                </a:solidFill>
              </a:rPr>
              <a:t>no cycle can more than 2 warps be dispatched for execution </a:t>
            </a:r>
            <a:r>
              <a:rPr lang="en-US" dirty="0"/>
              <a:t>on the SM’s functional units </a:t>
            </a:r>
          </a:p>
          <a:p>
            <a:pPr lvl="1"/>
            <a:endParaRPr lang="en-US" dirty="0"/>
          </a:p>
          <a:p>
            <a:r>
              <a:rPr lang="en-US" dirty="0">
                <a:solidFill>
                  <a:srgbClr val="C00000"/>
                </a:solidFill>
              </a:rPr>
              <a:t>Scoreboard is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a:t>
            </a:r>
            <a:r>
              <a:rPr lang="en-US" sz="2000" dirty="0">
                <a:solidFill>
                  <a:srgbClr val="C00000"/>
                </a:solidFill>
              </a:rPr>
              <a:t>might have more than two functional units working</a:t>
            </a:r>
            <a:r>
              <a:rPr lang="en-US" sz="2000" dirty="0"/>
              <a:t>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186488"/>
            <a:ext cx="5652233" cy="319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
        <p:nvSpPr>
          <p:cNvPr id="4" name="TextBox 3">
            <a:extLst>
              <a:ext uri="{FF2B5EF4-FFF2-40B4-BE49-F238E27FC236}">
                <a16:creationId xmlns:a16="http://schemas.microsoft.com/office/drawing/2014/main" id="{ACE620D4-1E79-F848-1614-92D8123A38B1}"/>
              </a:ext>
            </a:extLst>
          </p:cNvPr>
          <p:cNvSpPr txBox="1"/>
          <p:nvPr/>
        </p:nvSpPr>
        <p:spPr>
          <a:xfrm>
            <a:off x="422740" y="2826171"/>
            <a:ext cx="11728450" cy="369332"/>
          </a:xfrm>
          <a:prstGeom prst="rect">
            <a:avLst/>
          </a:prstGeom>
          <a:noFill/>
        </p:spPr>
        <p:txBody>
          <a:bodyPr wrap="square" rtlCol="0">
            <a:spAutoFit/>
          </a:bodyPr>
          <a:lstStyle/>
          <a:p>
            <a:r>
              <a:rPr lang="en-US" dirty="0">
                <a:solidFill>
                  <a:srgbClr val="7030A0"/>
                </a:solidFill>
              </a:rPr>
              <a:t>Threads / Warp = 32 -&gt; each Warp Scheduler can control at most 32 threads – there could be multiple Warp Schedulers</a:t>
            </a:r>
          </a:p>
        </p:txBody>
      </p:sp>
    </p:spTree>
    <p:extLst>
      <p:ext uri="{BB962C8B-B14F-4D97-AF65-F5344CB8AC3E}">
        <p14:creationId xmlns:p14="http://schemas.microsoft.com/office/powerpoint/2010/main" val="4079156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00B050"/>
                </a:solidFill>
              </a:rPr>
              <a:t>Ineligible</a:t>
            </a:r>
            <a:r>
              <a:rPr lang="en-US" dirty="0"/>
              <a:t> Warp (a subset of the </a:t>
            </a:r>
            <a:r>
              <a:rPr lang="en-US" dirty="0">
                <a:solidFill>
                  <a:srgbClr val="00B050"/>
                </a:solidFill>
              </a:rPr>
              <a:t>Active Warps, waiting on data or functional units</a:t>
            </a:r>
            <a:r>
              <a:rPr lang="en-US" dirty="0"/>
              <a:t>)</a:t>
            </a:r>
          </a:p>
          <a:p>
            <a:pPr lvl="2"/>
            <a:r>
              <a:rPr lang="en-US" dirty="0"/>
              <a:t>Another possible sub-state: </a:t>
            </a:r>
            <a:r>
              <a:rPr lang="en-US" dirty="0">
                <a:solidFill>
                  <a:srgbClr val="00B050"/>
                </a:solidFill>
              </a:rPr>
              <a:t>Eligible</a:t>
            </a:r>
            <a:r>
              <a:rPr lang="en-US" dirty="0"/>
              <a:t> Warps (a subset of the </a:t>
            </a:r>
            <a:r>
              <a:rPr lang="en-US" dirty="0">
                <a:solidFill>
                  <a:srgbClr val="00B050"/>
                </a:solidFill>
              </a:rPr>
              <a:t>Active</a:t>
            </a:r>
            <a:r>
              <a:rPr lang="en-US" dirty="0"/>
              <a:t> Warps)</a:t>
            </a:r>
          </a:p>
          <a:p>
            <a:pPr lvl="2"/>
            <a:r>
              <a:rPr lang="en-US" dirty="0"/>
              <a:t>Another possible sub-state: </a:t>
            </a:r>
            <a:r>
              <a:rPr lang="en-US" dirty="0">
                <a:solidFill>
                  <a:srgbClr val="00B050"/>
                </a:solidFill>
              </a:rPr>
              <a:t>Issued</a:t>
            </a:r>
            <a:r>
              <a:rPr lang="en-US" dirty="0"/>
              <a:t> Warps (</a:t>
            </a:r>
            <a:r>
              <a:rPr lang="en-US" dirty="0">
                <a:solidFill>
                  <a:srgbClr val="00B050"/>
                </a:solidFill>
              </a:rPr>
              <a:t>formerly Eligible, now executing</a:t>
            </a:r>
            <a:r>
              <a:rPr lang="en-US" dirty="0"/>
              <a:t>)</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232899"/>
            <a:ext cx="11474450" cy="4866276"/>
          </a:xfrm>
        </p:spPr>
        <p:txBody>
          <a:bodyPr>
            <a:normAutofit lnSpcReduction="10000"/>
          </a:bodyPr>
          <a:lstStyle/>
          <a:p>
            <a:endParaRPr lang="en-US" sz="1800" dirty="0"/>
          </a:p>
          <a:p>
            <a:r>
              <a:rPr lang="en-US" sz="20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2000" dirty="0">
                <a:solidFill>
                  <a:srgbClr val="7030A0"/>
                </a:solidFill>
              </a:rPr>
              <a:t>Max Threads / SM = 2048</a:t>
            </a:r>
            <a:r>
              <a:rPr lang="en-US" sz="2000" dirty="0"/>
              <a:t>, </a:t>
            </a:r>
            <a:r>
              <a:rPr lang="en-US" sz="2000" dirty="0">
                <a:solidFill>
                  <a:srgbClr val="7030A0"/>
                </a:solidFill>
              </a:rPr>
              <a:t>Max Threads / Block = 32</a:t>
            </a:r>
            <a:r>
              <a:rPr lang="en-US" sz="2000" dirty="0"/>
              <a:t>, so 2048 / 32 = 64 blocks -&gt; 64 &gt; </a:t>
            </a:r>
            <a:r>
              <a:rPr lang="en-US" sz="2000" dirty="0">
                <a:solidFill>
                  <a:srgbClr val="7030A0"/>
                </a:solidFill>
              </a:rPr>
              <a:t>32 = Max Blocks / SM</a:t>
            </a:r>
          </a:p>
          <a:p>
            <a:pPr marL="0" indent="0">
              <a:buNone/>
            </a:pPr>
            <a:r>
              <a:rPr lang="en-US" sz="2000" dirty="0"/>
              <a:t>                                                    Max Threads / Block = 128, so 2048 / 128 = 16 blocks -&gt; 16 &lt; 32 -&gt; all used</a:t>
            </a:r>
          </a:p>
          <a:p>
            <a:endParaRPr lang="en-US" sz="2000" dirty="0"/>
          </a:p>
          <a:p>
            <a:r>
              <a:rPr lang="en-US" sz="2000" dirty="0"/>
              <a:t>Many threads per block provide SM with many warps to switch between </a:t>
            </a:r>
          </a:p>
          <a:p>
            <a:pPr lvl="1"/>
            <a:r>
              <a:rPr lang="en-US" sz="1800" dirty="0"/>
              <a:t>This is how the GPU hides memory access latency</a:t>
            </a:r>
          </a:p>
          <a:p>
            <a:pPr lvl="2"/>
            <a:endParaRPr lang="en-US" sz="1100" dirty="0"/>
          </a:p>
          <a:p>
            <a:r>
              <a:rPr lang="en-US" sz="2000" dirty="0"/>
              <a:t>Resource like amount of </a:t>
            </a:r>
            <a:r>
              <a:rPr lang="en-US" sz="2000" dirty="0" err="1"/>
              <a:t>ShMem</a:t>
            </a:r>
            <a:r>
              <a:rPr lang="en-US" sz="2000" dirty="0"/>
              <a:t> &amp; size of </a:t>
            </a:r>
            <a:r>
              <a:rPr lang="en-US" sz="2000" dirty="0" err="1"/>
              <a:t>RegFile</a:t>
            </a:r>
            <a:r>
              <a:rPr lang="en-US" sz="20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F17E25C0-BCFC-F7CC-1026-6255AC51B9B7}"/>
              </a:ext>
            </a:extLst>
          </p:cNvPr>
          <p:cNvCxnSpPr/>
          <p:nvPr/>
        </p:nvCxnSpPr>
        <p:spPr>
          <a:xfrm>
            <a:off x="3770616" y="3544867"/>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5D82769-A36D-BEB1-DB07-47A4F3446C1D}"/>
              </a:ext>
            </a:extLst>
          </p:cNvPr>
          <p:cNvCxnSpPr/>
          <p:nvPr/>
        </p:nvCxnSpPr>
        <p:spPr>
          <a:xfrm>
            <a:off x="3803048" y="4378503"/>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185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a:t>
            </a:r>
            <a:r>
              <a:rPr lang="en-US" sz="2000" dirty="0">
                <a:solidFill>
                  <a:srgbClr val="C00000"/>
                </a:solidFill>
              </a:rPr>
              <a:t>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pPr marL="0" indent="0">
              <a:buNone/>
            </a:pPr>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a:t>
            </a:r>
          </a:p>
          <a:p>
            <a:pPr marL="457200" lvl="1" indent="0">
              <a:buNone/>
            </a:pPr>
            <a:r>
              <a:rPr lang="en-US" dirty="0">
                <a:latin typeface="Arial" pitchFamily="34" charset="0"/>
              </a:rPr>
              <a:t>     host application</a:t>
            </a:r>
          </a:p>
          <a:p>
            <a:endParaRPr lang="en-US" dirty="0"/>
          </a:p>
          <a:p>
            <a:pPr marL="0" indent="0">
              <a:buNone/>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255181" y="1232898"/>
            <a:ext cx="7232582" cy="5178907"/>
          </a:xfrm>
        </p:spPr>
        <p:txBody>
          <a:bodyPr>
            <a:normAutofit lnSpcReduction="10000"/>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400" dirty="0"/>
              <a:t>8K registers in each SM in G80</a:t>
            </a:r>
          </a:p>
          <a:p>
            <a:pPr lvl="1"/>
            <a:r>
              <a:rPr lang="en-US" sz="1400" dirty="0"/>
              <a:t>16K on Tesla</a:t>
            </a:r>
          </a:p>
          <a:p>
            <a:pPr lvl="1"/>
            <a:r>
              <a:rPr lang="en-US" sz="1400" dirty="0"/>
              <a:t>32K on Fermi</a:t>
            </a:r>
          </a:p>
          <a:p>
            <a:pPr lvl="1"/>
            <a:r>
              <a:rPr lang="en-US" sz="1400" dirty="0"/>
              <a:t>64K on Kepler and Maxwell, Pascal, Volta, and Ampere</a:t>
            </a:r>
          </a:p>
          <a:p>
            <a:pPr marL="457200" lvl="1" indent="0">
              <a:buNone/>
            </a:pPr>
            <a:endParaRPr lang="en-US" sz="1200" dirty="0"/>
          </a:p>
          <a:p>
            <a:r>
              <a:rPr lang="en-US" sz="1800" dirty="0"/>
              <a:t>Registers are </a:t>
            </a:r>
            <a:r>
              <a:rPr lang="en-US" sz="1800" u="sng" dirty="0"/>
              <a:t>dynamically partitioned</a:t>
            </a:r>
            <a:r>
              <a:rPr lang="en-US" sz="1800" dirty="0"/>
              <a:t> across all Blocks assigned to the SM</a:t>
            </a:r>
          </a:p>
          <a:p>
            <a:pPr lvl="1"/>
            <a:r>
              <a:rPr lang="en-US" sz="1600" dirty="0">
                <a:solidFill>
                  <a:srgbClr val="00B050"/>
                </a:solidFill>
              </a:rPr>
              <a:t>Registers are always evenly split between blocks</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600" dirty="0">
                <a:solidFill>
                  <a:srgbClr val="C00000"/>
                </a:solidFill>
              </a:rPr>
              <a:t>IMPORTANT</a:t>
            </a:r>
            <a:r>
              <a:rPr lang="en-US" sz="1600" dirty="0"/>
              <a:t>: A thread can have assigned by the compiler up to 255 registers</a:t>
            </a:r>
          </a:p>
          <a:p>
            <a:endParaRPr lang="en-US" sz="1900" dirty="0"/>
          </a:p>
          <a:p>
            <a:r>
              <a:rPr lang="en-US" sz="1900" dirty="0"/>
              <a:t>There is </a:t>
            </a:r>
            <a:r>
              <a:rPr lang="en-US" sz="1900" dirty="0">
                <a:solidFill>
                  <a:srgbClr val="0070C0"/>
                </a:solidFill>
              </a:rPr>
              <a:t>no parsimony</a:t>
            </a:r>
            <a:r>
              <a:rPr lang="en-US" sz="1900" dirty="0"/>
              <a:t> in usage of a register</a:t>
            </a:r>
          </a:p>
          <a:p>
            <a:pPr lvl="1"/>
            <a:r>
              <a:rPr lang="en-US" sz="1600" dirty="0"/>
              <a:t>Any data type that requires less then or equal to 4 bytes eats up a register</a:t>
            </a:r>
          </a:p>
          <a:p>
            <a:pPr lvl="1"/>
            <a:r>
              <a:rPr lang="en-US" sz="1600" dirty="0"/>
              <a:t>One char thus eats up an entire register</a:t>
            </a:r>
          </a:p>
          <a:p>
            <a:pPr lvl="1"/>
            <a:endParaRPr lang="en-US" sz="1600" dirty="0"/>
          </a:p>
        </p:txBody>
      </p:sp>
      <p:sp>
        <p:nvSpPr>
          <p:cNvPr id="207876" name="Rectangle 4"/>
          <p:cNvSpPr>
            <a:spLocks noChangeArrowheads="1"/>
          </p:cNvSpPr>
          <p:nvPr/>
        </p:nvSpPr>
        <p:spPr bwMode="auto">
          <a:xfrm>
            <a:off x="8173563" y="1468439"/>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8173563" y="1468439"/>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8173563" y="2611439"/>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8173563" y="3754439"/>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8173563" y="4897439"/>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9926163" y="1468439"/>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9926163" y="1468439"/>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9926163" y="2992439"/>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9926163" y="4516439"/>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8021163" y="1011240"/>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9910288" y="990602"/>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8325963" y="6172201"/>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a:t>
            </a:r>
            <a:r>
              <a:rPr lang="en-US" sz="1800" dirty="0">
                <a:solidFill>
                  <a:srgbClr val="C00000"/>
                </a:solidFill>
              </a:rPr>
              <a:t>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solidFill>
                  <a:srgbClr val="C00000"/>
                </a:solidFill>
              </a:rPr>
              <a:t>Register</a:t>
            </a:r>
            <a:r>
              <a:rPr lang="en-US" sz="1800" dirty="0"/>
              <a:t> spill, if too many registers are needed for computation (“high register pressure”)</a:t>
            </a:r>
          </a:p>
          <a:p>
            <a:pPr marL="682625" lvl="1" indent="-333375"/>
            <a:r>
              <a:rPr lang="en-US" sz="1800" dirty="0"/>
              <a:t>The </a:t>
            </a:r>
            <a:r>
              <a:rPr lang="en-US" sz="1800" dirty="0">
                <a:solidFill>
                  <a:srgbClr val="C00000"/>
                </a:solidFill>
              </a:rPr>
              <a:t>stack</a:t>
            </a:r>
            <a:r>
              <a:rPr lang="en-US" sz="1800" dirty="0"/>
              <a:t>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b="1" dirty="0">
                <a:solidFill>
                  <a:srgbClr val="C00000"/>
                </a:solidFill>
              </a:rPr>
              <a:t>Local memory has the same latency as global memory, </a:t>
            </a:r>
            <a:r>
              <a:rPr lang="en-US" sz="1800" b="1" i="1" dirty="0">
                <a:solidFill>
                  <a:srgbClr val="C00000"/>
                </a:solidFill>
              </a:rPr>
              <a:t>unless</a:t>
            </a:r>
            <a:r>
              <a:rPr lang="en-US" sz="1800" b="1" dirty="0">
                <a:solidFill>
                  <a:srgbClr val="C00000"/>
                </a:solidFill>
              </a:rPr>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027416"/>
            <a:ext cx="11269851" cy="5423753"/>
          </a:xfrm>
        </p:spPr>
        <p:txBody>
          <a:bodyPr/>
          <a:lstStyle/>
          <a:p>
            <a:pPr marL="457200" indent="-457200">
              <a:tabLst>
                <a:tab pos="6861175" algn="l"/>
              </a:tabLst>
            </a:pPr>
            <a:r>
              <a:rPr lang="en-US" sz="1800" dirty="0"/>
              <a:t>Register – dedicated HW on chip - single cycle	NOTE: you don’t have control over this</a:t>
            </a:r>
          </a:p>
          <a:p>
            <a:pPr marL="457200" indent="-457200">
              <a:tabLst>
                <a:tab pos="6861175" algn="l"/>
              </a:tabLst>
            </a:pPr>
            <a:r>
              <a:rPr lang="en-US" sz="1800" dirty="0"/>
              <a:t>Cache/Shared Memory – dedicated HW on chip – a few cycles	NOTE: </a:t>
            </a:r>
            <a:r>
              <a:rPr lang="en-US" sz="1800" b="1" dirty="0">
                <a:solidFill>
                  <a:srgbClr val="C00000"/>
                </a:solidFill>
              </a:rPr>
              <a:t>physically, like L1 cache</a:t>
            </a:r>
            <a:endParaRPr lang="en-US" sz="1800" dirty="0"/>
          </a:p>
          <a:p>
            <a:pPr marL="457200" indent="-457200"/>
            <a:r>
              <a:rPr lang="en-US" sz="1800" dirty="0"/>
              <a:t>Local Memory – DRAM, (if not in cache - *slow*; if cached – relatively fast)</a:t>
            </a:r>
          </a:p>
          <a:p>
            <a:pPr marL="457200" indent="-457200"/>
            <a:r>
              <a:rPr lang="en-US" sz="1800" dirty="0"/>
              <a:t>Global Memory – DRAM, no cache - *slow*; cached, is fast…</a:t>
            </a:r>
          </a:p>
          <a:p>
            <a:pPr marL="457200" indent="-457200"/>
            <a:r>
              <a:rPr lang="en-US" sz="1800" dirty="0"/>
              <a:t>Constant Memory – DRAM, cached, 10s…100s of cycles, depending on cache locality</a:t>
            </a:r>
          </a:p>
          <a:p>
            <a:pPr marL="457200" indent="-457200"/>
            <a:r>
              <a:rPr lang="en-US" sz="1800" dirty="0"/>
              <a:t>Texture Memory – DRAM, cached, 10s…100s of cycles, depending on cache locality</a:t>
            </a:r>
          </a:p>
          <a:p>
            <a:pPr marL="457200" indent="-457200"/>
            <a:r>
              <a:rPr lang="en-US" sz="1800" dirty="0"/>
              <a:t>Instruction Memory (invisible) – DRAM, cached</a:t>
            </a:r>
          </a:p>
        </p:txBody>
      </p:sp>
      <p:graphicFrame>
        <p:nvGraphicFramePr>
          <p:cNvPr id="2" name="Group 72">
            <a:extLst>
              <a:ext uri="{FF2B5EF4-FFF2-40B4-BE49-F238E27FC236}">
                <a16:creationId xmlns:a16="http://schemas.microsoft.com/office/drawing/2014/main" id="{BC0FFFB6-9268-2758-1B82-64C2E518F5BE}"/>
              </a:ext>
            </a:extLst>
          </p:cNvPr>
          <p:cNvGraphicFramePr>
            <a:graphicFrameLocks noGrp="1"/>
          </p:cNvGraphicFramePr>
          <p:nvPr>
            <p:extLst>
              <p:ext uri="{D42A27DB-BD31-4B8C-83A1-F6EECF244321}">
                <p14:modId xmlns:p14="http://schemas.microsoft.com/office/powerpoint/2010/main" val="3957120664"/>
              </p:ext>
            </p:extLst>
          </p:nvPr>
        </p:nvGraphicFramePr>
        <p:xfrm>
          <a:off x="2058920" y="3803172"/>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74">
            <a:extLst>
              <a:ext uri="{FF2B5EF4-FFF2-40B4-BE49-F238E27FC236}">
                <a16:creationId xmlns:a16="http://schemas.microsoft.com/office/drawing/2014/main" id="{3F40B6E8-C157-6219-6FE9-04D93EEC4BC3}"/>
              </a:ext>
            </a:extLst>
          </p:cNvPr>
          <p:cNvSpPr>
            <a:spLocks noChangeArrowheads="1"/>
          </p:cNvSpPr>
          <p:nvPr/>
        </p:nvSpPr>
        <p:spPr bwMode="auto">
          <a:xfrm>
            <a:off x="3049461" y="5875812"/>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Off-chip means on the GPU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high latency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961664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 name="Rectangle 4">
            <a:extLst>
              <a:ext uri="{FF2B5EF4-FFF2-40B4-BE49-F238E27FC236}">
                <a16:creationId xmlns:a16="http://schemas.microsoft.com/office/drawing/2014/main" id="{4D7AA7D7-C64C-3CCA-50B7-590FF86935A6}"/>
              </a:ext>
            </a:extLst>
          </p:cNvPr>
          <p:cNvSpPr/>
          <p:nvPr/>
        </p:nvSpPr>
        <p:spPr>
          <a:xfrm>
            <a:off x="6554912" y="6082301"/>
            <a:ext cx="4037744" cy="359596"/>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xmlns:a14="http://schemas.microsoft.com/office/drawing/2010/main">
        <mc:Choice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xmlns="">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dirty="0"/>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dirty="0"/>
              <a:t>No Bank Conflicts</a:t>
            </a:r>
          </a:p>
          <a:p>
            <a:pPr marL="974725" lvl="1" indent="-403225"/>
            <a:r>
              <a:rPr lang="en-US" sz="1600" dirty="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
        <p:nvSpPr>
          <p:cNvPr id="10" name="TextBox 9">
            <a:extLst>
              <a:ext uri="{FF2B5EF4-FFF2-40B4-BE49-F238E27FC236}">
                <a16:creationId xmlns:a16="http://schemas.microsoft.com/office/drawing/2014/main" id="{575C75C1-D025-60C2-4F7D-9721E5DF8361}"/>
              </a:ext>
            </a:extLst>
          </p:cNvPr>
          <p:cNvSpPr txBox="1"/>
          <p:nvPr/>
        </p:nvSpPr>
        <p:spPr>
          <a:xfrm>
            <a:off x="181366" y="5465135"/>
            <a:ext cx="7208262" cy="923330"/>
          </a:xfrm>
          <a:prstGeom prst="rect">
            <a:avLst/>
          </a:prstGeom>
          <a:noFill/>
        </p:spPr>
        <p:txBody>
          <a:bodyPr wrap="square" rtlCol="0">
            <a:spAutoFit/>
          </a:bodyPr>
          <a:lstStyle/>
          <a:p>
            <a:r>
              <a:rPr lang="en-US" b="1" dirty="0">
                <a:solidFill>
                  <a:srgbClr val="00B050"/>
                </a:solidFill>
              </a:rPr>
              <a:t>Avoid Conflicts: arranging the access in sequential way not parallel way </a:t>
            </a:r>
            <a:r>
              <a:rPr lang="en-US" dirty="0"/>
              <a:t>-- however, </a:t>
            </a:r>
            <a:r>
              <a:rPr lang="en-US" b="1" dirty="0">
                <a:solidFill>
                  <a:srgbClr val="00B050"/>
                </a:solidFill>
              </a:rPr>
              <a:t>sequential way is slow </a:t>
            </a:r>
            <a:r>
              <a:rPr lang="en-US" dirty="0"/>
              <a:t>as the next access needs to wait for its predecessor to finish before it starts</a:t>
            </a:r>
          </a:p>
        </p:txBody>
      </p:sp>
    </p:spTree>
    <p:extLst>
      <p:ext uri="{BB962C8B-B14F-4D97-AF65-F5344CB8AC3E}">
        <p14:creationId xmlns:p14="http://schemas.microsoft.com/office/powerpoint/2010/main" val="37912293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nitty-gritty, has to do with enforcing ordering…</a:t>
            </a:r>
          </a:p>
        </p:txBody>
      </p:sp>
      <p:sp>
        <p:nvSpPr>
          <p:cNvPr id="6" name="Content Placeholder 5"/>
          <p:cNvSpPr>
            <a:spLocks noGrp="1"/>
          </p:cNvSpPr>
          <p:nvPr>
            <p:ph idx="1"/>
          </p:nvPr>
        </p:nvSpPr>
        <p:spPr/>
        <p:txBody>
          <a:bodyPr/>
          <a:lstStyle/>
          <a:p>
            <a:r>
              <a:rPr lang="en-US" dirty="0"/>
              <a:t>The fine print, for </a:t>
            </a:r>
            <a:r>
              <a:rPr lang="en-US" dirty="0">
                <a:solidFill>
                  <a:srgbClr val="0070C0"/>
                </a:solidFill>
              </a:rPr>
              <a:t>__</a:t>
            </a:r>
            <a:r>
              <a:rPr lang="en-US" dirty="0" err="1">
                <a:solidFill>
                  <a:srgbClr val="0070C0"/>
                </a:solidFill>
                <a:latin typeface="Consolas" panose="020B0609020204030204" pitchFamily="49" charset="0"/>
              </a:rPr>
              <a:t>threadfence_block</a:t>
            </a:r>
            <a:r>
              <a:rPr lang="en-US" dirty="0">
                <a:solidFill>
                  <a:srgbClr val="0070C0"/>
                </a:solidFill>
                <a:latin typeface="Consolas" panose="020B0609020204030204" pitchFamily="49" charset="0"/>
              </a:rPr>
              <a:t>()</a:t>
            </a:r>
            <a:r>
              <a:rPr lang="en-US" dirty="0"/>
              <a:t>, two statements:</a:t>
            </a:r>
          </a:p>
          <a:p>
            <a:endParaRPr lang="en-US" dirty="0"/>
          </a:p>
          <a:p>
            <a:pPr lvl="1"/>
            <a:r>
              <a:rPr lang="en-US" dirty="0"/>
              <a:t>All writes to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observed by all threads in the block of the calling thread as occurring </a:t>
            </a:r>
            <a:r>
              <a:rPr lang="en-US" dirty="0">
                <a:solidFill>
                  <a:srgbClr val="FF0000"/>
                </a:solidFill>
              </a:rPr>
              <a:t>before</a:t>
            </a:r>
            <a:r>
              <a:rPr lang="en-US" dirty="0"/>
              <a:t> all writes to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pPr lvl="1"/>
            <a:r>
              <a:rPr lang="en-US" dirty="0"/>
              <a:t>All reads from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ordered </a:t>
            </a:r>
            <a:r>
              <a:rPr lang="en-US" dirty="0">
                <a:solidFill>
                  <a:srgbClr val="FF0000"/>
                </a:solidFill>
              </a:rPr>
              <a:t>before</a:t>
            </a:r>
            <a:r>
              <a:rPr lang="en-US" dirty="0"/>
              <a:t> all reads from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r>
              <a:rPr lang="en-US" dirty="0"/>
              <a:t>Similar semantics for </a:t>
            </a:r>
            <a:r>
              <a:rPr lang="en-US" dirty="0">
                <a:solidFill>
                  <a:srgbClr val="0070C0"/>
                </a:solidFill>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&amp; </a:t>
            </a:r>
            <a:r>
              <a:rPr lang="en-US" dirty="0">
                <a:solidFill>
                  <a:srgbClr val="0070C0"/>
                </a:solidFill>
              </a:rPr>
              <a:t>__</a:t>
            </a:r>
            <a:r>
              <a:rPr lang="en-US" dirty="0" err="1">
                <a:solidFill>
                  <a:srgbClr val="0070C0"/>
                </a:solidFill>
                <a:latin typeface="Consolas" panose="020B0609020204030204" pitchFamily="49" charset="0"/>
              </a:rPr>
              <a:t>threadfence_system</a:t>
            </a:r>
            <a:r>
              <a:rPr lang="en-US" dirty="0">
                <a:solidFill>
                  <a:srgbClr val="0070C0"/>
                </a:solidFill>
                <a:latin typeface="Consolas" panose="020B0609020204030204" pitchFamily="49" charset="0"/>
              </a:rPr>
              <a:t>()</a:t>
            </a:r>
            <a:r>
              <a:rPr lang="en-US" dirty="0"/>
              <a: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a:xfrm>
                <a:off x="147344" y="6602336"/>
                <a:ext cx="877123" cy="205819"/>
              </a:xfrm>
            </p:spPr>
            <p:txBody>
              <a:bodyPr/>
              <a:lstStyle/>
              <a:p>
                <a:r>
                  <a:rPr lang="en-US" dirty="0"/>
                  <a:t>[</a:t>
                </a:r>
                <a:r>
                  <a:rPr lang="en-US" dirty="0">
                    <a:hlinkClick r:id="rId2"/>
                  </a:rPr>
                  <a:t>NVIDIA CUDA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xfrm>
                <a:off x="147344" y="6602336"/>
                <a:ext cx="877123" cy="20581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477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normAutofit lnSpcReduction="10000"/>
          </a:bodyPr>
          <a:lstStyle/>
          <a:p>
            <a:endParaRPr lang="en-US" sz="2000" dirty="0"/>
          </a:p>
          <a:p>
            <a:r>
              <a:rPr lang="en-US" dirty="0"/>
              <a:t>From CUDA Programming Guide</a:t>
            </a:r>
          </a:p>
          <a:p>
            <a:pPr lvl="1"/>
            <a:r>
              <a:rPr lang="en-US" dirty="0"/>
              <a:t>Compiler is “free to optimize reads and writes to global or shared memory” provided</a:t>
            </a:r>
          </a:p>
          <a:p>
            <a:pPr lvl="2"/>
            <a:r>
              <a:rPr lang="en-US" dirty="0"/>
              <a:t>It respects the memory ordering semantics of memory fence functions</a:t>
            </a:r>
          </a:p>
          <a:p>
            <a:pPr lvl="2"/>
            <a:r>
              <a:rPr lang="en-US" dirty="0"/>
              <a:t>It respects memory visibility semantics of synchronization functions</a:t>
            </a:r>
          </a:p>
          <a:p>
            <a:pPr lvl="1"/>
            <a:endParaRPr lang="en-US" dirty="0"/>
          </a:p>
          <a:p>
            <a:pPr lvl="1"/>
            <a:r>
              <a:rPr lang="en-US" dirty="0"/>
              <a:t>What is the compiler allowed to do?</a:t>
            </a:r>
          </a:p>
          <a:p>
            <a:pPr lvl="2"/>
            <a:r>
              <a:rPr lang="en-US" dirty="0"/>
              <a:t>Example: store global reads into registers or L1 cache to speed up the computation</a:t>
            </a:r>
          </a:p>
          <a:p>
            <a:pPr lvl="1"/>
            <a:endParaRPr lang="en-US" dirty="0"/>
          </a:p>
          <a:p>
            <a:pPr lvl="1"/>
            <a:r>
              <a:rPr lang="en-US" dirty="0"/>
              <a:t>These “behind your back” optimizations disabled using the </a:t>
            </a:r>
            <a:r>
              <a:rPr lang="en-US" dirty="0">
                <a:solidFill>
                  <a:srgbClr val="0070C0"/>
                </a:solidFill>
                <a:latin typeface="Consolas" panose="020B0609020204030204" pitchFamily="49" charset="0"/>
                <a:cs typeface="Courier New" panose="02070309020205020404" pitchFamily="49" charset="0"/>
              </a:rPr>
              <a:t>volatile</a:t>
            </a:r>
            <a:r>
              <a:rPr lang="en-US" dirty="0"/>
              <a:t> keyword</a:t>
            </a:r>
          </a:p>
          <a:p>
            <a:pPr lvl="1"/>
            <a:endParaRPr lang="en-US" dirty="0"/>
          </a:p>
          <a:p>
            <a:pPr lvl="1"/>
            <a:r>
              <a:rPr lang="en-US" dirty="0"/>
              <a:t>CUDA: “If a variable located in global or shared memory is declared as </a:t>
            </a:r>
            <a:r>
              <a:rPr lang="en-US" dirty="0">
                <a:solidFill>
                  <a:srgbClr val="0070C0"/>
                </a:solidFill>
                <a:latin typeface="Consolas" panose="020B0609020204030204" pitchFamily="49" charset="0"/>
                <a:cs typeface="Courier New" panose="02070309020205020404" pitchFamily="49" charset="0"/>
              </a:rPr>
              <a:t>volatile</a:t>
            </a:r>
            <a:r>
              <a:rPr lang="en-US"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650A-4E73-4C61-B861-20BABA7507CC}"/>
              </a:ext>
            </a:extLst>
          </p:cNvPr>
          <p:cNvSpPr>
            <a:spLocks noGrp="1"/>
          </p:cNvSpPr>
          <p:nvPr>
            <p:ph type="title"/>
          </p:nvPr>
        </p:nvSpPr>
        <p:spPr/>
        <p:txBody>
          <a:bodyPr/>
          <a:lstStyle/>
          <a:p>
            <a:r>
              <a:rPr lang="en-US" dirty="0"/>
              <a:t>The </a:t>
            </a:r>
            <a:r>
              <a:rPr lang="en-US" dirty="0">
                <a:solidFill>
                  <a:srgbClr val="FFC000"/>
                </a:solidFill>
                <a:latin typeface="Consolas" panose="020B0609020204030204" pitchFamily="49" charset="0"/>
              </a:rPr>
              <a:t>volatile</a:t>
            </a:r>
            <a:r>
              <a:rPr lang="en-US" dirty="0"/>
              <a:t> qualifier: how things go south, </a:t>
            </a:r>
            <a:r>
              <a:rPr lang="en-US" dirty="0" err="1"/>
              <a:t>ShMem</a:t>
            </a:r>
            <a:r>
              <a:rPr lang="en-US" dirty="0"/>
              <a:t> example</a:t>
            </a:r>
          </a:p>
        </p:txBody>
      </p:sp>
      <p:sp>
        <p:nvSpPr>
          <p:cNvPr id="5" name="Content Placeholder 4">
            <a:extLst>
              <a:ext uri="{FF2B5EF4-FFF2-40B4-BE49-F238E27FC236}">
                <a16:creationId xmlns:a16="http://schemas.microsoft.com/office/drawing/2014/main" id="{7F1EF400-6290-46E1-9F62-69E9D92D51B9}"/>
              </a:ext>
            </a:extLst>
          </p:cNvPr>
          <p:cNvSpPr>
            <a:spLocks noGrp="1"/>
          </p:cNvSpPr>
          <p:nvPr>
            <p:ph idx="1"/>
          </p:nvPr>
        </p:nvSpPr>
        <p:spPr/>
        <p:txBody>
          <a:bodyPr>
            <a:normAutofit fontScale="92500" lnSpcReduction="20000"/>
          </a:bodyPr>
          <a:lstStyle/>
          <a:p>
            <a:endParaRPr lang="en-US" dirty="0"/>
          </a:p>
          <a:p>
            <a:r>
              <a:rPr lang="en-US" dirty="0"/>
              <a:t>To speed execution, compiler places a variable that should make it into </a:t>
            </a:r>
            <a:r>
              <a:rPr lang="en-US" dirty="0" err="1"/>
              <a:t>ShMem</a:t>
            </a:r>
            <a:r>
              <a:rPr lang="en-US" dirty="0"/>
              <a:t> into a register</a:t>
            </a:r>
          </a:p>
          <a:p>
            <a:endParaRPr lang="en-US" dirty="0"/>
          </a:p>
          <a:p>
            <a:r>
              <a:rPr lang="en-US" dirty="0"/>
              <a:t>A register is specific to a thread; another thread cannot see what’s stored in that register</a:t>
            </a:r>
          </a:p>
          <a:p>
            <a:endParaRPr lang="en-US" dirty="0"/>
          </a:p>
          <a:p>
            <a:r>
              <a:rPr lang="en-US" dirty="0"/>
              <a:t>Perhaps your code relies on thread B reading something that was deposited in </a:t>
            </a:r>
            <a:r>
              <a:rPr lang="en-US" dirty="0" err="1"/>
              <a:t>ShMem</a:t>
            </a:r>
            <a:r>
              <a:rPr lang="en-US" dirty="0"/>
              <a:t> by thread A</a:t>
            </a:r>
          </a:p>
          <a:p>
            <a:endParaRPr lang="en-US" dirty="0"/>
          </a:p>
          <a:p>
            <a:r>
              <a:rPr lang="en-US" dirty="0"/>
              <a:t>Thread A’s variable didn’t make it all the way to the </a:t>
            </a:r>
            <a:r>
              <a:rPr lang="en-US" dirty="0" err="1"/>
              <a:t>ShMem</a:t>
            </a:r>
            <a:r>
              <a:rPr lang="en-US" dirty="0"/>
              <a:t> since the compiler wrote that variable in a register, to speed up the computation</a:t>
            </a:r>
          </a:p>
          <a:p>
            <a:pPr lvl="1"/>
            <a:r>
              <a:rPr lang="en-US" dirty="0">
                <a:latin typeface="Consolas" panose="020B0609020204030204" pitchFamily="49" charset="0"/>
              </a:rPr>
              <a:t>volatile</a:t>
            </a:r>
            <a:r>
              <a:rPr lang="en-US" dirty="0"/>
              <a:t> prevents the compiler from playing these games and forces any variable to be written to the location in the memory where it ought to be stored – no funny business</a:t>
            </a:r>
          </a:p>
          <a:p>
            <a:endParaRPr lang="en-US" dirty="0"/>
          </a:p>
          <a:p>
            <a:r>
              <a:rPr lang="en-US" dirty="0"/>
              <a:t>Note: if in your kernel you do not expect any thread B to read from </a:t>
            </a:r>
            <a:r>
              <a:rPr lang="en-US" dirty="0" err="1"/>
              <a:t>ShMem</a:t>
            </a:r>
            <a:r>
              <a:rPr lang="en-US" dirty="0"/>
              <a:t> values deposited by thread A, then there is no need to use </a:t>
            </a:r>
            <a:r>
              <a:rPr lang="en-US" dirty="0">
                <a:latin typeface="Consolas" panose="020B0609020204030204" pitchFamily="49" charset="0"/>
              </a:rPr>
              <a:t>volatile</a:t>
            </a:r>
          </a:p>
        </p:txBody>
      </p:sp>
      <p:sp>
        <p:nvSpPr>
          <p:cNvPr id="3" name="Slide Number Placeholder 2">
            <a:extLst>
              <a:ext uri="{FF2B5EF4-FFF2-40B4-BE49-F238E27FC236}">
                <a16:creationId xmlns:a16="http://schemas.microsoft.com/office/drawing/2014/main" id="{871C7E35-CF3A-44DA-AD60-63EC2D2985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080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FFC000"/>
                </a:solidFill>
                <a:latin typeface="Consolas" panose="020B0609020204030204" pitchFamily="49" charset="0"/>
                <a:cs typeface="Courier New" panose="02070309020205020404" pitchFamily="49" charset="0"/>
              </a:rPr>
              <a:t>volatile</a:t>
            </a:r>
            <a:r>
              <a:rPr lang="en-US" dirty="0"/>
              <a:t> vs. </a:t>
            </a:r>
            <a:r>
              <a:rPr lang="en-US" dirty="0">
                <a:solidFill>
                  <a:srgbClr val="FFC000"/>
                </a:solidFill>
                <a:latin typeface="Consolas" panose="020B0609020204030204" pitchFamily="49" charset="0"/>
              </a:rPr>
              <a:t>__</a:t>
            </a:r>
            <a:r>
              <a:rPr lang="en-US" dirty="0" err="1">
                <a:solidFill>
                  <a:srgbClr val="FFC000"/>
                </a:solidFill>
                <a:latin typeface="Consolas" panose="020B0609020204030204" pitchFamily="49" charset="0"/>
              </a:rPr>
              <a:t>threadfence</a:t>
            </a:r>
            <a:r>
              <a:rPr lang="en-US" dirty="0">
                <a:solidFill>
                  <a:srgbClr val="FFC000"/>
                </a:solidFill>
                <a:latin typeface="Consolas" panose="020B0609020204030204" pitchFamily="49" charset="0"/>
              </a:rPr>
              <a:t>()</a:t>
            </a:r>
            <a:r>
              <a:rPr lang="en-US" dirty="0"/>
              <a:t>: how different?</a:t>
            </a:r>
          </a:p>
        </p:txBody>
      </p:sp>
      <p:sp>
        <p:nvSpPr>
          <p:cNvPr id="4" name="Content Placeholder 3"/>
          <p:cNvSpPr>
            <a:spLocks noGrp="1"/>
          </p:cNvSpPr>
          <p:nvPr>
            <p:ph idx="1"/>
          </p:nvPr>
        </p:nvSpPr>
        <p:spPr/>
        <p:txBody>
          <a:bodyPr/>
          <a:lstStyle/>
          <a:p>
            <a:endParaRPr lang="en-US" dirty="0"/>
          </a:p>
          <a:p>
            <a:r>
              <a:rPr lang="en-US" dirty="0">
                <a:solidFill>
                  <a:srgbClr val="0070C0"/>
                </a:solidFill>
                <a:latin typeface="Consolas" panose="020B0609020204030204" pitchFamily="49" charset="0"/>
              </a:rPr>
              <a:t>volatile</a:t>
            </a:r>
            <a:r>
              <a:rPr lang="en-US" dirty="0"/>
              <a:t> applies </a:t>
            </a:r>
            <a:r>
              <a:rPr lang="en-US" dirty="0">
                <a:solidFill>
                  <a:srgbClr val="FF0000"/>
                </a:solidFill>
              </a:rPr>
              <a:t>equally well to sequential computing</a:t>
            </a:r>
          </a:p>
          <a:p>
            <a:pPr lvl="1"/>
            <a:r>
              <a:rPr lang="en-US" dirty="0"/>
              <a:t>Not an appendage of CUDA, exists in the standard C</a:t>
            </a:r>
          </a:p>
          <a:p>
            <a:pPr lvl="1"/>
            <a:r>
              <a:rPr lang="en-US" dirty="0"/>
              <a:t>Like a wall, each thread runs its own, touches that wall and stops until all threads have touched the wall</a:t>
            </a:r>
          </a:p>
          <a:p>
            <a:pPr lvl="1"/>
            <a:r>
              <a:rPr lang="en-US" dirty="0"/>
              <a:t>When waiting at the wall, all finished results are visible to all threads</a:t>
            </a:r>
          </a:p>
          <a:p>
            <a:endParaRPr lang="en-US" dirty="0"/>
          </a:p>
          <a:p>
            <a:r>
              <a:rPr lang="en-US" dirty="0">
                <a:solidFill>
                  <a:srgbClr val="0070C0"/>
                </a:solidFill>
                <a:latin typeface="Consolas" panose="020B0609020204030204" pitchFamily="49" charset="0"/>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t>
            </a:r>
            <a:r>
              <a:rPr lang="en-US" dirty="0">
                <a:solidFill>
                  <a:srgbClr val="FF0000"/>
                </a:solidFill>
              </a:rPr>
              <a:t>specific to parallel computing </a:t>
            </a:r>
          </a:p>
          <a:p>
            <a:pPr lvl="1"/>
            <a:r>
              <a:rPr lang="en-US" dirty="0"/>
              <a:t>Although this particular syntax is specific to CUDA, the idea of a memory fence is not</a:t>
            </a:r>
          </a:p>
          <a:p>
            <a:pPr lvl="1"/>
            <a:r>
              <a:rPr lang="en-US" dirty="0"/>
              <a:t>Work towards each thread</a:t>
            </a:r>
          </a:p>
          <a:p>
            <a:pPr lvl="1"/>
            <a:r>
              <a:rPr lang="en-US" dirty="0"/>
              <a:t>The process after the fence can access all data in this thread before the fence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9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GPU Cache Line</a:t>
            </a:r>
          </a:p>
        </p:txBody>
      </p:sp>
      <p:sp>
        <p:nvSpPr>
          <p:cNvPr id="3" name="Content Placeholder 2"/>
          <p:cNvSpPr>
            <a:spLocks noGrp="1"/>
          </p:cNvSpPr>
          <p:nvPr>
            <p:ph idx="1"/>
          </p:nvPr>
        </p:nvSpPr>
        <p:spPr/>
        <p:txBody>
          <a:bodyPr/>
          <a:lstStyle/>
          <a:p>
            <a:endParaRPr lang="en-US" sz="2000" dirty="0"/>
          </a:p>
          <a:p>
            <a:r>
              <a:rPr lang="en-US" sz="2000" dirty="0"/>
              <a:t>All global memory accesses are cached</a:t>
            </a:r>
          </a:p>
          <a:p>
            <a:pPr lvl="1"/>
            <a:endParaRPr lang="en-US" sz="1600" dirty="0"/>
          </a:p>
          <a:p>
            <a:pPr lvl="1"/>
            <a:endParaRPr lang="en-US" sz="1600" dirty="0"/>
          </a:p>
          <a:p>
            <a:r>
              <a:rPr lang="en-US" sz="2000" dirty="0"/>
              <a:t>A cache line is </a:t>
            </a:r>
            <a:r>
              <a:rPr lang="en-US" sz="2000" b="1" dirty="0">
                <a:solidFill>
                  <a:srgbClr val="C00000"/>
                </a:solidFill>
              </a:rPr>
              <a:t>128 bytes</a:t>
            </a:r>
          </a:p>
          <a:p>
            <a:pPr marL="574675" lvl="1"/>
            <a:r>
              <a:rPr lang="en-US" sz="1800" dirty="0"/>
              <a:t>It maps to a 128-byte aligned segment in global memory</a:t>
            </a:r>
          </a:p>
          <a:p>
            <a:pPr marL="574675" lvl="1"/>
            <a:r>
              <a:rPr lang="en-US" sz="1800" dirty="0"/>
              <a:t>Note: it so happens that 128 bytes = 32 (warp size) * 4 bytes</a:t>
            </a:r>
          </a:p>
          <a:p>
            <a:pPr marL="574675" lvl="1"/>
            <a:r>
              <a:rPr lang="en-US" sz="1800" dirty="0"/>
              <a:t>In other words, 32 floats or 32 </a:t>
            </a:r>
            <a:r>
              <a:rPr lang="en-US" sz="1800" dirty="0" err="1">
                <a:latin typeface="Consolas" panose="020B0609020204030204" pitchFamily="49" charset="0"/>
              </a:rPr>
              <a:t>int</a:t>
            </a:r>
            <a:r>
              <a:rPr lang="en-US" sz="1800" dirty="0" err="1"/>
              <a:t>s</a:t>
            </a:r>
            <a:r>
              <a:rPr lang="en-US" sz="1800" dirty="0"/>
              <a:t> fit in one cache line (and can be brought in L2 or L1 in one trip)</a:t>
            </a:r>
            <a:endParaRPr lang="en-US" sz="2400" dirty="0">
              <a:solidFill>
                <a:srgbClr val="C00000"/>
              </a:solidFill>
            </a:endParaRPr>
          </a:p>
          <a:p>
            <a:endParaRPr lang="en-US" sz="2000" dirty="0"/>
          </a:p>
          <a:p>
            <a:endParaRPr lang="en-US" sz="2000" dirty="0"/>
          </a:p>
          <a:p>
            <a:r>
              <a:rPr lang="en-US" sz="2000" dirty="0"/>
              <a:t>If the size of the type accessed by each thread is more than 4 bytes, a memory request by a warp is first split into separate 128-byte memory requests that are issued independently</a:t>
            </a:r>
          </a:p>
          <a:p>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04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Access Issues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23747" y="1676400"/>
            <a:ext cx="11537794" cy="4411663"/>
          </a:xfrm>
        </p:spPr>
        <p:txBody>
          <a:bodyPr>
            <a:normAutofit fontScale="92500" lnSpcReduction="20000"/>
          </a:bodyPr>
          <a:lstStyle/>
          <a:p>
            <a:r>
              <a:rPr lang="en-US" dirty="0"/>
              <a:t>Issue 1: Not all </a:t>
            </a:r>
            <a:r>
              <a:rPr lang="en-US" dirty="0">
                <a:solidFill>
                  <a:srgbClr val="0070C0"/>
                </a:solidFill>
              </a:rPr>
              <a:t>global</a:t>
            </a:r>
            <a:r>
              <a:rPr lang="en-US" dirty="0"/>
              <a:t> memory accesses are equally efficient</a:t>
            </a:r>
          </a:p>
          <a:p>
            <a:pPr lvl="1"/>
            <a:r>
              <a:rPr lang="en-US" dirty="0"/>
              <a:t>How can you optimize memory access?</a:t>
            </a:r>
          </a:p>
          <a:p>
            <a:pPr lvl="1"/>
            <a:r>
              <a:rPr lang="en-US" dirty="0"/>
              <a:t>Question is highly relevant (for fast execution)</a:t>
            </a:r>
          </a:p>
          <a:p>
            <a:endParaRPr lang="en-US" dirty="0"/>
          </a:p>
          <a:p>
            <a:endParaRPr lang="en-US" dirty="0"/>
          </a:p>
          <a:p>
            <a:r>
              <a:rPr lang="en-US" dirty="0"/>
              <a:t>Issue 2: Not all </a:t>
            </a:r>
            <a:r>
              <a:rPr lang="en-US" dirty="0">
                <a:solidFill>
                  <a:srgbClr val="0070C0"/>
                </a:solidFill>
              </a:rPr>
              <a:t>shared</a:t>
            </a:r>
            <a:r>
              <a:rPr lang="en-US" dirty="0"/>
              <a:t> memory accesses are equally efficient</a:t>
            </a:r>
          </a:p>
          <a:p>
            <a:pPr lvl="1"/>
            <a:r>
              <a:rPr lang="en-US" dirty="0"/>
              <a:t>How can we optimize shared memory accesses?</a:t>
            </a:r>
          </a:p>
          <a:p>
            <a:pPr lvl="1"/>
            <a:r>
              <a:rPr lang="en-US" dirty="0"/>
              <a:t>Moderately relevant question</a:t>
            </a:r>
          </a:p>
          <a:p>
            <a:pPr lvl="1"/>
            <a:r>
              <a:rPr lang="en-US" dirty="0"/>
              <a:t>Discussed already (bottom line: avoid bank conflicts)</a:t>
            </a:r>
          </a:p>
          <a:p>
            <a:pPr lvl="1"/>
            <a:endParaRPr lang="en-US" dirty="0"/>
          </a:p>
          <a:p>
            <a:endParaRPr lang="en-US" dirty="0"/>
          </a:p>
          <a:p>
            <a:endParaRPr lang="en-US" dirty="0"/>
          </a:p>
          <a:p>
            <a:r>
              <a:rPr lang="en-US" dirty="0"/>
              <a:t>NOTE: Getting global memory access right has higher priority</a:t>
            </a:r>
            <a:endParaRPr lang="en-US" sz="2000" dirty="0"/>
          </a:p>
        </p:txBody>
      </p:sp>
    </p:spTree>
    <p:extLst>
      <p:ext uri="{BB962C8B-B14F-4D97-AF65-F5344CB8AC3E}">
        <p14:creationId xmlns:p14="http://schemas.microsoft.com/office/powerpoint/2010/main" val="3154239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“Divergence”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Concept is similar to thread divergence and often conflated</a:t>
            </a:r>
          </a:p>
          <a:p>
            <a:endParaRPr lang="en-US" sz="1900" dirty="0"/>
          </a:p>
          <a:p>
            <a:endParaRPr lang="en-US" sz="1900" dirty="0"/>
          </a:p>
          <a:p>
            <a:r>
              <a:rPr lang="en-US" sz="2000" dirty="0"/>
              <a:t>Hardware is optimized for accessing contiguous blocks of global memory when performing loads and stores</a:t>
            </a:r>
          </a:p>
          <a:p>
            <a:endParaRPr lang="en-US" sz="1900" dirty="0"/>
          </a:p>
          <a:p>
            <a:endParaRPr lang="en-US" sz="1900" dirty="0"/>
          </a:p>
          <a:p>
            <a:r>
              <a:rPr lang="en-US" sz="1900" dirty="0"/>
              <a:t>“block of global memory”: a 128-byte aligned chunk of 128 byte of memory</a:t>
            </a:r>
          </a:p>
          <a:p>
            <a:pPr lvl="1"/>
            <a:r>
              <a:rPr lang="en-US" sz="1500" dirty="0"/>
              <a:t>Becomes a GPU cache line, once it gets read in L2 (and possibly L1)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0873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en-US" sz="3200" dirty="0"/>
              <a:t>Global Memory Access</a:t>
            </a:r>
          </a:p>
        </p:txBody>
      </p:sp>
      <p:sp>
        <p:nvSpPr>
          <p:cNvPr id="1044483" name="Rectangle 3"/>
          <p:cNvSpPr>
            <a:spLocks noGrp="1" noChangeArrowheads="1"/>
          </p:cNvSpPr>
          <p:nvPr>
            <p:ph idx="1"/>
          </p:nvPr>
        </p:nvSpPr>
        <p:spPr/>
        <p:txBody>
          <a:bodyPr/>
          <a:lstStyle/>
          <a:p>
            <a:endParaRPr lang="en-US" sz="2000" dirty="0"/>
          </a:p>
          <a:p>
            <a:r>
              <a:rPr lang="en-US" sz="2000" dirty="0"/>
              <a:t>Two attributes of a global memory access are relevant when fetching data into shared memory and/or registers</a:t>
            </a:r>
          </a:p>
          <a:p>
            <a:endParaRPr lang="en-US" sz="2000" dirty="0"/>
          </a:p>
          <a:p>
            <a:pPr lvl="1"/>
            <a:r>
              <a:rPr lang="en-US" sz="1800" dirty="0"/>
              <a:t>Attribute 1: The </a:t>
            </a:r>
            <a:r>
              <a:rPr lang="en-US" sz="1800" b="1" dirty="0">
                <a:solidFill>
                  <a:srgbClr val="C00000"/>
                </a:solidFill>
              </a:rPr>
              <a:t>layout of the access </a:t>
            </a:r>
            <a:r>
              <a:rPr lang="en-US" sz="1800" dirty="0"/>
              <a:t>to global memory (the pattern of the access) </a:t>
            </a:r>
          </a:p>
          <a:p>
            <a:pPr lvl="1"/>
            <a:endParaRPr lang="en-US" sz="1800" dirty="0"/>
          </a:p>
          <a:p>
            <a:pPr lvl="1"/>
            <a:r>
              <a:rPr lang="en-US" sz="1800" dirty="0"/>
              <a:t>Attribute 2: The </a:t>
            </a:r>
            <a:r>
              <a:rPr lang="en-US" sz="1800" b="1" dirty="0">
                <a:solidFill>
                  <a:srgbClr val="C00000"/>
                </a:solidFill>
              </a:rPr>
              <a:t>alignment</a:t>
            </a:r>
            <a:r>
              <a:rPr lang="en-US" sz="1800" dirty="0"/>
              <a:t> of the data you try to fetch from global memory</a:t>
            </a:r>
          </a:p>
          <a:p>
            <a:pPr lvl="1"/>
            <a:endParaRPr lang="en-US" sz="1800" dirty="0"/>
          </a:p>
          <a:p>
            <a:pPr lvl="1"/>
            <a:endParaRPr lang="en-US" sz="1800" dirty="0"/>
          </a:p>
          <a:p>
            <a:pPr lvl="1"/>
            <a:endParaRPr lang="en-US" sz="1800" dirty="0"/>
          </a:p>
          <a:p>
            <a:pPr lvl="1"/>
            <a:endParaRPr lang="en-US" sz="1800" dirty="0"/>
          </a:p>
          <a:p>
            <a:r>
              <a:rPr lang="en-US" sz="2000" u="sng" dirty="0"/>
              <a:t>IMPORTANT</a:t>
            </a:r>
            <a:r>
              <a:rPr lang="en-US" sz="2000" dirty="0"/>
              <a:t>:</a:t>
            </a:r>
          </a:p>
          <a:p>
            <a:pPr lvl="1"/>
            <a:r>
              <a:rPr lang="en-US" sz="1600" dirty="0"/>
              <a:t>The two attributes in red should be interpreted in the context of a </a:t>
            </a:r>
            <a:r>
              <a:rPr lang="en-US" sz="1600" dirty="0">
                <a:solidFill>
                  <a:srgbClr val="0070C0"/>
                </a:solidFill>
              </a:rPr>
              <a:t>global memory transaction</a:t>
            </a:r>
            <a:r>
              <a:rPr lang="en-US" sz="1600" dirty="0"/>
              <a:t> carried out by </a:t>
            </a:r>
            <a:r>
              <a:rPr lang="en-US" sz="1600" b="1" dirty="0">
                <a:solidFill>
                  <a:srgbClr val="FF0000"/>
                </a:solidFill>
              </a:rPr>
              <a:t>one warp </a:t>
            </a:r>
            <a:r>
              <a:rPr lang="en-US" sz="1600" dirty="0"/>
              <a:t>of threads</a:t>
            </a:r>
          </a:p>
          <a:p>
            <a:pPr lvl="2"/>
            <a:r>
              <a:rPr lang="en-US" sz="1400" dirty="0"/>
              <a:t>That is, not by one thread, not all threads in a block, not all threads in a grid, etc. But one </a:t>
            </a:r>
            <a:r>
              <a:rPr lang="en-US" sz="1400" u="sng" dirty="0"/>
              <a:t>warp of threads</a:t>
            </a:r>
          </a:p>
          <a:p>
            <a:pPr marL="344487" lvl="1" indent="0">
              <a:buNone/>
            </a:pP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175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layout of the access</a:t>
            </a:r>
            <a:r>
              <a:rPr lang="en-US" sz="3200" dirty="0"/>
              <a:t>” attribute</a:t>
            </a:r>
          </a:p>
        </p:txBody>
      </p:sp>
      <p:sp>
        <p:nvSpPr>
          <p:cNvPr id="1052675" name="Rectangle 3"/>
          <p:cNvSpPr>
            <a:spLocks noGrp="1" noChangeArrowheads="1"/>
          </p:cNvSpPr>
          <p:nvPr>
            <p:ph idx="1"/>
          </p:nvPr>
        </p:nvSpPr>
        <p:spPr/>
        <p:txBody>
          <a:bodyPr/>
          <a:lstStyle/>
          <a:p>
            <a:endParaRPr lang="en-US" sz="2000" dirty="0"/>
          </a:p>
          <a:p>
            <a:r>
              <a:rPr lang="en-US" sz="2000" dirty="0"/>
              <a:t>The basic idea: </a:t>
            </a:r>
          </a:p>
          <a:p>
            <a:pPr lvl="1"/>
            <a:r>
              <a:rPr lang="en-US" sz="1800" dirty="0"/>
              <a:t>Suppose each thread in a warp accesses a global memory address for a load operation at some point in the execution of the kernel</a:t>
            </a:r>
          </a:p>
          <a:p>
            <a:pPr lvl="2"/>
            <a:endParaRPr lang="en-US" sz="1500" dirty="0"/>
          </a:p>
          <a:p>
            <a:pPr lvl="1"/>
            <a:r>
              <a:rPr lang="en-US" sz="1800" dirty="0"/>
              <a:t>These threads can access global memory data that is either </a:t>
            </a:r>
            <a:r>
              <a:rPr lang="en-US" sz="1800" dirty="0">
                <a:solidFill>
                  <a:srgbClr val="0070C0"/>
                </a:solidFill>
              </a:rPr>
              <a:t>(a)</a:t>
            </a:r>
            <a:r>
              <a:rPr lang="en-US" sz="1800" dirty="0"/>
              <a:t> neatly grouped, or </a:t>
            </a:r>
            <a:r>
              <a:rPr lang="en-US" sz="1800" dirty="0">
                <a:solidFill>
                  <a:srgbClr val="0070C0"/>
                </a:solidFill>
              </a:rPr>
              <a:t>(b)</a:t>
            </a:r>
            <a:r>
              <a:rPr lang="en-US" sz="1800" dirty="0"/>
              <a:t> scattered all over the place</a:t>
            </a:r>
          </a:p>
          <a:p>
            <a:pPr lvl="2"/>
            <a:endParaRPr lang="en-US" sz="1500" dirty="0"/>
          </a:p>
          <a:p>
            <a:pPr lvl="1"/>
            <a:r>
              <a:rPr lang="en-US" sz="1800" dirty="0"/>
              <a:t>Case (a) is called a “</a:t>
            </a:r>
            <a:r>
              <a:rPr lang="en-US" sz="1800" dirty="0">
                <a:solidFill>
                  <a:srgbClr val="C00000"/>
                </a:solidFill>
              </a:rPr>
              <a:t>coalesced memory access</a:t>
            </a:r>
            <a:r>
              <a:rPr lang="en-US" sz="1800" dirty="0"/>
              <a:t>” </a:t>
            </a:r>
          </a:p>
          <a:p>
            <a:pPr lvl="2"/>
            <a:r>
              <a:rPr lang="en-US" sz="1700" dirty="0"/>
              <a:t>If you end up with (b) this will adversely impact the effective bandwidth of your program</a:t>
            </a:r>
          </a:p>
          <a:p>
            <a:pPr lvl="2"/>
            <a:endParaRPr lang="en-US" sz="1500" dirty="0"/>
          </a:p>
          <a:p>
            <a:pPr lvl="1"/>
            <a:endParaRPr lang="en-US" sz="1800" dirty="0"/>
          </a:p>
          <a:p>
            <a:pPr lvl="1"/>
            <a:r>
              <a:rPr lang="en-US" sz="1800" dirty="0"/>
              <a:t>Analogy</a:t>
            </a:r>
          </a:p>
          <a:p>
            <a:pPr lvl="2"/>
            <a:r>
              <a:rPr lang="en-US" sz="1700" dirty="0"/>
              <a:t>It’s one thing to get the timber I need from one forest</a:t>
            </a:r>
          </a:p>
          <a:p>
            <a:pPr lvl="2"/>
            <a:r>
              <a:rPr lang="en-US" sz="1700" dirty="0"/>
              <a:t>Alternatively, in case I need timber from different forests several trips will be in order to get what I need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1795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alignment</a:t>
            </a:r>
            <a:r>
              <a:rPr lang="en-US" sz="3200" dirty="0"/>
              <a:t>” attribute</a:t>
            </a:r>
          </a:p>
        </p:txBody>
      </p:sp>
      <p:sp>
        <p:nvSpPr>
          <p:cNvPr id="1052675" name="Rectangle 3"/>
          <p:cNvSpPr>
            <a:spLocks noGrp="1" noChangeArrowheads="1"/>
          </p:cNvSpPr>
          <p:nvPr>
            <p:ph idx="1"/>
          </p:nvPr>
        </p:nvSpPr>
        <p:spPr/>
        <p:txBody>
          <a:bodyPr/>
          <a:lstStyle/>
          <a:p>
            <a:endParaRPr lang="en-US" sz="2000" dirty="0"/>
          </a:p>
          <a:p>
            <a:endParaRPr lang="en-US" sz="2000" dirty="0"/>
          </a:p>
          <a:p>
            <a:endParaRPr lang="en-US" sz="2000" dirty="0"/>
          </a:p>
          <a:p>
            <a:r>
              <a:rPr lang="en-US" sz="2000" dirty="0"/>
              <a:t>Fact: Any address of memory allocated in device memory with </a:t>
            </a:r>
            <a:r>
              <a:rPr lang="en-US" sz="2000" dirty="0" err="1">
                <a:latin typeface="Consolas" panose="020B0609020204030204" pitchFamily="49" charset="0"/>
              </a:rPr>
              <a:t>cudaMalloc</a:t>
            </a:r>
            <a:r>
              <a:rPr lang="en-US" sz="2000" dirty="0"/>
              <a:t> is a multiple of 256</a:t>
            </a:r>
          </a:p>
          <a:p>
            <a:endParaRPr lang="en-US" sz="2000" dirty="0"/>
          </a:p>
          <a:p>
            <a:endParaRPr lang="en-US" sz="2000" dirty="0"/>
          </a:p>
          <a:p>
            <a:endParaRPr lang="en-US" sz="2000" dirty="0"/>
          </a:p>
          <a:p>
            <a:r>
              <a:rPr lang="en-US" sz="2000" dirty="0"/>
              <a:t>The “alignment” component of this story: </a:t>
            </a:r>
          </a:p>
          <a:p>
            <a:pPr lvl="1"/>
            <a:r>
              <a:rPr lang="en-US" sz="1600" dirty="0"/>
              <a:t>It’s great when all threads in a warp access data inside only one memory block</a:t>
            </a:r>
          </a:p>
          <a:p>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9380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Hitting the jackpot/winning the lottery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Best memory accesses are simultaneously: (1) coalesced and (2) properly aligned</a:t>
            </a:r>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1162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important?</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In </a:t>
            </a:r>
            <a:r>
              <a:rPr lang="en-US" sz="2000" dirty="0">
                <a:solidFill>
                  <a:srgbClr val="C00000"/>
                </a:solidFill>
              </a:rPr>
              <a:t>Scenario B</a:t>
            </a:r>
            <a:r>
              <a:rPr lang="en-US" sz="2000" dirty="0"/>
              <a:t> you have half the effective bandwidth you get in </a:t>
            </a:r>
            <a:r>
              <a:rPr lang="en-US" sz="2000" dirty="0">
                <a:solidFill>
                  <a:srgbClr val="C00000"/>
                </a:solidFill>
              </a:rPr>
              <a:t>Scenario A</a:t>
            </a:r>
          </a:p>
          <a:p>
            <a:pPr lvl="1"/>
            <a:r>
              <a:rPr lang="en-US" sz="1800" dirty="0"/>
              <a:t>Just because of the alignment of your data access</a:t>
            </a:r>
          </a:p>
          <a:p>
            <a:pPr marL="0" indent="0">
              <a:buNone/>
            </a:pPr>
            <a:endParaRPr lang="en-US" sz="2000" dirty="0"/>
          </a:p>
          <a:p>
            <a:r>
              <a:rPr lang="en-US" sz="2000" dirty="0"/>
              <a:t>If your code is memory bound and dominated by this type of access, you might see a sizeable slow down…</a:t>
            </a:r>
          </a:p>
          <a:p>
            <a:pPr lvl="1"/>
            <a:r>
              <a:rPr lang="en-US" sz="1600" dirty="0"/>
              <a:t>However, the slowdown is not by a factor of 2, since the memory transactions are pipelined too</a:t>
            </a:r>
          </a:p>
          <a:p>
            <a:endParaRPr lang="en-US" sz="2000" dirty="0"/>
          </a:p>
          <a:p>
            <a:r>
              <a:rPr lang="en-US" sz="2000" dirty="0"/>
              <a:t>The moral of the story:</a:t>
            </a:r>
          </a:p>
          <a:p>
            <a:pPr lvl="1"/>
            <a:r>
              <a:rPr lang="en-US" sz="1800" dirty="0"/>
              <a:t>When you reach out to fetch data from global memory, </a:t>
            </a:r>
            <a:r>
              <a:rPr lang="en-US" sz="1800" dirty="0">
                <a:solidFill>
                  <a:srgbClr val="0070C0"/>
                </a:solidFill>
              </a:rPr>
              <a:t>visualize how a </a:t>
            </a:r>
            <a:r>
              <a:rPr lang="en-US" sz="1800" b="1" u="sng" dirty="0">
                <a:solidFill>
                  <a:srgbClr val="0070C0"/>
                </a:solidFill>
              </a:rPr>
              <a:t>warp of threads</a:t>
            </a:r>
            <a:r>
              <a:rPr lang="en-US" sz="1800" dirty="0">
                <a:solidFill>
                  <a:srgbClr val="0070C0"/>
                </a:solidFill>
              </a:rPr>
              <a:t> reaches out for access</a:t>
            </a:r>
            <a:r>
              <a:rPr lang="en-US" sz="1800" dirty="0"/>
              <a:t>.  </a:t>
            </a:r>
          </a:p>
          <a:p>
            <a:pPr lvl="2"/>
            <a:r>
              <a:rPr lang="en-US" sz="1600" dirty="0"/>
              <a:t>Is the access coalesced and well aligned?</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B7A2347-A680-2907-E1F2-7E66C5E7CF13}"/>
              </a:ext>
            </a:extLst>
          </p:cNvPr>
          <p:cNvPicPr>
            <a:picLocks noChangeAspect="1"/>
          </p:cNvPicPr>
          <p:nvPr/>
        </p:nvPicPr>
        <p:blipFill rotWithShape="1">
          <a:blip r:embed="rId2"/>
          <a:srcRect b="51715"/>
          <a:stretch/>
        </p:blipFill>
        <p:spPr>
          <a:xfrm>
            <a:off x="0" y="747710"/>
            <a:ext cx="5726545" cy="2303715"/>
          </a:xfrm>
          <a:prstGeom prst="rect">
            <a:avLst/>
          </a:prstGeom>
        </p:spPr>
      </p:pic>
      <p:pic>
        <p:nvPicPr>
          <p:cNvPr id="6" name="Picture 5">
            <a:extLst>
              <a:ext uri="{FF2B5EF4-FFF2-40B4-BE49-F238E27FC236}">
                <a16:creationId xmlns:a16="http://schemas.microsoft.com/office/drawing/2014/main" id="{E4FF7EA2-9AB4-8431-7AB8-F812796864F0}"/>
              </a:ext>
            </a:extLst>
          </p:cNvPr>
          <p:cNvPicPr>
            <a:picLocks noChangeAspect="1"/>
          </p:cNvPicPr>
          <p:nvPr/>
        </p:nvPicPr>
        <p:blipFill rotWithShape="1">
          <a:blip r:embed="rId2"/>
          <a:srcRect l="6749" t="48286" r="7385" b="3517"/>
          <a:stretch/>
        </p:blipFill>
        <p:spPr>
          <a:xfrm>
            <a:off x="6318606" y="823394"/>
            <a:ext cx="4693699" cy="2195020"/>
          </a:xfrm>
          <a:prstGeom prst="rect">
            <a:avLst/>
          </a:prstGeom>
        </p:spPr>
      </p:pic>
      <p:sp>
        <p:nvSpPr>
          <p:cNvPr id="7" name="TextBox 6">
            <a:extLst>
              <a:ext uri="{FF2B5EF4-FFF2-40B4-BE49-F238E27FC236}">
                <a16:creationId xmlns:a16="http://schemas.microsoft.com/office/drawing/2014/main" id="{A37D1EA1-0C1A-8B74-AD8A-0D30EFF54FD7}"/>
              </a:ext>
            </a:extLst>
          </p:cNvPr>
          <p:cNvSpPr txBox="1"/>
          <p:nvPr/>
        </p:nvSpPr>
        <p:spPr>
          <a:xfrm>
            <a:off x="5370375" y="1458187"/>
            <a:ext cx="904125" cy="646331"/>
          </a:xfrm>
          <a:prstGeom prst="rect">
            <a:avLst/>
          </a:prstGeom>
          <a:noFill/>
        </p:spPr>
        <p:txBody>
          <a:bodyPr wrap="square" rtlCol="0">
            <a:spAutoFit/>
          </a:bodyPr>
          <a:lstStyle/>
          <a:p>
            <a:r>
              <a:rPr lang="zh-CN" altLang="en-US" dirty="0"/>
              <a:t>← </a:t>
            </a:r>
            <a:r>
              <a:rPr lang="en-US" altLang="zh-CN" dirty="0"/>
              <a:t>A</a:t>
            </a:r>
          </a:p>
          <a:p>
            <a:r>
              <a:rPr lang="zh-CN" altLang="en-US" dirty="0"/>
              <a:t>      </a:t>
            </a:r>
            <a:r>
              <a:rPr lang="en-US" altLang="zh-CN" dirty="0"/>
              <a:t>B </a:t>
            </a:r>
            <a:r>
              <a:rPr lang="zh-CN" altLang="en-US" dirty="0"/>
              <a:t>→</a:t>
            </a:r>
            <a:endParaRPr lang="en-US" dirty="0"/>
          </a:p>
        </p:txBody>
      </p:sp>
    </p:spTree>
    <p:extLst>
      <p:ext uri="{BB962C8B-B14F-4D97-AF65-F5344CB8AC3E}">
        <p14:creationId xmlns:p14="http://schemas.microsoft.com/office/powerpoint/2010/main" val="41577976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the effective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If you need data from multiple 128 byte-memory blocks, effective bandwidth goes down</a:t>
                </a:r>
              </a:p>
              <a:p>
                <a:pPr lvl="1"/>
                <a:r>
                  <a:rPr lang="en-US" dirty="0"/>
                  <a:t>However, latency is not </a:t>
                </a:r>
              </a:p>
              <a:p>
                <a:endParaRPr lang="en-US" dirty="0"/>
              </a:p>
              <a:p>
                <a:r>
                  <a:rPr lang="en-US" dirty="0"/>
                  <a:t>Reduction in effective bandwidth (assuming caching doesn’t come into play)</a:t>
                </a:r>
              </a:p>
              <a:p>
                <a:pPr lvl="1"/>
                <a:r>
                  <a:rPr lang="en-US" dirty="0"/>
                  <a:t>Reduction equal to the number of 128-byte memory blocks you are hitting on</a:t>
                </a:r>
              </a:p>
              <a:p>
                <a:endParaRPr lang="en-US" dirty="0"/>
              </a:p>
              <a:p>
                <a:endParaRPr lang="en-US" dirty="0"/>
              </a:p>
              <a:p>
                <a:r>
                  <a:rPr lang="en-US" dirty="0"/>
                  <a:t>Side effect: if you work with type </a:t>
                </a:r>
                <a:r>
                  <a:rPr lang="en-US" dirty="0">
                    <a:solidFill>
                      <a:srgbClr val="0070C0"/>
                    </a:solidFill>
                    <a:latin typeface="Consolas" panose="020B0609020204030204" pitchFamily="49" charset="0"/>
                  </a:rPr>
                  <a:t>double</a:t>
                </a:r>
                <a:r>
                  <a:rPr lang="en-US" dirty="0"/>
                  <a:t>, effective bandwidth halves (vs. </a:t>
                </a:r>
                <a:r>
                  <a:rPr lang="en-US" dirty="0">
                    <a:latin typeface="Consolas" panose="020B0609020204030204" pitchFamily="49" charset="0"/>
                  </a:rPr>
                  <a:t>float</a:t>
                </a:r>
                <a:r>
                  <a:rPr lang="en-US" dirty="0"/>
                  <a:t> or </a:t>
                </a:r>
                <a:r>
                  <a:rPr lang="en-US" dirty="0">
                    <a:latin typeface="Consolas" panose="020B0609020204030204" pitchFamily="49" charset="0"/>
                  </a:rPr>
                  <a:t>int</a:t>
                </a:r>
                <a:r>
                  <a:rPr lang="en-US" dirty="0"/>
                  <a:t>)</a:t>
                </a:r>
              </a:p>
              <a:p>
                <a:pPr lvl="1"/>
                <a:r>
                  <a:rPr lang="en-US" dirty="0">
                    <a:latin typeface="Consolas" panose="020B0609020204030204" pitchFamily="49" charset="0"/>
                  </a:rPr>
                  <a:t>float</a:t>
                </a:r>
                <a:r>
                  <a:rPr lang="en-US" dirty="0"/>
                  <a:t> &amp; </a:t>
                </a:r>
                <a:r>
                  <a:rPr lang="en-US" dirty="0">
                    <a:latin typeface="Consolas" panose="020B0609020204030204" pitchFamily="49" charset="0"/>
                  </a:rPr>
                  <a:t>int</a:t>
                </a:r>
                <a:r>
                  <a:rPr lang="en-US" dirty="0"/>
                  <a:t>: 4 bytes (4 </a:t>
                </a:r>
                <a14:m>
                  <m:oMath xmlns:m="http://schemas.openxmlformats.org/officeDocument/2006/math">
                    <m:r>
                      <a:rPr lang="en-US" b="0" i="1" smtClean="0">
                        <a:latin typeface="Cambria Math" panose="02040503050406030204" pitchFamily="18" charset="0"/>
                      </a:rPr>
                      <m:t>×</m:t>
                    </m:r>
                  </m:oMath>
                </a14:m>
                <a:r>
                  <a:rPr lang="en-US" dirty="0"/>
                  <a:t>32 threads/warp = 128 bytes)</a:t>
                </a:r>
              </a:p>
              <a:p>
                <a:pPr lvl="1"/>
                <a:r>
                  <a:rPr lang="en-US" dirty="0">
                    <a:latin typeface="Consolas" panose="020B0609020204030204" pitchFamily="49" charset="0"/>
                  </a:rPr>
                  <a:t>double</a:t>
                </a:r>
                <a:r>
                  <a:rPr lang="en-US" dirty="0"/>
                  <a:t>: 8 bytes (8 </a:t>
                </a:r>
                <a14:m>
                  <m:oMath xmlns:m="http://schemas.openxmlformats.org/officeDocument/2006/math">
                    <m:r>
                      <a:rPr lang="en-US" i="1">
                        <a:latin typeface="Cambria Math" panose="02040503050406030204" pitchFamily="18" charset="0"/>
                      </a:rPr>
                      <m:t>×</m:t>
                    </m:r>
                  </m:oMath>
                </a14:m>
                <a:r>
                  <a:rPr lang="en-US" dirty="0"/>
                  <a:t>32 threads/warp = 256 bytes </a:t>
                </a:r>
                <a14:m>
                  <m:oMath xmlns:m="http://schemas.openxmlformats.org/officeDocument/2006/math">
                    <m:r>
                      <a:rPr lang="en-US" i="1">
                        <a:latin typeface="Cambria Math" panose="02040503050406030204" pitchFamily="18" charset="0"/>
                      </a:rPr>
                      <m:t>→</m:t>
                    </m:r>
                  </m:oMath>
                </a14:m>
                <a:r>
                  <a:rPr lang="en-US" dirty="0"/>
                  <a:t> likely hitting at least 2 mem. blocks)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06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Test Your Understanding</a:t>
            </a:r>
          </a:p>
        </p:txBody>
      </p:sp>
      <p:sp>
        <p:nvSpPr>
          <p:cNvPr id="3" name="Content Placeholder 2"/>
          <p:cNvSpPr>
            <a:spLocks noGrp="1"/>
          </p:cNvSpPr>
          <p:nvPr>
            <p:ph idx="1"/>
          </p:nvPr>
        </p:nvSpPr>
        <p:spPr/>
        <p:txBody>
          <a:bodyPr/>
          <a:lstStyle/>
          <a:p>
            <a:r>
              <a:rPr lang="en-US" sz="1800" dirty="0"/>
              <a:t>Given that the x field of a thread index changes the fastest, is the array indexing scheme on the previous slide good or bad?</a:t>
            </a:r>
          </a:p>
          <a:p>
            <a:pPr lvl="1"/>
            <a:r>
              <a:rPr lang="en-US" sz="1400" dirty="0"/>
              <a:t>HINT: think how threads are mapped into a set of 1D sequence of consecutive IDs</a:t>
            </a:r>
          </a:p>
          <a:p>
            <a:endParaRPr lang="en-US" sz="1800" dirty="0"/>
          </a:p>
          <a:p>
            <a:r>
              <a:rPr lang="en-US" sz="1800" dirty="0"/>
              <a:t>The “good or bad” refers to how data is accessed in the device’s global memory </a:t>
            </a:r>
          </a:p>
          <a:p>
            <a:endParaRPr lang="en-US" sz="1800" dirty="0"/>
          </a:p>
          <a:p>
            <a:endParaRPr lang="en-US" sz="1800" dirty="0"/>
          </a:p>
          <a:p>
            <a:r>
              <a:rPr lang="en-US" sz="1800" dirty="0"/>
              <a:t>In other words should we have</a:t>
            </a:r>
          </a:p>
          <a:p>
            <a:endParaRPr lang="en-US" sz="1800" dirty="0"/>
          </a:p>
          <a:p>
            <a:endParaRPr lang="en-US" sz="1800" dirty="0"/>
          </a:p>
          <a:p>
            <a:pPr marL="0" indent="0">
              <a:buNone/>
            </a:pPr>
            <a:r>
              <a:rPr lang="en-US" sz="1800" dirty="0"/>
              <a:t>or…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9260" y="4240752"/>
            <a:ext cx="3603872" cy="369332"/>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C[i][j] = A[i][j] + B[i][j]</a:t>
            </a:r>
          </a:p>
        </p:txBody>
      </p:sp>
      <p:sp>
        <p:nvSpPr>
          <p:cNvPr id="6" name="Rectangle 5"/>
          <p:cNvSpPr/>
          <p:nvPr/>
        </p:nvSpPr>
        <p:spPr>
          <a:xfrm>
            <a:off x="1919029" y="5155152"/>
            <a:ext cx="3603872"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C[j][i] = A[j][i] + B[j][i]</a:t>
            </a:r>
          </a:p>
        </p:txBody>
      </p:sp>
      <p:pic>
        <p:nvPicPr>
          <p:cNvPr id="8" name="Picture 2">
            <a:extLst>
              <a:ext uri="{FF2B5EF4-FFF2-40B4-BE49-F238E27FC236}">
                <a16:creationId xmlns:a16="http://schemas.microsoft.com/office/drawing/2014/main" id="{346EF526-7245-4769-BBB9-274B7F43DE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12"/>
          <a:stretch/>
        </p:blipFill>
        <p:spPr bwMode="auto">
          <a:xfrm>
            <a:off x="6593413" y="3063926"/>
            <a:ext cx="5330331" cy="3092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3C979203-F7A1-8B1C-B255-C29D56C9F244}"/>
              </a:ext>
            </a:extLst>
          </p:cNvPr>
          <p:cNvSpPr/>
          <p:nvPr/>
        </p:nvSpPr>
        <p:spPr>
          <a:xfrm>
            <a:off x="6883685" y="3760342"/>
            <a:ext cx="1910994" cy="39041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71899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on Accessing Global Memory in CUDA</a:t>
            </a:r>
          </a:p>
        </p:txBody>
      </p:sp>
      <p:sp>
        <p:nvSpPr>
          <p:cNvPr id="3" name="Content Placeholder 2"/>
          <p:cNvSpPr>
            <a:spLocks noGrp="1"/>
          </p:cNvSpPr>
          <p:nvPr>
            <p:ph idx="1"/>
          </p:nvPr>
        </p:nvSpPr>
        <p:spPr/>
        <p:txBody>
          <a:bodyPr>
            <a:normAutofit fontScale="92500" lnSpcReduction="10000"/>
          </a:bodyPr>
          <a:lstStyle/>
          <a:p>
            <a:r>
              <a:rPr lang="en-US" dirty="0"/>
              <a:t>Assume </a:t>
            </a:r>
            <a:r>
              <a:rPr lang="en-US" dirty="0" err="1">
                <a:latin typeface="Courier New" panose="02070309020205020404" pitchFamily="49" charset="0"/>
                <a:cs typeface="Courier New" panose="02070309020205020404" pitchFamily="49" charset="0"/>
              </a:rPr>
              <a:t>dA</a:t>
            </a:r>
            <a:r>
              <a:rPr lang="en-US" dirty="0"/>
              <a:t> is a device array, holding </a:t>
            </a:r>
            <a:r>
              <a:rPr lang="en-US" dirty="0" err="1">
                <a:latin typeface="Courier New" panose="02070309020205020404" pitchFamily="49" charset="0"/>
                <a:cs typeface="Courier New" panose="02070309020205020404" pitchFamily="49" charset="0"/>
              </a:rPr>
              <a:t>int</a:t>
            </a:r>
            <a:r>
              <a:rPr lang="en-US" dirty="0" err="1"/>
              <a:t>s</a:t>
            </a:r>
            <a:r>
              <a:rPr lang="en-US" dirty="0"/>
              <a:t> </a:t>
            </a:r>
          </a:p>
          <a:p>
            <a:r>
              <a:rPr lang="en-US" dirty="0"/>
              <a:t>Assume </a:t>
            </a:r>
            <a:r>
              <a:rPr lang="en-US" dirty="0">
                <a:latin typeface="Courier New" panose="02070309020205020404" pitchFamily="49" charset="0"/>
                <a:cs typeface="Courier New" panose="02070309020205020404" pitchFamily="49" charset="0"/>
              </a:rPr>
              <a:t>z[]</a:t>
            </a:r>
            <a:r>
              <a:rPr lang="en-US" dirty="0"/>
              <a:t> is an array of </a:t>
            </a:r>
            <a:r>
              <a:rPr lang="en-US" dirty="0">
                <a:latin typeface="Consolas" panose="020B0609020204030204" pitchFamily="49" charset="0"/>
              </a:rPr>
              <a:t>unsigned </a:t>
            </a:r>
            <a:r>
              <a:rPr lang="en-US" dirty="0" err="1">
                <a:latin typeface="Courier New" panose="02070309020205020404" pitchFamily="49" charset="0"/>
                <a:cs typeface="Courier New" panose="02070309020205020404" pitchFamily="49" charset="0"/>
              </a:rPr>
              <a:t>int</a:t>
            </a:r>
            <a:r>
              <a:rPr lang="en-US" dirty="0" err="1"/>
              <a:t>s</a:t>
            </a:r>
            <a:endParaRPr lang="en-US" dirty="0"/>
          </a:p>
          <a:p>
            <a:endParaRPr lang="en-US" dirty="0"/>
          </a:p>
          <a:p>
            <a:r>
              <a:rPr lang="en-US" dirty="0"/>
              <a:t>Which of these global memory accesses are good/bad? Why?</a:t>
            </a: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err="1">
                <a:solidFill>
                  <a:srgbClr val="00B050"/>
                </a:solidFill>
                <a:latin typeface="Consolas" panose="020B0609020204030204" pitchFamily="49" charset="0"/>
                <a:cs typeface="Courier New" panose="02070309020205020404" pitchFamily="49" charset="0"/>
              </a:rPr>
              <a:t>threadIdx.x</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come coalesced (1,2,3,…) -&gt; good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almost coalesced (1,3,5,…) -&gt; good, but not as good as 1</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7*threadIdx.x+2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diverged (2,9,16,…) -&gt; bad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z[</a:t>
            </a:r>
            <a:r>
              <a:rPr lang="en-US" dirty="0" err="1">
                <a:solidFill>
                  <a:srgbClr val="00B050"/>
                </a:solidFill>
                <a:latin typeface="Consolas" panose="020B0609020204030204" pitchFamily="49" charset="0"/>
                <a:cs typeface="Courier New" panose="02070309020205020404" pitchFamily="49" charset="0"/>
              </a:rPr>
              <a:t>threadIdx.x</a:t>
            </a:r>
            <a:r>
              <a:rPr lang="en-US" dirty="0">
                <a:solidFill>
                  <a:srgbClr val="00B050"/>
                </a:solidFill>
                <a:latin typeface="Consolas" panose="020B0609020204030204" pitchFamily="49" charset="0"/>
                <a:cs typeface="Courier New" panose="02070309020205020404" pitchFamily="49" charset="0"/>
              </a:rPr>
              <a:t>]</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cannot determine as we don’t know z[]</a:t>
            </a:r>
          </a:p>
          <a:p>
            <a:pPr>
              <a:lnSpc>
                <a:spcPct val="100000"/>
              </a:lnSpc>
            </a:pPr>
            <a:endParaRPr lang="en-US" dirty="0"/>
          </a:p>
          <a:p>
            <a:pPr>
              <a:lnSpc>
                <a:spcPct val="100000"/>
              </a:lnSpc>
            </a:pPr>
            <a:r>
              <a:rPr lang="en-US" u="sng" dirty="0"/>
              <a:t>NOTE</a:t>
            </a:r>
            <a:r>
              <a:rPr lang="en-US" dirty="0"/>
              <a:t>: When answering 1-4 above, imagine you’re a thread and try to understand what the other 31 threads in the warp do when the warp executes the memory instruction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387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Avoid Bad Memory Accesses?</a:t>
            </a:r>
          </a:p>
        </p:txBody>
      </p:sp>
      <p:sp>
        <p:nvSpPr>
          <p:cNvPr id="3" name="Content Placeholder 2"/>
          <p:cNvSpPr>
            <a:spLocks noGrp="1"/>
          </p:cNvSpPr>
          <p:nvPr>
            <p:ph idx="1"/>
          </p:nvPr>
        </p:nvSpPr>
        <p:spPr/>
        <p:txBody>
          <a:bodyPr/>
          <a:lstStyle/>
          <a:p>
            <a:pPr lvl="1"/>
            <a:endParaRPr lang="en-US" sz="1600" dirty="0"/>
          </a:p>
          <a:p>
            <a:r>
              <a:rPr lang="en-US" sz="2000" dirty="0"/>
              <a:t>Design your data structures in a way that leads to advantageous memory accesses</a:t>
            </a:r>
          </a:p>
          <a:p>
            <a:pPr lvl="1"/>
            <a:r>
              <a:rPr lang="en-US" sz="1600" dirty="0"/>
              <a:t>Choosing a design: done before you write any line of code</a:t>
            </a:r>
          </a:p>
          <a:p>
            <a:pPr lvl="1"/>
            <a:r>
              <a:rPr lang="en-US" sz="1600" dirty="0"/>
              <a:t>Reflect on your algorithm</a:t>
            </a:r>
          </a:p>
          <a:p>
            <a:pPr lvl="2"/>
            <a:r>
              <a:rPr lang="en-US" sz="1300" dirty="0"/>
              <a:t>What data it needs, how much of it, where you read from/write to, how often</a:t>
            </a:r>
          </a:p>
          <a:p>
            <a:endParaRPr lang="en-US" sz="2000" dirty="0"/>
          </a:p>
          <a:p>
            <a:r>
              <a:rPr lang="en-US" sz="2000" dirty="0"/>
              <a:t>A good data structure choice for parallel computing could be quite different than a good data structure choice for sequential computing</a:t>
            </a:r>
          </a:p>
          <a:p>
            <a:endParaRPr lang="en-US" sz="2000" dirty="0"/>
          </a:p>
          <a:p>
            <a:r>
              <a:rPr lang="en-US" sz="2000" dirty="0"/>
              <a:t>In the beginning, as we get going, we learn programming thinking about </a:t>
            </a:r>
            <a:r>
              <a:rPr lang="en-US" sz="2000" dirty="0">
                <a:solidFill>
                  <a:srgbClr val="0070C0"/>
                </a:solidFill>
              </a:rPr>
              <a:t>correctness </a:t>
            </a:r>
          </a:p>
          <a:p>
            <a:pPr lvl="1"/>
            <a:r>
              <a:rPr lang="en-US" sz="1600" dirty="0"/>
              <a:t>Then, we get wiser. Other aspects to consider when writing code:</a:t>
            </a:r>
          </a:p>
          <a:p>
            <a:pPr lvl="2"/>
            <a:r>
              <a:rPr lang="en-US" sz="1400" dirty="0">
                <a:solidFill>
                  <a:srgbClr val="0070C0"/>
                </a:solidFill>
              </a:rPr>
              <a:t>speed of execution</a:t>
            </a:r>
            <a:r>
              <a:rPr lang="en-US" sz="1400" dirty="0"/>
              <a:t> &amp; </a:t>
            </a:r>
            <a:r>
              <a:rPr lang="en-US" sz="1400" dirty="0">
                <a:solidFill>
                  <a:srgbClr val="0070C0"/>
                </a:solidFill>
              </a:rPr>
              <a:t>convenience/productivity</a:t>
            </a:r>
            <a:r>
              <a:rPr lang="en-US" sz="1400" dirty="0"/>
              <a:t> &amp; </a:t>
            </a:r>
            <a:r>
              <a:rPr lang="en-US" sz="1400" dirty="0">
                <a:solidFill>
                  <a:srgbClr val="0070C0"/>
                </a:solidFill>
              </a:rPr>
              <a:t>code legacy</a:t>
            </a:r>
            <a:r>
              <a:rPr lang="en-US" sz="1400" dirty="0"/>
              <a:t> &amp; </a:t>
            </a:r>
            <a:r>
              <a:rPr lang="en-US" sz="1400" dirty="0">
                <a:solidFill>
                  <a:srgbClr val="0070C0"/>
                </a:solidFill>
              </a:rPr>
              <a:t>large team development </a:t>
            </a:r>
            <a:r>
              <a:rPr lang="en-US" sz="1400" dirty="0"/>
              <a:t>&amp;</a:t>
            </a:r>
            <a:r>
              <a:rPr lang="en-US" sz="1400" dirty="0">
                <a:solidFill>
                  <a:srgbClr val="0070C0"/>
                </a:solidFill>
              </a:rPr>
              <a:t> portability</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0821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to Data Organization</a:t>
            </a:r>
          </a:p>
        </p:txBody>
      </p:sp>
      <p:sp>
        <p:nvSpPr>
          <p:cNvPr id="3" name="Content Placeholder 2"/>
          <p:cNvSpPr>
            <a:spLocks noGrp="1"/>
          </p:cNvSpPr>
          <p:nvPr>
            <p:ph idx="1"/>
          </p:nvPr>
        </p:nvSpPr>
        <p:spPr/>
        <p:txBody>
          <a:bodyPr/>
          <a:lstStyle/>
          <a:p>
            <a:endParaRPr lang="en-US" sz="2000" dirty="0"/>
          </a:p>
          <a:p>
            <a:r>
              <a:rPr lang="en-US" sz="2000" dirty="0"/>
              <a:t>Say you use in your program complex data constructs that could be organized using C-structures</a:t>
            </a:r>
          </a:p>
          <a:p>
            <a:endParaRPr lang="en-US" sz="2000" dirty="0"/>
          </a:p>
          <a:p>
            <a:r>
              <a:rPr lang="en-US" sz="2000" dirty="0"/>
              <a:t>For GPU computing, how is it more advantageous to store data in global memory?</a:t>
            </a:r>
          </a:p>
          <a:p>
            <a:pPr lvl="1"/>
            <a:r>
              <a:rPr lang="en-US" sz="1800" dirty="0"/>
              <a:t>Alternative A: as an array of structures (</a:t>
            </a:r>
            <a:r>
              <a:rPr lang="en-US" sz="1800" dirty="0" err="1"/>
              <a:t>AoS</a:t>
            </a:r>
            <a:r>
              <a:rPr lang="en-US" sz="1800" dirty="0"/>
              <a:t>)</a:t>
            </a:r>
          </a:p>
          <a:p>
            <a:pPr lvl="1"/>
            <a:r>
              <a:rPr lang="en-US" sz="1800" dirty="0"/>
              <a:t>Alternative B: as a structure of arrays (</a:t>
            </a:r>
            <a:r>
              <a:rPr lang="en-US" sz="1800" dirty="0" err="1"/>
              <a:t>SoA</a:t>
            </a:r>
            <a:r>
              <a:rPr lang="en-US" sz="1800" dirty="0"/>
              <a:t>)</a:t>
            </a:r>
          </a:p>
          <a:p>
            <a:pPr lvl="1"/>
            <a:endParaRPr lang="en-US" sz="1800" dirty="0"/>
          </a:p>
          <a:p>
            <a:r>
              <a:rPr lang="en-US" sz="2000" dirty="0"/>
              <a:t>If you use all the data in a </a:t>
            </a:r>
            <a:r>
              <a:rPr lang="en-US" sz="2000" dirty="0" err="1">
                <a:latin typeface="Courier New" panose="02070309020205020404" pitchFamily="49" charset="0"/>
                <a:cs typeface="Courier New" panose="02070309020205020404" pitchFamily="49" charset="0"/>
              </a:rPr>
              <a:t>struct</a:t>
            </a:r>
            <a:r>
              <a:rPr lang="en-US" sz="2000" dirty="0"/>
              <a:t> once you bring over, question not that relevant (although there are aspects that come into play)</a:t>
            </a:r>
          </a:p>
          <a:p>
            <a:endParaRPr lang="en-US" sz="2000" dirty="0"/>
          </a:p>
          <a:p>
            <a:r>
              <a:rPr lang="en-US" sz="2000" dirty="0"/>
              <a:t>However, if you only use one field from a </a:t>
            </a:r>
            <a:r>
              <a:rPr lang="en-US" sz="2000" dirty="0" err="1">
                <a:latin typeface="Courier New" panose="02070309020205020404" pitchFamily="49" charset="0"/>
                <a:cs typeface="Courier New" panose="02070309020205020404" pitchFamily="49" charset="0"/>
              </a:rPr>
              <a:t>struct</a:t>
            </a:r>
            <a:r>
              <a:rPr lang="en-US" sz="2000" dirty="0"/>
              <a:t>, stick w/ </a:t>
            </a:r>
            <a:r>
              <a:rPr lang="en-US" sz="2000" dirty="0" err="1"/>
              <a:t>SoA</a:t>
            </a:r>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20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SoA</a:t>
            </a:r>
            <a:r>
              <a:rPr lang="en-US" dirty="0"/>
              <a:t> or </a:t>
            </a:r>
            <a:r>
              <a:rPr lang="en-US" dirty="0" err="1"/>
              <a:t>AoS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Collection of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=10,000</m:t>
                    </m:r>
                  </m:oMath>
                </a14:m>
                <a:r>
                  <a:rPr lang="en-US" dirty="0"/>
                  <a:t> points in 3D</a:t>
                </a:r>
              </a:p>
              <a:p>
                <a:r>
                  <a:rPr lang="en-US" dirty="0"/>
                  <a:t>Need to compute difference between the </a:t>
                </a:r>
                <a14:m>
                  <m:oMath xmlns:m="http://schemas.openxmlformats.org/officeDocument/2006/math">
                    <m:r>
                      <a:rPr lang="en-US" i="1" dirty="0" smtClean="0">
                        <a:latin typeface="Cambria Math" panose="02040503050406030204" pitchFamily="18" charset="0"/>
                      </a:rPr>
                      <m:t>𝑥</m:t>
                    </m:r>
                  </m:oMath>
                </a14:m>
                <a:r>
                  <a:rPr lang="en-US" dirty="0"/>
                  <a:t> coordinates of a bunch of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for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&lt;</m:t>
                    </m:r>
                    <m:r>
                      <a:rPr lang="en-US" i="1">
                        <a:latin typeface="Cambria Math" panose="02040503050406030204" pitchFamily="18" charset="0"/>
                      </a:rPr>
                      <m:t>𝑁</m:t>
                    </m:r>
                  </m:oMath>
                </a14:m>
                <a:endParaRPr lang="en-US" dirty="0"/>
              </a:p>
              <a:p>
                <a:pPr lvl="1"/>
                <a:endParaRPr lang="en-US" dirty="0"/>
              </a:p>
              <a:p>
                <a:pPr lvl="1"/>
                <a:r>
                  <a:rPr lang="en-US" dirty="0"/>
                  <a:t>However, you don’t use the </a:t>
                </a:r>
                <a14:m>
                  <m:oMath xmlns:m="http://schemas.openxmlformats.org/officeDocument/2006/math">
                    <m:r>
                      <a:rPr lang="en-US" i="1" dirty="0" smtClean="0">
                        <a:latin typeface="Cambria Math" panose="02040503050406030204" pitchFamily="18" charset="0"/>
                      </a:rPr>
                      <m:t>𝑦</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a:t> coordinates of your points</a:t>
                </a:r>
              </a:p>
              <a:p>
                <a:pPr marL="0" indent="0">
                  <a:buNone/>
                </a:pPr>
                <a:endParaRPr lang="en-US" dirty="0"/>
              </a:p>
              <a:p>
                <a:r>
                  <a:rPr lang="en-US" dirty="0" err="1"/>
                  <a:t>SoA</a:t>
                </a:r>
                <a:r>
                  <a:rPr lang="en-US" dirty="0"/>
                  <a:t> is better when we frequently </a:t>
                </a:r>
                <a:r>
                  <a:rPr lang="en-US" b="1" i="1" dirty="0">
                    <a:solidFill>
                      <a:srgbClr val="C00000"/>
                    </a:solidFill>
                  </a:rPr>
                  <a:t>access a part of struct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b="0" i="1" dirty="0"/>
              </a:p>
              <a:p>
                <a:pPr lvl="1"/>
                <a:r>
                  <a:rPr lang="en-US" dirty="0"/>
                  <a:t>which will be coalesced in </a:t>
                </a:r>
                <a:r>
                  <a:rPr lang="en-US" dirty="0" err="1"/>
                  <a:t>SoA</a:t>
                </a:r>
                <a:r>
                  <a:rPr lang="en-US" dirty="0"/>
                  <a:t> but diverged in </a:t>
                </a:r>
                <a:r>
                  <a:rPr lang="en-US" dirty="0" err="1"/>
                  <a:t>AoS</a:t>
                </a:r>
                <a:endParaRPr lang="en-US" dirty="0"/>
              </a:p>
              <a:p>
                <a:r>
                  <a:rPr lang="en-US" dirty="0" err="1"/>
                  <a:t>AoS</a:t>
                </a:r>
                <a:r>
                  <a:rPr lang="en-US" dirty="0"/>
                  <a:t> is better when we frequently </a:t>
                </a:r>
                <a:r>
                  <a:rPr lang="en-US" b="1" i="1" dirty="0">
                    <a:solidFill>
                      <a:srgbClr val="C00000"/>
                    </a:solidFill>
                  </a:rPr>
                  <a:t>access full struct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endParaRPr lang="en-US" dirty="0"/>
              </a:p>
              <a:p>
                <a:pPr lvl="1"/>
                <a:r>
                  <a:rPr lang="en-US" dirty="0"/>
                  <a:t>which can be coalesced simply with </a:t>
                </a:r>
                <a:r>
                  <a:rPr lang="en-US" dirty="0" err="1"/>
                  <a:t>AoS</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832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Latency vs. Bandwidth, or how the CPU and GPU go about hiding memory access overhead</a:t>
            </a:r>
          </a:p>
        </p:txBody>
      </p:sp>
      <p:sp>
        <p:nvSpPr>
          <p:cNvPr id="3" name="Content Placeholder 2"/>
          <p:cNvSpPr>
            <a:spLocks noGrp="1"/>
          </p:cNvSpPr>
          <p:nvPr>
            <p:ph idx="1"/>
          </p:nvPr>
        </p:nvSpPr>
        <p:spPr/>
        <p:txBody>
          <a:bodyPr>
            <a:normAutofit/>
          </a:bodyPr>
          <a:lstStyle/>
          <a:p>
            <a:endParaRPr lang="en-US" sz="2000" dirty="0"/>
          </a:p>
          <a:p>
            <a:r>
              <a:rPr lang="en-US" sz="2000" dirty="0"/>
              <a:t>CPU uses the low latency of the cache to hide memory access overhead</a:t>
            </a:r>
          </a:p>
          <a:p>
            <a:pPr lvl="1"/>
            <a:r>
              <a:rPr lang="en-US" sz="1600" dirty="0"/>
              <a:t>Caches have small latency (but also small capacity, unfortunately: 256 KB L2)</a:t>
            </a:r>
          </a:p>
          <a:p>
            <a:endParaRPr lang="en-US" sz="2000" dirty="0"/>
          </a:p>
          <a:p>
            <a:r>
              <a:rPr lang="en-US" sz="2000" dirty="0"/>
              <a:t>CPU uses TLP (recall Intel’s HTT) to hide data overhead</a:t>
            </a:r>
          </a:p>
          <a:p>
            <a:endParaRPr lang="en-US" sz="2000" dirty="0"/>
          </a:p>
          <a:p>
            <a:r>
              <a:rPr lang="en-US" sz="2000" dirty="0"/>
              <a:t>GPU hides memory latency via SM oversubscription</a:t>
            </a:r>
          </a:p>
          <a:p>
            <a:endParaRPr lang="en-US" sz="2000" dirty="0"/>
          </a:p>
          <a:p>
            <a:r>
              <a:rPr lang="en-US" sz="2000" dirty="0"/>
              <a:t>Caveat: data needs to find its way into the GPU global memory. Slow communication channel</a:t>
            </a:r>
          </a:p>
          <a:p>
            <a:pPr lvl="1"/>
            <a:r>
              <a:rPr lang="en-US" sz="1600" dirty="0" err="1"/>
              <a:t>PCIe</a:t>
            </a:r>
            <a:r>
              <a:rPr lang="en-US" sz="1600" dirty="0"/>
              <a:t> – a good I/O bus, but not a good memory bus</a:t>
            </a:r>
          </a:p>
          <a:p>
            <a:pPr lvl="1"/>
            <a:r>
              <a:rPr lang="en-US" sz="1600" dirty="0"/>
              <a:t>NVLINK: a good memory bus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66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4966" y="3526366"/>
            <a:ext cx="4910668" cy="823393"/>
          </a:xfrm>
        </p:spPr>
        <p:txBody>
          <a:bodyPr>
            <a:normAutofit/>
          </a:bodyPr>
          <a:lstStyle/>
          <a:p>
            <a:r>
              <a:rPr lang="en-US" dirty="0"/>
              <a:t>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818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Coordinating Memory Operations to Avoid Data Hazards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In </a:t>
            </a:r>
            <a:r>
              <a:rPr lang="en-US" sz="2000" dirty="0">
                <a:solidFill>
                  <a:srgbClr val="0070C0"/>
                </a:solidFill>
              </a:rPr>
              <a:t>parallel computing</a:t>
            </a:r>
            <a:r>
              <a:rPr lang="en-US" sz="2000" dirty="0"/>
              <a:t>, accesses to shared locations (global memory &amp; shared memory) need to be correctly choreographed (orchestrated) to avoid race conditions</a:t>
            </a:r>
          </a:p>
          <a:p>
            <a:pPr lvl="1"/>
            <a:r>
              <a:rPr lang="en-US" sz="1800" b="1" dirty="0">
                <a:solidFill>
                  <a:srgbClr val="C00000"/>
                </a:solidFill>
              </a:rPr>
              <a:t>Race conditions: the system's substantive behavior is dependent on the sequence of other uncontrollable events</a:t>
            </a:r>
          </a:p>
          <a:p>
            <a:pPr lvl="1"/>
            <a:endParaRPr lang="en-US" dirty="0"/>
          </a:p>
          <a:p>
            <a:pPr lvl="1"/>
            <a:endParaRPr lang="en-US" dirty="0"/>
          </a:p>
          <a:p>
            <a:r>
              <a:rPr lang="en-US" sz="2000" dirty="0"/>
              <a:t>In many common shared memory multithreaded programming models, one uses coordination mechanisms such as </a:t>
            </a:r>
            <a:r>
              <a:rPr lang="en-US" sz="2000" dirty="0">
                <a:solidFill>
                  <a:srgbClr val="0070C0"/>
                </a:solidFill>
              </a:rPr>
              <a:t>locks</a:t>
            </a:r>
            <a:r>
              <a:rPr lang="en-US" sz="2000" dirty="0"/>
              <a:t> to choreograph accesses to shared data</a:t>
            </a:r>
          </a:p>
          <a:p>
            <a:pPr lvl="1"/>
            <a:endParaRPr lang="en-US" dirty="0"/>
          </a:p>
          <a:p>
            <a:pPr lvl="1"/>
            <a:endParaRPr lang="en-US" dirty="0"/>
          </a:p>
          <a:p>
            <a:r>
              <a:rPr lang="en-US" sz="2000" dirty="0"/>
              <a:t>CUDA has a scalable coordination mechanism called “</a:t>
            </a:r>
            <a:r>
              <a:rPr lang="en-US" sz="2000" dirty="0">
                <a:solidFill>
                  <a:srgbClr val="0070C0"/>
                </a:solidFill>
              </a:rPr>
              <a:t>atomic memory operation</a:t>
            </a:r>
            <a:r>
              <a:rPr lang="en-US" sz="2000" dirty="0"/>
              <a: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984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Atomics, Introduction</a:t>
            </a:r>
          </a:p>
        </p:txBody>
      </p:sp>
      <p:sp>
        <p:nvSpPr>
          <p:cNvPr id="3" name="Content Placeholder 2"/>
          <p:cNvSpPr>
            <a:spLocks noGrp="1"/>
          </p:cNvSpPr>
          <p:nvPr>
            <p:ph idx="1"/>
          </p:nvPr>
        </p:nvSpPr>
        <p:spPr/>
        <p:txBody>
          <a:bodyPr>
            <a:normAutofit/>
          </a:bodyPr>
          <a:lstStyle/>
          <a:p>
            <a:endParaRPr lang="en-US" sz="2000" dirty="0"/>
          </a:p>
          <a:p>
            <a:r>
              <a:rPr lang="en-US" sz="2000" dirty="0"/>
              <a:t>Atomic memory operations (atomic functions) are used to solve </a:t>
            </a:r>
            <a:r>
              <a:rPr lang="en-US" sz="2000" dirty="0">
                <a:solidFill>
                  <a:srgbClr val="FF0000"/>
                </a:solidFill>
              </a:rPr>
              <a:t>access coordination</a:t>
            </a:r>
            <a:r>
              <a:rPr lang="en-US" sz="2000" dirty="0"/>
              <a:t> problems in parallel computing</a:t>
            </a:r>
          </a:p>
          <a:p>
            <a:endParaRPr lang="en-US" sz="2000" dirty="0"/>
          </a:p>
          <a:p>
            <a:endParaRPr lang="en-US" sz="2000" dirty="0"/>
          </a:p>
          <a:p>
            <a:r>
              <a:rPr lang="en-US" sz="2000" dirty="0"/>
              <a:t>General concept: provide a mechanism for a thread to update a memory location such that the update appears to happen </a:t>
            </a:r>
            <a:r>
              <a:rPr lang="en-US" sz="2000" dirty="0">
                <a:solidFill>
                  <a:srgbClr val="0070C0"/>
                </a:solidFill>
              </a:rPr>
              <a:t>without interruption</a:t>
            </a:r>
            <a:r>
              <a:rPr lang="en-US" sz="2000" dirty="0"/>
              <a:t> (atomically) with respect to all other threads</a:t>
            </a:r>
          </a:p>
          <a:p>
            <a:endParaRPr lang="en-US" sz="2000" dirty="0"/>
          </a:p>
          <a:p>
            <a:endParaRPr lang="en-US" sz="2000" dirty="0"/>
          </a:p>
          <a:p>
            <a:r>
              <a:rPr lang="en-US" sz="2000" dirty="0"/>
              <a:t>This ensures that all atomic updates issued are performed (</a:t>
            </a:r>
            <a:r>
              <a:rPr lang="en-US" sz="2000" dirty="0">
                <a:solidFill>
                  <a:srgbClr val="0070C0"/>
                </a:solidFill>
              </a:rPr>
              <a:t>in some unspecified order</a:t>
            </a:r>
            <a:r>
              <a:rPr lang="en-US" sz="2000" dirty="0"/>
              <a:t>) to completion and that all threads can observe all updates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233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Example </a:t>
            </a:r>
            <a:r>
              <a:rPr lang="en-US" sz="2000" dirty="0"/>
              <a:t>[1/3]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6550" y="1256964"/>
            <a:ext cx="11366500" cy="660735"/>
          </a:xfrm>
        </p:spPr>
        <p:txBody>
          <a:bodyPr>
            <a:normAutofit/>
          </a:bodyPr>
          <a:lstStyle/>
          <a:p>
            <a:r>
              <a:rPr lang="en-US" sz="2000" dirty="0"/>
              <a:t>Atomic functions perform read-modify-write operations on data residing in global or shared memory</a:t>
            </a:r>
            <a:endParaRPr lang="en-US" sz="1600" dirty="0"/>
          </a:p>
        </p:txBody>
      </p:sp>
      <p:sp>
        <p:nvSpPr>
          <p:cNvPr id="6" name="Rectangle 5"/>
          <p:cNvSpPr/>
          <p:nvPr/>
        </p:nvSpPr>
        <p:spPr>
          <a:xfrm>
            <a:off x="1714500" y="2130525"/>
            <a:ext cx="88519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//example of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addr</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val</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update(</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is now old value of x</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snippet of code in main.cu; mem. was already allocated on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&amp;x,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update&lt;&lt;&lt;1,128&gt;&gt;&gt;(&amp;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(&amp;x, &amp;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80433" y="659485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6862233" y="6464912"/>
            <a:ext cx="4982634" cy="261610"/>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Side-note question: in example below, are we working w/ global or shared memory?</a:t>
            </a:r>
          </a:p>
        </p:txBody>
      </p:sp>
    </p:spTree>
    <p:extLst>
      <p:ext uri="{BB962C8B-B14F-4D97-AF65-F5344CB8AC3E}">
        <p14:creationId xmlns:p14="http://schemas.microsoft.com/office/powerpoint/2010/main" val="407949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[2/3]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63132" y="1637698"/>
            <a:ext cx="11895786" cy="912320"/>
          </a:xfrm>
        </p:spPr>
        <p:txBody>
          <a:bodyPr/>
          <a:lstStyle/>
          <a:p>
            <a:r>
              <a:rPr lang="en-US" sz="2000" dirty="0"/>
              <a:t>Atomic functions perform read-modify-write operations on data that can reside in </a:t>
            </a:r>
            <a:r>
              <a:rPr lang="en-US" sz="2000" dirty="0">
                <a:solidFill>
                  <a:srgbClr val="0070C0"/>
                </a:solidFill>
              </a:rPr>
              <a:t>global</a:t>
            </a:r>
            <a:r>
              <a:rPr lang="en-US" sz="2000" dirty="0"/>
              <a:t> or </a:t>
            </a:r>
            <a:r>
              <a:rPr lang="en-US" sz="2000" dirty="0">
                <a:solidFill>
                  <a:srgbClr val="0070C0"/>
                </a:solidFill>
              </a:rPr>
              <a:t>shared memory</a:t>
            </a:r>
          </a:p>
          <a:p>
            <a:r>
              <a:rPr lang="en-US" sz="2000" dirty="0"/>
              <a:t>Synopsis of atomic function </a:t>
            </a:r>
            <a:r>
              <a:rPr lang="en-US" sz="2000" b="1" dirty="0" err="1">
                <a:solidFill>
                  <a:srgbClr val="0070C0"/>
                </a:solidFill>
                <a:latin typeface="Consolas" pitchFamily="49" charset="0"/>
                <a:cs typeface="Consolas" pitchFamily="49" charset="0"/>
              </a:rPr>
              <a:t>atomicOP</a:t>
            </a:r>
            <a:r>
              <a:rPr lang="en-US" sz="2000" b="1" dirty="0">
                <a:solidFill>
                  <a:srgbClr val="0070C0"/>
                </a:solidFill>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a,b</a:t>
            </a:r>
            <a:r>
              <a:rPr lang="en-US" sz="2000" b="1" dirty="0">
                <a:solidFill>
                  <a:srgbClr val="0070C0"/>
                </a:solidFill>
                <a:latin typeface="Consolas" pitchFamily="49" charset="0"/>
                <a:cs typeface="Consolas" pitchFamily="49" charset="0"/>
              </a:rPr>
              <a:t>)</a:t>
            </a:r>
            <a:r>
              <a:rPr lang="en-US" sz="2000" dirty="0"/>
              <a:t> is typically (</a:t>
            </a:r>
            <a:r>
              <a:rPr lang="en-US" sz="2000" dirty="0">
                <a:latin typeface="Consolas" panose="020B0609020204030204" pitchFamily="49" charset="0"/>
              </a:rPr>
              <a:t>a</a:t>
            </a:r>
            <a:r>
              <a:rPr lang="en-US" sz="2000" dirty="0"/>
              <a:t> and </a:t>
            </a:r>
            <a:r>
              <a:rPr lang="en-US" sz="2000" dirty="0">
                <a:latin typeface="Consolas" panose="020B0609020204030204" pitchFamily="49" charset="0"/>
              </a:rPr>
              <a:t>b</a:t>
            </a:r>
            <a:r>
              <a:rPr lang="en-US" sz="2000" dirty="0"/>
              <a:t> below are pointers)</a:t>
            </a:r>
          </a:p>
        </p:txBody>
      </p:sp>
      <p:sp>
        <p:nvSpPr>
          <p:cNvPr id="5" name="Content Placeholder 2"/>
          <p:cNvSpPr txBox="1">
            <a:spLocks/>
          </p:cNvSpPr>
          <p:nvPr/>
        </p:nvSpPr>
        <p:spPr bwMode="auto">
          <a:xfrm>
            <a:off x="214648" y="4800602"/>
            <a:ext cx="11797048" cy="9519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statements are executed atomically without interruption by any other function/process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atomic function returns the initial value, *not* the final value, stored at the memory location</a:t>
            </a:r>
          </a:p>
        </p:txBody>
      </p:sp>
      <p:sp>
        <p:nvSpPr>
          <p:cNvPr id="6" name="Rectangle 5"/>
          <p:cNvSpPr/>
          <p:nvPr/>
        </p:nvSpPr>
        <p:spPr>
          <a:xfrm>
            <a:off x="3462271" y="3073977"/>
            <a:ext cx="5334000" cy="1200329"/>
          </a:xfrm>
          <a:prstGeom prst="rect">
            <a:avLst/>
          </a:prstGeom>
          <a:solidFill>
            <a:schemeClr val="bg1">
              <a:lumMod val="85000"/>
            </a:schemeClr>
          </a:solidFill>
        </p:spPr>
        <p:txBody>
          <a:bodyPr wrap="square">
            <a:spAutoFit/>
          </a:bodyPr>
          <a:lstStyle/>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t1 = *a;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read</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t2 = (*a) </a:t>
            </a:r>
            <a:r>
              <a:rPr kumimoji="0" lang="fr-FR"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OP</a:t>
            </a: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fr-FR"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fr-FR"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modify</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t2;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write</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t1;</a:t>
            </a:r>
          </a:p>
        </p:txBody>
      </p:sp>
      <p:sp>
        <p:nvSpPr>
          <p:cNvPr id="7" name="Rectangle 6"/>
          <p:cNvSpPr/>
          <p:nvPr/>
        </p:nvSpPr>
        <p:spPr>
          <a:xfrm>
            <a:off x="1600200" y="6531605"/>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0468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[3/3]</a:t>
            </a:r>
          </a:p>
        </p:txBody>
      </p:sp>
      <p:sp>
        <p:nvSpPr>
          <p:cNvPr id="3" name="Content Placeholder 2"/>
          <p:cNvSpPr>
            <a:spLocks noGrp="1"/>
          </p:cNvSpPr>
          <p:nvPr>
            <p:ph idx="1"/>
          </p:nvPr>
        </p:nvSpPr>
        <p:spPr/>
        <p:txBody>
          <a:bodyPr/>
          <a:lstStyle/>
          <a:p>
            <a:pPr lvl="1"/>
            <a:endParaRPr lang="en-US" sz="1600" dirty="0"/>
          </a:p>
          <a:p>
            <a:r>
              <a:rPr lang="en-US" sz="2000" dirty="0"/>
              <a:t>The order in which concurrent atomic updates are performed is not defined</a:t>
            </a:r>
          </a:p>
          <a:p>
            <a:pPr lvl="1"/>
            <a:endParaRPr lang="en-US" sz="1600" dirty="0"/>
          </a:p>
          <a:p>
            <a:r>
              <a:rPr lang="en-US" sz="2000" dirty="0"/>
              <a:t>While order is not clear, none of the atomically performed updates will be lost</a:t>
            </a:r>
          </a:p>
          <a:p>
            <a:pPr lvl="1"/>
            <a:endParaRPr lang="en-US" sz="1600" dirty="0"/>
          </a:p>
          <a:p>
            <a:r>
              <a:rPr lang="en-US" sz="2000" dirty="0"/>
              <a:t>Several different kinds of atomic operations:</a:t>
            </a:r>
          </a:p>
          <a:p>
            <a:pPr lvl="1"/>
            <a:r>
              <a:rPr lang="en-US" sz="1600" dirty="0"/>
              <a:t>Add (add), Sub (subtract), </a:t>
            </a:r>
            <a:r>
              <a:rPr lang="en-US" sz="1600" dirty="0" err="1"/>
              <a:t>Inc</a:t>
            </a:r>
            <a:r>
              <a:rPr lang="en-US" sz="1600" dirty="0"/>
              <a:t> (increment), Dec (decrement)</a:t>
            </a:r>
          </a:p>
          <a:p>
            <a:pPr lvl="1"/>
            <a:r>
              <a:rPr lang="en-US" sz="1600" dirty="0"/>
              <a:t>And (bit-wise and), Or (bit-wise or) , </a:t>
            </a:r>
            <a:r>
              <a:rPr lang="en-US" sz="1600" dirty="0" err="1"/>
              <a:t>Xor</a:t>
            </a:r>
            <a:r>
              <a:rPr lang="en-US" sz="1600" dirty="0"/>
              <a:t> (bit-wise exclusive or)</a:t>
            </a:r>
          </a:p>
          <a:p>
            <a:pPr lvl="1"/>
            <a:r>
              <a:rPr lang="en-US" sz="1600" dirty="0" err="1"/>
              <a:t>Exch</a:t>
            </a:r>
            <a:r>
              <a:rPr lang="en-US" sz="1600" dirty="0"/>
              <a:t> (Exchange)</a:t>
            </a:r>
          </a:p>
          <a:p>
            <a:pPr lvl="1"/>
            <a:r>
              <a:rPr lang="en-US" sz="1600" dirty="0"/>
              <a:t>Min (Minimum), Max (Maximum)</a:t>
            </a:r>
          </a:p>
          <a:p>
            <a:pPr lvl="1"/>
            <a:r>
              <a:rPr lang="en-US" sz="1600" dirty="0"/>
              <a:t>Compare-and-Swap</a:t>
            </a:r>
          </a:p>
          <a:p>
            <a:pPr lvl="1"/>
            <a:r>
              <a:rPr lang="en-US" sz="1600" dirty="0"/>
              <a:t>Etc.</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56829"/>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47346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Example</a:t>
            </a:r>
          </a:p>
        </p:txBody>
      </p:sp>
      <p:sp>
        <p:nvSpPr>
          <p:cNvPr id="5" name="Rectangle 4"/>
          <p:cNvSpPr/>
          <p:nvPr/>
        </p:nvSpPr>
        <p:spPr>
          <a:xfrm>
            <a:off x="1495022" y="1485827"/>
            <a:ext cx="8763000" cy="452431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Compute histogram of colors in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pointer to picture pixels, each w/ its own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 – takes a value between 0 and 6 (7 colors total)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bucket–pointer to histogram bucket of size equal to # of colors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histogram(</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bucket)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picturePixels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(&amp;bucket[c],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76200" y="665647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9803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Notes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While very convenient to use, atomics do impact the speed of the code</a:t>
            </a:r>
          </a:p>
          <a:p>
            <a:endParaRPr lang="en-US" sz="2000" dirty="0"/>
          </a:p>
          <a:p>
            <a:endParaRPr lang="en-US" sz="2000" dirty="0"/>
          </a:p>
          <a:p>
            <a:endParaRPr lang="en-US" sz="2000" dirty="0"/>
          </a:p>
          <a:p>
            <a:r>
              <a:rPr lang="en-US" sz="2000" dirty="0"/>
              <a:t>Performance poor when </a:t>
            </a:r>
            <a:r>
              <a:rPr lang="en-US" sz="2000" u="sng" dirty="0"/>
              <a:t>many</a:t>
            </a:r>
            <a:r>
              <a:rPr lang="en-US" sz="2000" dirty="0"/>
              <a:t> threads attempt to perform atomic operations on a </a:t>
            </a:r>
            <a:r>
              <a:rPr lang="en-US" sz="2000" u="sng" dirty="0"/>
              <a:t>small</a:t>
            </a:r>
            <a:r>
              <a:rPr lang="en-US" sz="2000" dirty="0"/>
              <a:t> number of locations</a:t>
            </a:r>
          </a:p>
          <a:p>
            <a:pPr lvl="1"/>
            <a:r>
              <a:rPr lang="en-US" sz="1600" dirty="0"/>
              <a:t>Bad case: all threads trying to update the same variable</a:t>
            </a:r>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62792"/>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692525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mix-and-match, please…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51366" y="1075266"/>
            <a:ext cx="11535834" cy="745067"/>
          </a:xfrm>
        </p:spPr>
        <p:txBody>
          <a:bodyPr/>
          <a:lstStyle/>
          <a:p>
            <a:r>
              <a:rPr lang="en-US" sz="2000" dirty="0"/>
              <a:t>Atomic updates are not guaranteed to appear atomic to concurrent accesses that also use loads and stores</a:t>
            </a:r>
          </a:p>
          <a:p>
            <a:pPr lvl="1"/>
            <a:r>
              <a:rPr lang="en-US" sz="1600" dirty="0"/>
              <a:t>No mix and match, please</a:t>
            </a:r>
          </a:p>
        </p:txBody>
      </p:sp>
      <p:sp>
        <p:nvSpPr>
          <p:cNvPr id="5" name="Rectangle 4"/>
          <p:cNvSpPr/>
          <p:nvPr/>
        </p:nvSpPr>
        <p:spPr>
          <a:xfrm>
            <a:off x="1786467" y="2103967"/>
            <a:ext cx="8229600" cy="424731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broken(</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1);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 *x; *x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main.cpp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broken&lt;&lt;&lt;1,128&gt;&gt;&gt;(128, d_x); </a:t>
            </a:r>
            <a:r>
              <a:rPr kumimoji="0" lang="nl-N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d_x = d_x + {1, 127, 128}</a:t>
            </a:r>
          </a:p>
        </p:txBody>
      </p:sp>
      <p:sp>
        <p:nvSpPr>
          <p:cNvPr id="6" name="Rectangle 5"/>
          <p:cNvSpPr/>
          <p:nvPr/>
        </p:nvSpPr>
        <p:spPr>
          <a:xfrm>
            <a:off x="33866" y="662716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397938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 atomic ops</a:t>
            </a:r>
          </a:p>
        </p:txBody>
      </p:sp>
      <p:sp>
        <p:nvSpPr>
          <p:cNvPr id="3" name="Content Placeholder 2"/>
          <p:cNvSpPr>
            <a:spLocks noGrp="1"/>
          </p:cNvSpPr>
          <p:nvPr>
            <p:ph idx="1"/>
          </p:nvPr>
        </p:nvSpPr>
        <p:spPr/>
        <p:txBody>
          <a:bodyPr>
            <a:normAutofit/>
          </a:bodyPr>
          <a:lstStyle/>
          <a:p>
            <a:endParaRPr lang="en-US" sz="2000" dirty="0"/>
          </a:p>
          <a:p>
            <a:r>
              <a:rPr lang="en-US" sz="2000" dirty="0"/>
              <a:t>When to use: Cannot fall back on normal memory operations because of possible race conditions</a:t>
            </a:r>
          </a:p>
          <a:p>
            <a:endParaRPr lang="en-US" sz="2000" dirty="0"/>
          </a:p>
          <a:p>
            <a:r>
              <a:rPr lang="en-US" sz="2000" dirty="0"/>
              <a:t>Use for infrequent, sparse, and/or unpredictable global communication</a:t>
            </a:r>
          </a:p>
          <a:p>
            <a:pPr marL="0" indent="0">
              <a:buNone/>
            </a:pPr>
            <a:endParaRPr lang="en-US" sz="2000" dirty="0"/>
          </a:p>
          <a:p>
            <a:r>
              <a:rPr lang="en-US" sz="2000" dirty="0"/>
              <a:t>Use shared memory and/or customized data structures &amp; algorithms to avoid synchronization whenever  reasonable</a:t>
            </a:r>
          </a:p>
          <a:p>
            <a:endParaRPr lang="en-US" sz="2000" dirty="0"/>
          </a:p>
          <a:p>
            <a:r>
              <a:rPr lang="en-US" sz="2000" dirty="0"/>
              <a:t>Compute capabilities post Maxwell improved the speed of 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90759"/>
            <a:ext cx="931665"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019785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vs. Coordination</a:t>
            </a:r>
          </a:p>
        </p:txBody>
      </p:sp>
      <p:sp>
        <p:nvSpPr>
          <p:cNvPr id="3" name="Content Placeholder 2"/>
          <p:cNvSpPr>
            <a:spLocks noGrp="1"/>
          </p:cNvSpPr>
          <p:nvPr>
            <p:ph idx="1"/>
          </p:nvPr>
        </p:nvSpPr>
        <p:spPr/>
        <p:txBody>
          <a:bodyPr/>
          <a:lstStyle/>
          <a:p>
            <a:endParaRPr lang="en-US" sz="2000" dirty="0"/>
          </a:p>
          <a:p>
            <a:r>
              <a:rPr lang="en-US" sz="2000" dirty="0"/>
              <a:t>There is a qualitative difference between a </a:t>
            </a:r>
            <a:r>
              <a:rPr lang="en-US" sz="2000" dirty="0">
                <a:solidFill>
                  <a:srgbClr val="0070C0"/>
                </a:solidFill>
                <a:latin typeface="Consolas" panose="020B0609020204030204" pitchFamily="49" charset="0"/>
                <a:cs typeface="Consolas" panose="020B0609020204030204" pitchFamily="49" charset="0"/>
              </a:rPr>
              <a:t>__</a:t>
            </a:r>
            <a:r>
              <a:rPr lang="en-US" sz="2000" dirty="0" err="1">
                <a:solidFill>
                  <a:srgbClr val="0070C0"/>
                </a:solidFill>
                <a:latin typeface="Consolas" panose="020B0609020204030204" pitchFamily="49" charset="0"/>
                <a:cs typeface="Consolas" panose="020B0609020204030204" pitchFamily="49" charset="0"/>
              </a:rPr>
              <a:t>syncthreads</a:t>
            </a:r>
            <a:r>
              <a:rPr lang="en-US" sz="2000" dirty="0">
                <a:solidFill>
                  <a:srgbClr val="0070C0"/>
                </a:solidFill>
                <a:latin typeface="Consolas" panose="020B0609020204030204" pitchFamily="49" charset="0"/>
                <a:cs typeface="Consolas" panose="020B0609020204030204" pitchFamily="49" charset="0"/>
              </a:rPr>
              <a:t>()</a:t>
            </a:r>
            <a:r>
              <a:rPr lang="en-US" sz="2000" dirty="0"/>
              <a:t> function and an atomic operation</a:t>
            </a:r>
          </a:p>
          <a:p>
            <a:endParaRPr lang="en-US" sz="2000" dirty="0"/>
          </a:p>
          <a:p>
            <a:endParaRPr lang="en-US" sz="2000" dirty="0"/>
          </a:p>
          <a:p>
            <a:pPr lvl="1"/>
            <a:r>
              <a:rPr lang="en-US" sz="1600" dirty="0">
                <a:solidFill>
                  <a:srgbClr val="0070C0"/>
                </a:solidFill>
                <a:latin typeface="Consolas" panose="020B0609020204030204" pitchFamily="49" charset="0"/>
                <a:cs typeface="Consolas" panose="020B0609020204030204" pitchFamily="49" charset="0"/>
              </a:rPr>
              <a:t>__</a:t>
            </a:r>
            <a:r>
              <a:rPr lang="en-US" sz="1600" dirty="0" err="1">
                <a:solidFill>
                  <a:srgbClr val="0070C0"/>
                </a:solidFill>
                <a:latin typeface="Consolas" panose="020B0609020204030204" pitchFamily="49" charset="0"/>
                <a:cs typeface="Consolas" panose="020B0609020204030204" pitchFamily="49" charset="0"/>
              </a:rPr>
              <a:t>syncthreads</a:t>
            </a:r>
            <a:r>
              <a:rPr lang="en-US" sz="1600" dirty="0">
                <a:solidFill>
                  <a:srgbClr val="0070C0"/>
                </a:solidFill>
                <a:latin typeface="Consolas" panose="020B0609020204030204" pitchFamily="49" charset="0"/>
                <a:cs typeface="Consolas" panose="020B0609020204030204" pitchFamily="49" charset="0"/>
              </a:rPr>
              <a:t>()</a:t>
            </a:r>
            <a:r>
              <a:rPr lang="en-US" sz="1600" dirty="0"/>
              <a:t> has the connotation of barrier; i.e., of synchronization</a:t>
            </a:r>
          </a:p>
          <a:p>
            <a:pPr lvl="2"/>
            <a:r>
              <a:rPr lang="en-US" sz="1500" dirty="0">
                <a:solidFill>
                  <a:srgbClr val="0070C0"/>
                </a:solidFill>
                <a:latin typeface="Consolas" panose="020B0609020204030204" pitchFamily="49" charset="0"/>
                <a:cs typeface="Consolas" panose="020B0609020204030204" pitchFamily="49" charset="0"/>
              </a:rPr>
              <a:t>__</a:t>
            </a:r>
            <a:r>
              <a:rPr lang="en-US" sz="1500" dirty="0" err="1">
                <a:solidFill>
                  <a:srgbClr val="0070C0"/>
                </a:solidFill>
                <a:latin typeface="Consolas" panose="020B0609020204030204" pitchFamily="49" charset="0"/>
                <a:cs typeface="Consolas" panose="020B0609020204030204" pitchFamily="49" charset="0"/>
              </a:rPr>
              <a:t>syncthreads</a:t>
            </a:r>
            <a:r>
              <a:rPr lang="en-US" sz="1500" dirty="0">
                <a:solidFill>
                  <a:srgbClr val="0070C0"/>
                </a:solidFill>
                <a:latin typeface="Consolas" panose="020B0609020204030204" pitchFamily="49" charset="0"/>
                <a:cs typeface="Consolas" panose="020B0609020204030204" pitchFamily="49" charset="0"/>
              </a:rPr>
              <a:t>()</a:t>
            </a:r>
            <a:r>
              <a:rPr lang="en-US" sz="1500" dirty="0"/>
              <a:t> establishes a point in the execution of the kernel that every thread in the **block** needs to reach before any block thread can move beyond that point. Also, all memory ops are seen through</a:t>
            </a:r>
          </a:p>
          <a:p>
            <a:pPr lvl="1"/>
            <a:endParaRPr lang="en-US" sz="1600" dirty="0"/>
          </a:p>
          <a:p>
            <a:pPr lvl="1"/>
            <a:endParaRPr lang="en-US" sz="1600" dirty="0"/>
          </a:p>
          <a:p>
            <a:pPr lvl="1"/>
            <a:r>
              <a:rPr lang="en-US" sz="1600" dirty="0"/>
              <a:t>The “atomic operation” concept instead tied to the idea of coordination in relation to operations that involve </a:t>
            </a:r>
            <a:r>
              <a:rPr lang="en-US" sz="1600" dirty="0">
                <a:solidFill>
                  <a:srgbClr val="0070C0"/>
                </a:solidFill>
              </a:rPr>
              <a:t>memory</a:t>
            </a:r>
            <a:r>
              <a:rPr lang="en-US" sz="1600" dirty="0"/>
              <a:t> transactions</a:t>
            </a:r>
          </a:p>
          <a:p>
            <a:pPr lvl="2"/>
            <a:r>
              <a:rPr lang="en-US" sz="1500" dirty="0"/>
              <a:t>Threads </a:t>
            </a:r>
            <a:r>
              <a:rPr lang="en-US" sz="1500" i="1" dirty="0"/>
              <a:t>need not</a:t>
            </a:r>
            <a:r>
              <a:rPr lang="en-US" sz="1500" dirty="0"/>
              <a:t> synchronize their execution, it’s only that a certain memory operation in a kernel is conducted in an atomic fashion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490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2499" y="3827917"/>
            <a:ext cx="8822267" cy="823393"/>
          </a:xfrm>
        </p:spPr>
        <p:txBody>
          <a:bodyPr>
            <a:normAutofit/>
          </a:bodyPr>
          <a:lstStyle/>
          <a:p>
            <a:r>
              <a:rPr lang="en-US" dirty="0"/>
              <a:t>Resource Management Considerations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360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(1/2)</a:t>
            </a:r>
          </a:p>
        </p:txBody>
      </p:sp>
      <p:sp>
        <p:nvSpPr>
          <p:cNvPr id="3" name="Content Placeholder 2"/>
          <p:cNvSpPr>
            <a:spLocks noGrp="1"/>
          </p:cNvSpPr>
          <p:nvPr>
            <p:ph idx="1"/>
          </p:nvPr>
        </p:nvSpPr>
        <p:spPr/>
        <p:txBody>
          <a:bodyPr>
            <a:normAutofit fontScale="92500" lnSpcReduction="10000"/>
          </a:bodyPr>
          <a:lstStyle/>
          <a:p>
            <a:r>
              <a:rPr lang="en-US" sz="2000" dirty="0"/>
              <a:t>How do you get to use the card at capacity?</a:t>
            </a:r>
          </a:p>
          <a:p>
            <a:pPr lvl="1"/>
            <a:r>
              <a:rPr lang="en-US" sz="1800" dirty="0"/>
              <a:t>“used at capacity”: SM executes the max. number of warps it can possibly host</a:t>
            </a:r>
          </a:p>
          <a:p>
            <a:pPr marL="0" indent="0">
              <a:buNone/>
            </a:pPr>
            <a:endParaRPr lang="en-US" sz="2000" dirty="0"/>
          </a:p>
          <a:p>
            <a:r>
              <a:rPr lang="en-US" sz="2000" dirty="0"/>
              <a:t>The three factors that come into play are: </a:t>
            </a:r>
            <a:r>
              <a:rPr lang="en-US" sz="1600" dirty="0">
                <a:solidFill>
                  <a:srgbClr val="C00000"/>
                </a:solidFill>
              </a:rPr>
              <a:t>threads/block = ?, registers/thread = ?, </a:t>
            </a:r>
            <a:r>
              <a:rPr lang="en-US" sz="1600" dirty="0" err="1">
                <a:solidFill>
                  <a:srgbClr val="C00000"/>
                </a:solidFill>
              </a:rPr>
              <a:t>shMem</a:t>
            </a:r>
            <a:r>
              <a:rPr lang="en-US" sz="1600" dirty="0">
                <a:solidFill>
                  <a:srgbClr val="C00000"/>
                </a:solidFill>
              </a:rPr>
              <a:t>/block = ?</a:t>
            </a:r>
            <a:endParaRPr lang="en-US" sz="2000" dirty="0"/>
          </a:p>
          <a:p>
            <a:endParaRPr lang="en-US" sz="2000" dirty="0"/>
          </a:p>
          <a:p>
            <a:r>
              <a:rPr lang="en-US" sz="2000" dirty="0"/>
              <a:t>Max number of </a:t>
            </a:r>
            <a:r>
              <a:rPr lang="en-US" sz="2000" dirty="0">
                <a:solidFill>
                  <a:srgbClr val="C00000"/>
                </a:solidFill>
              </a:rPr>
              <a:t>warps</a:t>
            </a:r>
            <a:r>
              <a:rPr lang="en-US" sz="2000" dirty="0"/>
              <a:t> that one SM can service simultaneously:</a:t>
            </a:r>
          </a:p>
          <a:p>
            <a:pPr lvl="1"/>
            <a:r>
              <a:rPr lang="en-US" sz="1800" dirty="0"/>
              <a:t>32 on Tesla C1060 and Turing (Turing is weird)</a:t>
            </a:r>
          </a:p>
          <a:p>
            <a:pPr lvl="1"/>
            <a:r>
              <a:rPr lang="en-US" sz="1800" dirty="0"/>
              <a:t>48 on Fermi</a:t>
            </a:r>
          </a:p>
          <a:p>
            <a:pPr lvl="1"/>
            <a:r>
              <a:rPr lang="en-US" sz="1800" dirty="0"/>
              <a:t>64 on Kepler, Maxwell, Pascal, Volta, and Ampere</a:t>
            </a:r>
          </a:p>
          <a:p>
            <a:pPr marL="344487" lvl="1" indent="0">
              <a:buNone/>
            </a:pPr>
            <a:endParaRPr lang="en-US" sz="1800" dirty="0"/>
          </a:p>
          <a:p>
            <a:pPr lvl="1"/>
            <a:endParaRPr lang="en-US" sz="1800" dirty="0"/>
          </a:p>
          <a:p>
            <a:r>
              <a:rPr lang="en-US" sz="2000" dirty="0"/>
              <a:t>Max number of </a:t>
            </a:r>
            <a:r>
              <a:rPr lang="en-US" sz="2000" dirty="0">
                <a:solidFill>
                  <a:srgbClr val="C00000"/>
                </a:solidFill>
              </a:rPr>
              <a:t>blocks</a:t>
            </a:r>
            <a:r>
              <a:rPr lang="en-US" sz="2000" dirty="0"/>
              <a:t> that one SM can process simultaneously:</a:t>
            </a:r>
          </a:p>
          <a:p>
            <a:pPr lvl="1"/>
            <a:r>
              <a:rPr lang="en-US" sz="1800" dirty="0"/>
              <a:t>8 on Fermi</a:t>
            </a:r>
          </a:p>
          <a:p>
            <a:pPr lvl="1"/>
            <a:r>
              <a:rPr lang="en-US" sz="1800" dirty="0"/>
              <a:t>16 on Kepler and Turing (wow)</a:t>
            </a:r>
          </a:p>
          <a:p>
            <a:pPr lvl="1"/>
            <a:r>
              <a:rPr lang="en-US" sz="1800" dirty="0"/>
              <a:t>32 on Maxwell, Pascal, Volta, and Ampere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157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(2/2)</a:t>
            </a:r>
          </a:p>
        </p:txBody>
      </p:sp>
      <p:sp>
        <p:nvSpPr>
          <p:cNvPr id="3" name="Content Placeholder 2"/>
          <p:cNvSpPr>
            <a:spLocks noGrp="1"/>
          </p:cNvSpPr>
          <p:nvPr>
            <p:ph idx="1"/>
          </p:nvPr>
        </p:nvSpPr>
        <p:spPr/>
        <p:txBody>
          <a:bodyPr>
            <a:normAutofit lnSpcReduction="10000"/>
          </a:bodyPr>
          <a:lstStyle/>
          <a:p>
            <a:r>
              <a:rPr lang="en-US" sz="2000" dirty="0"/>
              <a:t>The number of </a:t>
            </a:r>
            <a:r>
              <a:rPr lang="en-US" sz="2000" dirty="0">
                <a:solidFill>
                  <a:srgbClr val="C00000"/>
                </a:solidFill>
              </a:rPr>
              <a:t>32-bit registers </a:t>
            </a:r>
            <a:r>
              <a:rPr lang="en-US" sz="2000" dirty="0"/>
              <a:t>available on each SM is limited:</a:t>
            </a:r>
          </a:p>
          <a:p>
            <a:pPr lvl="1"/>
            <a:r>
              <a:rPr lang="en-US" sz="1800" dirty="0"/>
              <a:t>16,384 registers (on Tesla C1060)</a:t>
            </a:r>
          </a:p>
          <a:p>
            <a:pPr lvl="1"/>
            <a:r>
              <a:rPr lang="en-US" sz="1800" dirty="0"/>
              <a:t>Roughly 48,000 on Fermi</a:t>
            </a:r>
          </a:p>
          <a:p>
            <a:pPr lvl="1"/>
            <a:r>
              <a:rPr lang="en-US" sz="1800" dirty="0"/>
              <a:t>Roughly 64,000 on Kepler, Maxwell, Pascal, Volta, and Ampere</a:t>
            </a:r>
          </a:p>
          <a:p>
            <a:pPr lvl="1"/>
            <a:endParaRPr lang="en-US" sz="1800" dirty="0"/>
          </a:p>
          <a:p>
            <a:r>
              <a:rPr lang="en-US" sz="2000" dirty="0"/>
              <a:t>The amount of </a:t>
            </a:r>
            <a:r>
              <a:rPr lang="en-US" sz="2000" dirty="0">
                <a:solidFill>
                  <a:srgbClr val="C00000"/>
                </a:solidFill>
              </a:rPr>
              <a:t>shared memory </a:t>
            </a:r>
            <a:r>
              <a:rPr lang="en-US" sz="2000" dirty="0"/>
              <a:t>available to each SM is limited</a:t>
            </a:r>
          </a:p>
          <a:p>
            <a:pPr lvl="1"/>
            <a:r>
              <a:rPr lang="en-US" sz="1800" dirty="0"/>
              <a:t>16 KB on Tesla 1060</a:t>
            </a:r>
          </a:p>
          <a:p>
            <a:pPr lvl="1"/>
            <a:r>
              <a:rPr lang="en-US" sz="1800" dirty="0"/>
              <a:t>64 KB on Fermi (16/48 or 48/16 configurable between L1 and shared memory)</a:t>
            </a:r>
          </a:p>
          <a:p>
            <a:pPr lvl="1"/>
            <a:r>
              <a:rPr lang="en-US" sz="1800" dirty="0"/>
              <a:t>64 KB on Kepler (16/48 or 48/16 or 32/32 configurable)</a:t>
            </a:r>
          </a:p>
          <a:p>
            <a:pPr lvl="1"/>
            <a:r>
              <a:rPr lang="en-US" sz="1800" dirty="0"/>
              <a:t>64 KB on Maxwell and Pascal, but not split w/ L1</a:t>
            </a:r>
          </a:p>
          <a:p>
            <a:pPr lvl="1"/>
            <a:r>
              <a:rPr lang="en-US" sz="1800" dirty="0"/>
              <a:t>96 KB on Volta (this is split-able again, w/ L1 and texture)</a:t>
            </a:r>
          </a:p>
          <a:p>
            <a:pPr lvl="1"/>
            <a:r>
              <a:rPr lang="en-US" sz="1800" dirty="0"/>
              <a:t>Up to 164 KB on Ampere (out of 196KB, which is to be shared w/ L1)</a:t>
            </a:r>
          </a:p>
          <a:p>
            <a:endParaRPr lang="en-US" sz="2200" dirty="0"/>
          </a:p>
          <a:p>
            <a:r>
              <a:rPr lang="en-US" sz="2200" dirty="0"/>
              <a:t>Note: there is also a max amount of </a:t>
            </a:r>
            <a:r>
              <a:rPr lang="en-US" sz="2200" dirty="0" err="1"/>
              <a:t>ShMem</a:t>
            </a:r>
            <a:r>
              <a:rPr lang="en-US" sz="2200" dirty="0"/>
              <a:t> that a block can get assigned</a:t>
            </a:r>
          </a:p>
          <a:p>
            <a:pPr lvl="1"/>
            <a:r>
              <a:rPr lang="en-US" sz="1800" dirty="0"/>
              <a:t>At 48 KB , sometimes 64KB, sometimes 96 KB</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73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Concept of Occupancy</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What prevents you from getting high occupancy?</a:t>
            </a:r>
          </a:p>
          <a:p>
            <a:pPr lvl="2"/>
            <a:endParaRPr lang="en-US" dirty="0"/>
          </a:p>
          <a:p>
            <a:pPr lvl="2"/>
            <a:r>
              <a:rPr lang="en-US" dirty="0"/>
              <a:t>Amount of shared mem demanded by each block</a:t>
            </a:r>
          </a:p>
          <a:p>
            <a:pPr lvl="3"/>
            <a:r>
              <a:rPr lang="en-US" dirty="0"/>
              <a:t>Total amount of shared memory in one SM is limited: e.g., up to 64 Kb on Pascal</a:t>
            </a:r>
          </a:p>
          <a:p>
            <a:pPr lvl="2"/>
            <a:endParaRPr lang="en-US" dirty="0"/>
          </a:p>
          <a:p>
            <a:pPr lvl="2"/>
            <a:r>
              <a:rPr lang="en-US" dirty="0"/>
              <a:t>Number of registers used by each thread</a:t>
            </a:r>
          </a:p>
          <a:p>
            <a:pPr lvl="3"/>
            <a:r>
              <a:rPr lang="en-US" dirty="0"/>
              <a:t>Size of the register file in one SM: 64K four-byte registers on Kepler, Maxwell, Pascal, etc.</a:t>
            </a:r>
          </a:p>
          <a:p>
            <a:pPr lvl="3"/>
            <a:endParaRPr lang="en-US" sz="1300" dirty="0"/>
          </a:p>
          <a:p>
            <a:pPr lvl="3"/>
            <a:endParaRPr lang="en-US" sz="1300" dirty="0"/>
          </a:p>
          <a:p>
            <a:r>
              <a:rPr lang="en-US" sz="2000" dirty="0"/>
              <a:t>How do you find out how many registers and shared memory get used?</a:t>
            </a:r>
          </a:p>
          <a:p>
            <a:pPr lvl="1"/>
            <a:r>
              <a:rPr lang="en-US" sz="1600" dirty="0"/>
              <a:t>Solution 1: using the CUDA profiler</a:t>
            </a:r>
          </a:p>
          <a:p>
            <a:pPr lvl="1"/>
            <a:r>
              <a:rPr lang="en-US" sz="1600" dirty="0"/>
              <a:t>Solution 2: use the flag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ptax</a:t>
            </a:r>
            <a:r>
              <a:rPr lang="en-US" sz="1600" dirty="0">
                <a:latin typeface="Courier New" panose="02070309020205020404" pitchFamily="49" charset="0"/>
                <a:cs typeface="Courier New" panose="02070309020205020404" pitchFamily="49" charset="0"/>
              </a:rPr>
              <a:t>-options=-v</a:t>
            </a:r>
            <a:r>
              <a:rPr lang="en-US" sz="1600" dirty="0"/>
              <a:t> when you compile your kernel w/ </a:t>
            </a:r>
            <a:r>
              <a:rPr lang="en-US" sz="1600" dirty="0" err="1">
                <a:latin typeface="Courier New" panose="02070309020205020404" pitchFamily="49" charset="0"/>
                <a:cs typeface="Courier New" panose="02070309020205020404" pitchFamily="49" charset="0"/>
              </a:rPr>
              <a:t>nvcc</a:t>
            </a:r>
            <a:endParaRPr lang="en-US" sz="1600" dirty="0">
              <a:latin typeface="Courier New" panose="02070309020205020404" pitchFamily="49" charset="0"/>
              <a:cs typeface="Courier New" panose="02070309020205020404"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645228951"/>
              </p:ext>
            </p:extLst>
          </p:nvPr>
        </p:nvGraphicFramePr>
        <p:xfrm>
          <a:off x="4372848" y="1217200"/>
          <a:ext cx="3446303" cy="823392"/>
        </p:xfrm>
        <a:graphic>
          <a:graphicData uri="http://schemas.openxmlformats.org/drawingml/2006/table">
            <a:tbl>
              <a:tblPr>
                <a:tableStyleId>{5C22544A-7EE6-4342-B048-85BDC9FD1C3A}</a:tableStyleId>
              </a:tblPr>
              <a:tblGrid>
                <a:gridCol w="1416579">
                  <a:extLst>
                    <a:ext uri="{9D8B030D-6E8A-4147-A177-3AD203B41FA5}">
                      <a16:colId xmlns:a16="http://schemas.microsoft.com/office/drawing/2014/main" val="3917067060"/>
                    </a:ext>
                  </a:extLst>
                </a:gridCol>
                <a:gridCol w="850941">
                  <a:extLst>
                    <a:ext uri="{9D8B030D-6E8A-4147-A177-3AD203B41FA5}">
                      <a16:colId xmlns:a16="http://schemas.microsoft.com/office/drawing/2014/main" val="3509980273"/>
                    </a:ext>
                  </a:extLst>
                </a:gridCol>
                <a:gridCol w="1178783">
                  <a:extLst>
                    <a:ext uri="{9D8B030D-6E8A-4147-A177-3AD203B41FA5}">
                      <a16:colId xmlns:a16="http://schemas.microsoft.com/office/drawing/2014/main" val="2836445745"/>
                    </a:ext>
                  </a:extLst>
                </a:gridCol>
              </a:tblGrid>
              <a:tr h="411696">
                <a:tc>
                  <a:txBody>
                    <a:bodyPr/>
                    <a:lstStyle/>
                    <a:p>
                      <a:pPr algn="ctr" fontAlgn="ctr"/>
                      <a:r>
                        <a:rPr lang="en-US" sz="1100" u="none" strike="noStrike" dirty="0">
                          <a:effectLst/>
                        </a:rPr>
                        <a:t>registers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thread</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66763459"/>
                  </a:ext>
                </a:extLst>
              </a:tr>
              <a:tr h="411696">
                <a:tc>
                  <a:txBody>
                    <a:bodyPr/>
                    <a:lstStyle/>
                    <a:p>
                      <a:pPr algn="ctr" fontAlgn="ctr"/>
                      <a:r>
                        <a:rPr lang="en-US" sz="1100" u="none" strike="noStrike" dirty="0">
                          <a:effectLst/>
                        </a:rPr>
                        <a:t>shared mem</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block</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73926866"/>
                  </a:ext>
                </a:extLst>
              </a:tr>
            </a:tbl>
          </a:graphicData>
        </a:graphic>
      </p:graphicFrame>
    </p:spTree>
    <p:extLst>
      <p:ext uri="{BB962C8B-B14F-4D97-AF65-F5344CB8AC3E}">
        <p14:creationId xmlns:p14="http://schemas.microsoft.com/office/powerpoint/2010/main" val="48732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NVIDIA CUDA Occupancy Calculator</a:t>
            </a:r>
          </a:p>
        </p:txBody>
      </p:sp>
      <p:sp>
        <p:nvSpPr>
          <p:cNvPr id="3" name="Content Placeholder 2"/>
          <p:cNvSpPr>
            <a:spLocks noGrp="1"/>
          </p:cNvSpPr>
          <p:nvPr>
            <p:ph idx="1"/>
          </p:nvPr>
        </p:nvSpPr>
        <p:spPr/>
        <p:txBody>
          <a:bodyPr/>
          <a:lstStyle/>
          <a:p>
            <a:r>
              <a:rPr lang="en-US" sz="2000" dirty="0"/>
              <a:t>There is an “occupancy calculator” that can tell you </a:t>
            </a:r>
            <a:r>
              <a:rPr lang="en-US" sz="2000" dirty="0">
                <a:solidFill>
                  <a:srgbClr val="0070C0"/>
                </a:solidFill>
              </a:rPr>
              <a:t>what percentage of the HW gets utilized by your kernel</a:t>
            </a:r>
          </a:p>
          <a:p>
            <a:pPr lvl="1"/>
            <a:endParaRPr lang="en-US" sz="1600" dirty="0">
              <a:solidFill>
                <a:srgbClr val="0070C0"/>
              </a:solidFill>
            </a:endParaRPr>
          </a:p>
          <a:p>
            <a:pPr lvl="1"/>
            <a:endParaRPr lang="en-US" sz="1600" dirty="0"/>
          </a:p>
          <a:p>
            <a:r>
              <a:rPr lang="en-US" sz="2000" dirty="0"/>
              <a:t>Comes as an Excel spreadsheet</a:t>
            </a:r>
          </a:p>
          <a:p>
            <a:pPr lvl="1"/>
            <a:endParaRPr lang="en-US" sz="1600" dirty="0"/>
          </a:p>
          <a:p>
            <a:pPr lvl="1"/>
            <a:endParaRPr lang="en-US" sz="1600" dirty="0"/>
          </a:p>
          <a:p>
            <a:r>
              <a:rPr lang="en-US" sz="2000" dirty="0"/>
              <a:t>Requires the following input</a:t>
            </a:r>
          </a:p>
          <a:p>
            <a:pPr lvl="1"/>
            <a:r>
              <a:rPr lang="en-US" sz="1800" dirty="0"/>
              <a:t>Compute capability</a:t>
            </a:r>
          </a:p>
          <a:p>
            <a:pPr lvl="1"/>
            <a:r>
              <a:rPr lang="en-US" sz="1800" dirty="0"/>
              <a:t>Threads per block</a:t>
            </a:r>
          </a:p>
          <a:p>
            <a:pPr lvl="1"/>
            <a:r>
              <a:rPr lang="en-US" sz="1800" dirty="0"/>
              <a:t>Registers per thread</a:t>
            </a:r>
          </a:p>
          <a:p>
            <a:pPr lvl="1"/>
            <a:r>
              <a:rPr lang="en-US" sz="1800" dirty="0"/>
              <a:t>Shared memory per block</a:t>
            </a:r>
          </a:p>
          <a:p>
            <a:pPr lvl="1"/>
            <a:r>
              <a:rPr lang="en-US" sz="1800" dirty="0"/>
              <a:t>Selected Shared Memory Size </a:t>
            </a:r>
            <a:r>
              <a:rPr lang="en-US" sz="1800" dirty="0" err="1"/>
              <a:t>Config</a:t>
            </a:r>
            <a:r>
              <a:rPr lang="en-US" sz="1800" dirty="0"/>
              <a:t> (bytes)</a:t>
            </a:r>
          </a:p>
          <a:p>
            <a:pPr lvl="1"/>
            <a:r>
              <a:rPr lang="en-US" sz="1600" dirty="0"/>
              <a:t>Selected Global Load Caching Mode</a:t>
            </a:r>
          </a:p>
          <a:p>
            <a:pPr lvl="1"/>
            <a:endParaRPr lang="en-US" sz="1600" dirty="0"/>
          </a:p>
          <a:p>
            <a:r>
              <a:rPr lang="en-US" sz="2000" dirty="0"/>
              <a:t>Search online “CUDA occupancy calculator” to get the excel file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2190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Occupancy != Performance</a:t>
            </a:r>
            <a:br>
              <a:rPr lang="en-US" dirty="0"/>
            </a:br>
            <a:r>
              <a:rPr lang="en-US" sz="1600" dirty="0"/>
              <a:t>[yet a pretty good proxy]</a:t>
            </a:r>
          </a:p>
        </p:txBody>
      </p:sp>
      <p:sp>
        <p:nvSpPr>
          <p:cNvPr id="3" name="Content Placeholder 2"/>
          <p:cNvSpPr>
            <a:spLocks noGrp="1"/>
          </p:cNvSpPr>
          <p:nvPr>
            <p:ph idx="1"/>
          </p:nvPr>
        </p:nvSpPr>
        <p:spPr/>
        <p:txBody>
          <a:bodyPr/>
          <a:lstStyle/>
          <a:p>
            <a:endParaRPr lang="en-US" sz="2000" dirty="0"/>
          </a:p>
          <a:p>
            <a:r>
              <a:rPr lang="en-US" sz="2000" dirty="0"/>
              <a:t>Increasing occupancy does not necessarily increase performance</a:t>
            </a:r>
          </a:p>
          <a:p>
            <a:pPr lvl="1"/>
            <a:r>
              <a:rPr lang="en-US" sz="1600" dirty="0"/>
              <a:t>If you want to read more about this, there is a </a:t>
            </a:r>
            <a:r>
              <a:rPr lang="en-US" sz="1600" dirty="0" err="1"/>
              <a:t>Volkov</a:t>
            </a:r>
            <a:r>
              <a:rPr lang="en-US" sz="1600" dirty="0"/>
              <a:t> paper, assigned reading</a:t>
            </a:r>
          </a:p>
          <a:p>
            <a:pPr lvl="1"/>
            <a:r>
              <a:rPr lang="en-US" sz="1600" dirty="0"/>
              <a:t>What controls the damage is the Instruction Level Parallelism (ILP) that the compiler can capitalize on (better efficiency in pipelining, instruction reordering, etc.)</a:t>
            </a:r>
          </a:p>
          <a:p>
            <a:endParaRPr lang="en-US" sz="2000" dirty="0"/>
          </a:p>
          <a:p>
            <a:pPr marL="0" indent="0" algn="ctr">
              <a:buNone/>
            </a:pPr>
            <a:r>
              <a:rPr lang="en-US" sz="1600" dirty="0"/>
              <a:t>HOWEVER,</a:t>
            </a:r>
          </a:p>
          <a:p>
            <a:endParaRPr lang="en-US" sz="2000" dirty="0"/>
          </a:p>
          <a:p>
            <a:r>
              <a:rPr lang="en-US" sz="2000" dirty="0"/>
              <a:t>Low-occupancy multiprocessors are likely to have a hard time when it comes to hiding latency on memory-bound kernels</a:t>
            </a:r>
          </a:p>
          <a:p>
            <a:pPr lvl="1"/>
            <a:r>
              <a:rPr lang="en-US" sz="1600" dirty="0"/>
              <a:t>This latency hiding draws on Thread Level Parallelism (TLP); i.e., having enough threads (warps, that is) that are ready for execution</a:t>
            </a: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06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Parameterize Your Application</a:t>
            </a:r>
          </a:p>
        </p:txBody>
      </p:sp>
      <p:sp>
        <p:nvSpPr>
          <p:cNvPr id="3" name="Content Placeholder 2"/>
          <p:cNvSpPr>
            <a:spLocks noGrp="1"/>
          </p:cNvSpPr>
          <p:nvPr>
            <p:ph idx="1"/>
          </p:nvPr>
        </p:nvSpPr>
        <p:spPr/>
        <p:txBody>
          <a:bodyPr/>
          <a:lstStyle/>
          <a:p>
            <a:r>
              <a:rPr lang="en-US" sz="2000" dirty="0"/>
              <a:t>Parameterization helps adaptation to different GPUs</a:t>
            </a:r>
          </a:p>
          <a:p>
            <a:endParaRPr lang="en-US" sz="2000" dirty="0"/>
          </a:p>
          <a:p>
            <a:r>
              <a:rPr lang="en-US" sz="2000" dirty="0"/>
              <a:t>GPUs vary in many ways</a:t>
            </a:r>
          </a:p>
          <a:p>
            <a:pPr lvl="1"/>
            <a:r>
              <a:rPr lang="en-US" sz="1600" dirty="0"/>
              <a:t># of SMs</a:t>
            </a:r>
          </a:p>
          <a:p>
            <a:pPr lvl="1"/>
            <a:r>
              <a:rPr lang="en-US" sz="1600" dirty="0"/>
              <a:t>Memory bandwidth</a:t>
            </a:r>
          </a:p>
          <a:p>
            <a:pPr lvl="1"/>
            <a:r>
              <a:rPr lang="en-US" sz="1600" dirty="0"/>
              <a:t>Shared memory size</a:t>
            </a:r>
          </a:p>
          <a:p>
            <a:pPr lvl="1"/>
            <a:r>
              <a:rPr lang="en-US" sz="1600" dirty="0"/>
              <a:t>Register file size</a:t>
            </a:r>
          </a:p>
          <a:p>
            <a:pPr lvl="1"/>
            <a:r>
              <a:rPr lang="en-US" sz="1600" dirty="0"/>
              <a:t>Max. threads per block</a:t>
            </a:r>
          </a:p>
          <a:p>
            <a:pPr lvl="1"/>
            <a:r>
              <a:rPr lang="en-US" sz="1600" dirty="0"/>
              <a:t>Max. number of warps per SM</a:t>
            </a:r>
          </a:p>
          <a:p>
            <a:endParaRPr lang="en-US" sz="2000" dirty="0"/>
          </a:p>
          <a:p>
            <a:r>
              <a:rPr lang="en-US" sz="2000" dirty="0"/>
              <a:t>You can even make apps self-tuning (like FFTW and ATLAS)</a:t>
            </a:r>
          </a:p>
          <a:p>
            <a:pPr lvl="1"/>
            <a:r>
              <a:rPr lang="en-US" sz="1600" dirty="0"/>
              <a:t>“Experiment” mode discovers and saves optimal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6048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178145" y="3628163"/>
            <a:ext cx="7890933" cy="823393"/>
          </a:xfrm>
        </p:spPr>
        <p:txBody>
          <a:bodyPr/>
          <a:lstStyle/>
          <a:p>
            <a:r>
              <a:rPr lang="en-US" sz="3200" dirty="0"/>
              <a:t>CUDA Optimization Rules of Thumb</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313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High-Priority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To get the maximum benefit from CUDA, focus first on finding ways to </a:t>
            </a:r>
            <a:r>
              <a:rPr lang="en-US" sz="2000" dirty="0">
                <a:solidFill>
                  <a:srgbClr val="0070C0"/>
                </a:solidFill>
              </a:rPr>
              <a:t>parallelize sequential</a:t>
            </a:r>
            <a:r>
              <a:rPr lang="en-US" sz="2000" dirty="0"/>
              <a:t> code. Expose fine grain parallelism</a:t>
            </a:r>
          </a:p>
          <a:p>
            <a:pPr marL="457200" indent="-457200">
              <a:buFont typeface="+mj-lt"/>
              <a:buAutoNum type="arabicPeriod"/>
            </a:pPr>
            <a:endParaRPr lang="en-US" sz="2000" dirty="0"/>
          </a:p>
          <a:p>
            <a:pPr marL="457200" indent="-457200">
              <a:buFont typeface="+mj-lt"/>
              <a:buAutoNum type="arabicPeriod"/>
            </a:pPr>
            <a:r>
              <a:rPr lang="en-US" sz="2000" dirty="0">
                <a:solidFill>
                  <a:srgbClr val="0070C0"/>
                </a:solidFill>
              </a:rPr>
              <a:t>Minimize data transfer</a:t>
            </a:r>
            <a:r>
              <a:rPr lang="en-US" sz="2000" dirty="0"/>
              <a:t> between the host and the device, even if it means running some kernels on the device that do not show performance gains when compared with running them on the host CPU</a:t>
            </a:r>
          </a:p>
          <a:p>
            <a:pPr marL="457200" indent="-457200">
              <a:buFont typeface="+mj-lt"/>
              <a:buAutoNum type="arabicPeriod" startAt="4"/>
            </a:pPr>
            <a:endParaRPr lang="en-US" sz="2000" dirty="0"/>
          </a:p>
          <a:p>
            <a:pPr>
              <a:buFont typeface="+mj-lt"/>
              <a:buAutoNum type="arabicPeriod" startAt="3"/>
            </a:pPr>
            <a:r>
              <a:rPr lang="en-US" sz="2000" dirty="0"/>
              <a:t>Strive to have </a:t>
            </a:r>
            <a:r>
              <a:rPr lang="en-US" sz="2000" dirty="0">
                <a:solidFill>
                  <a:srgbClr val="0070C0"/>
                </a:solidFill>
              </a:rPr>
              <a:t>aligned and coalesced global memory accesses</a:t>
            </a:r>
            <a:r>
              <a:rPr lang="en-US" sz="2000" dirty="0"/>
              <a:t>. Design your implementation such that global memory accesses are coalesced for that part of the red-hot parts of the code</a:t>
            </a:r>
          </a:p>
          <a:p>
            <a:pPr marL="457200" indent="-457200">
              <a:buFont typeface="+mj-lt"/>
              <a:buAutoNum type="arabicPeriod" startAt="3"/>
            </a:pPr>
            <a:endParaRPr lang="en-US" sz="2000" dirty="0"/>
          </a:p>
          <a:p>
            <a:pPr marL="457200" indent="-457200">
              <a:buFont typeface="+mj-lt"/>
              <a:buAutoNum type="arabicPeriod" startAt="3"/>
            </a:pPr>
            <a:r>
              <a:rPr lang="en-US" sz="2000" dirty="0"/>
              <a:t>Minimize the use of global memory. Prefer </a:t>
            </a:r>
            <a:r>
              <a:rPr lang="en-US" sz="2000" dirty="0">
                <a:solidFill>
                  <a:srgbClr val="0070C0"/>
                </a:solidFill>
              </a:rPr>
              <a:t>shared memory</a:t>
            </a:r>
            <a:r>
              <a:rPr lang="en-US" sz="2000" dirty="0"/>
              <a:t> access where possible (consider tiling as a design solution)</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2286000" y="6400801"/>
            <a:ext cx="7772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Very good resource: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7904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Medium-Priority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Accesses to shared memory should be designed to avoid serializing requests due to </a:t>
            </a:r>
            <a:r>
              <a:rPr lang="en-US" sz="2000" dirty="0">
                <a:solidFill>
                  <a:srgbClr val="0070C0"/>
                </a:solidFill>
              </a:rPr>
              <a:t>bank conflicts</a:t>
            </a:r>
          </a:p>
          <a:p>
            <a:pPr marL="457200" indent="-457200">
              <a:buFont typeface="+mj-lt"/>
              <a:buAutoNum type="arabicPeriod"/>
            </a:pPr>
            <a:endParaRPr lang="en-US" sz="2000" dirty="0"/>
          </a:p>
          <a:p>
            <a:pPr marL="457200" indent="-457200">
              <a:buFont typeface="+mj-lt"/>
              <a:buAutoNum type="arabicPeriod"/>
            </a:pPr>
            <a:r>
              <a:rPr lang="en-US" sz="2000" dirty="0"/>
              <a:t>Strive for sufficient occupancy</a:t>
            </a:r>
          </a:p>
          <a:p>
            <a:pPr marL="457200" indent="-457200">
              <a:buFont typeface="+mj-lt"/>
              <a:buAutoNum type="arabicPeriod"/>
            </a:pPr>
            <a:endParaRPr lang="en-US" sz="2000" dirty="0"/>
          </a:p>
          <a:p>
            <a:pPr marL="457200" indent="-457200">
              <a:buFont typeface="+mj-lt"/>
              <a:buAutoNum type="arabicPeriod"/>
            </a:pPr>
            <a:r>
              <a:rPr lang="en-US" sz="2000" dirty="0"/>
              <a:t>Keep the number of threads per block a </a:t>
            </a:r>
            <a:r>
              <a:rPr lang="en-US" sz="2000" dirty="0">
                <a:solidFill>
                  <a:srgbClr val="0070C0"/>
                </a:solidFill>
              </a:rPr>
              <a:t>multiple of 32</a:t>
            </a:r>
            <a:r>
              <a:rPr lang="en-US" sz="2000" dirty="0"/>
              <a:t> to avoid wasted lanes</a:t>
            </a:r>
          </a:p>
          <a:p>
            <a:pPr marL="457200" indent="-457200">
              <a:buFont typeface="+mj-lt"/>
              <a:buAutoNum type="arabicPeriod"/>
            </a:pPr>
            <a:endParaRPr lang="en-US" sz="2000" dirty="0"/>
          </a:p>
          <a:p>
            <a:pPr marL="457200" indent="-457200">
              <a:buFont typeface="+mj-lt"/>
              <a:buAutoNum type="arabicPeriod" startAt="4"/>
            </a:pPr>
            <a:r>
              <a:rPr lang="en-US" sz="2000" dirty="0"/>
              <a:t>Use the </a:t>
            </a:r>
            <a:r>
              <a:rPr lang="en-US" sz="2000" dirty="0">
                <a:solidFill>
                  <a:srgbClr val="0070C0"/>
                </a:solidFill>
              </a:rPr>
              <a:t>fast math library</a:t>
            </a:r>
            <a:r>
              <a:rPr lang="en-US" sz="2000" dirty="0"/>
              <a:t> whenever speed is very important, and you can live with a tiny loss of accuracy</a:t>
            </a:r>
          </a:p>
          <a:p>
            <a:pPr marL="457200" indent="-457200">
              <a:buFont typeface="+mj-lt"/>
              <a:buAutoNum type="arabicPeriod" startAt="4"/>
            </a:pPr>
            <a:endParaRPr lang="en-US" sz="1300" dirty="0"/>
          </a:p>
          <a:p>
            <a:pPr marL="457200" indent="-457200">
              <a:buFont typeface="+mj-lt"/>
              <a:buAutoNum type="arabicPeriod" startAt="4"/>
            </a:pPr>
            <a:r>
              <a:rPr lang="en-US" sz="2000" dirty="0">
                <a:solidFill>
                  <a:srgbClr val="0070C0"/>
                </a:solidFill>
              </a:rPr>
              <a:t>Avoid thread divergence</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286000" y="6400801"/>
            <a:ext cx="70866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9464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3432" y="3867864"/>
            <a:ext cx="9732411" cy="823393"/>
          </a:xfrm>
        </p:spPr>
        <p:txBody>
          <a:bodyPr>
            <a:normAutofit fontScale="90000"/>
          </a:bodyPr>
          <a:lstStyle/>
          <a:p>
            <a:r>
              <a:rPr lang="en-US" dirty="0"/>
              <a:t>Some nuts and bolts, compiler related and such</a:t>
            </a:r>
            <a:br>
              <a:rPr lang="en-US" dirty="0"/>
            </a:br>
            <a:r>
              <a:rPr lang="en-US" sz="2200" dirty="0"/>
              <a:t>[supplemental material]</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0783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ko-KR" sz="3200" dirty="0">
                <a:ea typeface="Gulim" pitchFamily="34" charset="-127"/>
              </a:rPr>
              <a:t>Compiling CUDA Code</a:t>
            </a:r>
            <a:br>
              <a:rPr lang="en-US" altLang="ko-KR" dirty="0">
                <a:ea typeface="Gulim" pitchFamily="34" charset="-127"/>
              </a:rPr>
            </a:br>
            <a:r>
              <a:rPr lang="en-US" altLang="ko-KR" sz="1800" dirty="0">
                <a:ea typeface="Gulim" pitchFamily="34" charset="-127"/>
              </a:rPr>
              <a:t>[with </a:t>
            </a:r>
            <a:r>
              <a:rPr lang="en-US" altLang="ko-KR" sz="2000" dirty="0" err="1">
                <a:latin typeface="Consolas" pitchFamily="49" charset="0"/>
                <a:ea typeface="Gulim" pitchFamily="34" charset="-127"/>
                <a:cs typeface="Consolas" pitchFamily="49" charset="0"/>
              </a:rPr>
              <a:t>nvcc</a:t>
            </a:r>
            <a:r>
              <a:rPr lang="en-US" altLang="ko-KR" sz="1800" dirty="0">
                <a:ea typeface="Gulim" pitchFamily="34" charset="-127"/>
              </a:rPr>
              <a:t> driver]</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64260" name="Group 4"/>
          <p:cNvGrpSpPr>
            <a:grpSpLocks/>
          </p:cNvGrpSpPr>
          <p:nvPr/>
        </p:nvGrpSpPr>
        <p:grpSpPr bwMode="auto">
          <a:xfrm>
            <a:off x="3764643" y="1007378"/>
            <a:ext cx="4394200" cy="5438775"/>
            <a:chOff x="1736" y="744"/>
            <a:chExt cx="2768" cy="3426"/>
          </a:xfrm>
        </p:grpSpPr>
        <p:sp>
          <p:nvSpPr>
            <p:cNvPr id="864261" name="Oval 5"/>
            <p:cNvSpPr>
              <a:spLocks noChangeArrowheads="1"/>
            </p:cNvSpPr>
            <p:nvPr/>
          </p:nvSpPr>
          <p:spPr bwMode="auto">
            <a:xfrm>
              <a:off x="2280" y="1440"/>
              <a:ext cx="960" cy="480"/>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NVCC</a:t>
              </a:r>
            </a:p>
          </p:txBody>
        </p:sp>
        <p:sp>
          <p:nvSpPr>
            <p:cNvPr id="864262" name="AutoShape 6"/>
            <p:cNvSpPr>
              <a:spLocks noChangeArrowheads="1"/>
            </p:cNvSpPr>
            <p:nvPr/>
          </p:nvSpPr>
          <p:spPr bwMode="auto">
            <a:xfrm>
              <a:off x="2280" y="744"/>
              <a:ext cx="960" cy="480"/>
            </a:xfrm>
            <a:prstGeom prst="flowChartDocument">
              <a:avLst/>
            </a:prstGeom>
            <a:solidFill>
              <a:srgbClr val="0066CC"/>
            </a:solidFill>
            <a:ln w="19050" algn="ctr">
              <a:solidFill>
                <a:schemeClr val="tx1"/>
              </a:solidFill>
              <a:miter lim="800000"/>
              <a:headEnd/>
              <a:tailEnd/>
            </a:ln>
            <a:effectLst/>
          </p:spPr>
          <p:txBody>
            <a:bodyPr wrap="none" anchor="ctr"/>
            <a:lstStyle/>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C/C++ CUDA</a:t>
              </a:r>
            </a:p>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Application</a:t>
              </a:r>
            </a:p>
          </p:txBody>
        </p:sp>
        <p:sp>
          <p:nvSpPr>
            <p:cNvPr id="864263" name="Oval 7"/>
            <p:cNvSpPr>
              <a:spLocks noChangeArrowheads="1"/>
            </p:cNvSpPr>
            <p:nvPr/>
          </p:nvSpPr>
          <p:spPr bwMode="auto">
            <a:xfrm>
              <a:off x="2131" y="2670"/>
              <a:ext cx="1250" cy="528"/>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PTX to Target</a:t>
              </a:r>
            </a:p>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white"/>
                  </a:solidFill>
                  <a:effectLst/>
                  <a:uLnTx/>
                  <a:uFillTx/>
                  <a:latin typeface="Arial" pitchFamily="34" charset="0"/>
                  <a:ea typeface="+mn-ea"/>
                  <a:cs typeface="+mn-cs"/>
                </a:rPr>
                <a:t>Compile</a:t>
              </a:r>
            </a:p>
          </p:txBody>
        </p:sp>
        <p:cxnSp>
          <p:nvCxnSpPr>
            <p:cNvPr id="864264" name="AutoShape 8"/>
            <p:cNvCxnSpPr>
              <a:cxnSpLocks noChangeShapeType="1"/>
              <a:stCxn id="864262" idx="2"/>
              <a:endCxn id="864261" idx="0"/>
            </p:cNvCxnSpPr>
            <p:nvPr/>
          </p:nvCxnSpPr>
          <p:spPr bwMode="auto">
            <a:xfrm rot="5400000">
              <a:off x="2644" y="1319"/>
              <a:ext cx="231" cy="0"/>
            </a:xfrm>
            <a:prstGeom prst="straightConnector1">
              <a:avLst/>
            </a:prstGeom>
            <a:noFill/>
            <a:ln w="19050">
              <a:solidFill>
                <a:schemeClr val="tx1"/>
              </a:solidFill>
              <a:round/>
              <a:headEnd/>
              <a:tailEnd type="triangle" w="lg" len="med"/>
            </a:ln>
            <a:effectLst/>
          </p:spPr>
        </p:cxnSp>
        <p:cxnSp>
          <p:nvCxnSpPr>
            <p:cNvPr id="864265" name="AutoShape 9"/>
            <p:cNvCxnSpPr>
              <a:cxnSpLocks noChangeShapeType="1"/>
              <a:stCxn id="864261" idx="4"/>
              <a:endCxn id="864271" idx="0"/>
            </p:cNvCxnSpPr>
            <p:nvPr/>
          </p:nvCxnSpPr>
          <p:spPr bwMode="auto">
            <a:xfrm rot="5400000">
              <a:off x="2663" y="2023"/>
              <a:ext cx="194" cy="0"/>
            </a:xfrm>
            <a:prstGeom prst="straightConnector1">
              <a:avLst/>
            </a:prstGeom>
            <a:noFill/>
            <a:ln w="19050">
              <a:solidFill>
                <a:schemeClr val="tx1"/>
              </a:solidFill>
              <a:round/>
              <a:headEnd/>
              <a:tailEnd type="triangle" w="lg" len="med"/>
            </a:ln>
            <a:effectLst/>
          </p:spPr>
        </p:cxnSp>
        <p:cxnSp>
          <p:nvCxnSpPr>
            <p:cNvPr id="864266" name="AutoShape 10"/>
            <p:cNvCxnSpPr>
              <a:cxnSpLocks noChangeShapeType="1"/>
              <a:stCxn id="864271" idx="2"/>
              <a:endCxn id="864263" idx="0"/>
            </p:cNvCxnSpPr>
            <p:nvPr/>
          </p:nvCxnSpPr>
          <p:spPr bwMode="auto">
            <a:xfrm rot="5400000">
              <a:off x="2628" y="2532"/>
              <a:ext cx="260" cy="4"/>
            </a:xfrm>
            <a:prstGeom prst="curvedConnector3">
              <a:avLst>
                <a:gd name="adj1" fmla="val 53079"/>
              </a:avLst>
            </a:prstGeom>
            <a:noFill/>
            <a:ln w="19050">
              <a:solidFill>
                <a:schemeClr val="tx1"/>
              </a:solidFill>
              <a:round/>
              <a:headEnd/>
              <a:tailEnd type="triangle" w="lg" len="med"/>
            </a:ln>
            <a:effectLst/>
          </p:spPr>
        </p:cxnSp>
        <p:sp>
          <p:nvSpPr>
            <p:cNvPr id="864267" name="AutoShape 11"/>
            <p:cNvSpPr>
              <a:spLocks noChangeArrowheads="1"/>
            </p:cNvSpPr>
            <p:nvPr/>
          </p:nvSpPr>
          <p:spPr bwMode="auto">
            <a:xfrm>
              <a:off x="1978"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P100</a:t>
              </a:r>
            </a:p>
          </p:txBody>
        </p:sp>
        <p:sp>
          <p:nvSpPr>
            <p:cNvPr id="864268" name="AutoShape 12"/>
            <p:cNvSpPr>
              <a:spLocks noChangeArrowheads="1"/>
            </p:cNvSpPr>
            <p:nvPr/>
          </p:nvSpPr>
          <p:spPr bwMode="auto">
            <a:xfrm>
              <a:off x="2523"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   …</a:t>
              </a:r>
            </a:p>
          </p:txBody>
        </p:sp>
        <p:sp>
          <p:nvSpPr>
            <p:cNvPr id="864269" name="AutoShape 13"/>
            <p:cNvSpPr>
              <a:spLocks noChangeArrowheads="1"/>
            </p:cNvSpPr>
            <p:nvPr/>
          </p:nvSpPr>
          <p:spPr bwMode="auto">
            <a:xfrm>
              <a:off x="3069"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A100 </a:t>
              </a:r>
            </a:p>
          </p:txBody>
        </p:sp>
        <p:sp>
          <p:nvSpPr>
            <p:cNvPr id="864270" name="Text Box 14"/>
            <p:cNvSpPr txBox="1">
              <a:spLocks noChangeArrowheads="1"/>
            </p:cNvSpPr>
            <p:nvPr/>
          </p:nvSpPr>
          <p:spPr bwMode="auto">
            <a:xfrm>
              <a:off x="1736" y="3918"/>
              <a:ext cx="2110" cy="252"/>
            </a:xfrm>
            <a:prstGeom prst="rect">
              <a:avLst/>
            </a:prstGeom>
            <a:noFill/>
            <a:ln w="9525"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Target binary </a:t>
              </a:r>
              <a:r>
                <a:rPr kumimoji="0" lang="en-US" sz="2000" b="1"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cubin</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 code</a:t>
              </a:r>
            </a:p>
          </p:txBody>
        </p:sp>
        <p:sp>
          <p:nvSpPr>
            <p:cNvPr id="864271" name="AutoShape 15"/>
            <p:cNvSpPr>
              <a:spLocks noChangeArrowheads="1"/>
            </p:cNvSpPr>
            <p:nvPr/>
          </p:nvSpPr>
          <p:spPr bwMode="auto">
            <a:xfrm>
              <a:off x="2304" y="2126"/>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PTX Code</a:t>
              </a:r>
            </a:p>
          </p:txBody>
        </p:sp>
        <p:cxnSp>
          <p:nvCxnSpPr>
            <p:cNvPr id="864272" name="AutoShape 16"/>
            <p:cNvCxnSpPr>
              <a:cxnSpLocks noChangeShapeType="1"/>
              <a:stCxn id="864263" idx="4"/>
              <a:endCxn id="864267" idx="0"/>
            </p:cNvCxnSpPr>
            <p:nvPr/>
          </p:nvCxnSpPr>
          <p:spPr bwMode="auto">
            <a:xfrm rot="5400000">
              <a:off x="2327" y="3098"/>
              <a:ext cx="324" cy="535"/>
            </a:xfrm>
            <a:prstGeom prst="curvedConnector3">
              <a:avLst>
                <a:gd name="adj1" fmla="val 50000"/>
              </a:avLst>
            </a:prstGeom>
            <a:noFill/>
            <a:ln w="19050">
              <a:solidFill>
                <a:schemeClr val="tx1"/>
              </a:solidFill>
              <a:round/>
              <a:headEnd/>
              <a:tailEnd type="triangle" w="lg" len="med"/>
            </a:ln>
            <a:effectLst/>
          </p:spPr>
        </p:cxnSp>
        <p:cxnSp>
          <p:nvCxnSpPr>
            <p:cNvPr id="864273" name="AutoShape 17"/>
            <p:cNvCxnSpPr>
              <a:cxnSpLocks noChangeShapeType="1"/>
              <a:stCxn id="864263" idx="4"/>
              <a:endCxn id="864268" idx="0"/>
            </p:cNvCxnSpPr>
            <p:nvPr/>
          </p:nvCxnSpPr>
          <p:spPr bwMode="auto">
            <a:xfrm rot="16200000" flipH="1">
              <a:off x="2599" y="3361"/>
              <a:ext cx="324" cy="10"/>
            </a:xfrm>
            <a:prstGeom prst="curvedConnector3">
              <a:avLst>
                <a:gd name="adj1" fmla="val 50000"/>
              </a:avLst>
            </a:prstGeom>
            <a:noFill/>
            <a:ln w="19050">
              <a:solidFill>
                <a:schemeClr val="tx1"/>
              </a:solidFill>
              <a:round/>
              <a:headEnd/>
              <a:tailEnd type="triangle" w="lg" len="med"/>
            </a:ln>
            <a:effectLst/>
          </p:spPr>
        </p:cxnSp>
        <p:cxnSp>
          <p:nvCxnSpPr>
            <p:cNvPr id="864274" name="AutoShape 18"/>
            <p:cNvCxnSpPr>
              <a:cxnSpLocks noChangeShapeType="1"/>
              <a:stCxn id="864263" idx="4"/>
              <a:endCxn id="864269" idx="0"/>
            </p:cNvCxnSpPr>
            <p:nvPr/>
          </p:nvCxnSpPr>
          <p:spPr bwMode="auto">
            <a:xfrm rot="16200000" flipH="1">
              <a:off x="2872" y="3088"/>
              <a:ext cx="324" cy="556"/>
            </a:xfrm>
            <a:prstGeom prst="curvedConnector3">
              <a:avLst>
                <a:gd name="adj1" fmla="val 50000"/>
              </a:avLst>
            </a:prstGeom>
            <a:noFill/>
            <a:ln w="19050">
              <a:solidFill>
                <a:schemeClr val="tx1"/>
              </a:solidFill>
              <a:round/>
              <a:headEnd/>
              <a:tailEnd type="triangle" w="lg" len="med"/>
            </a:ln>
            <a:effectLst/>
          </p:spPr>
        </p:cxnSp>
        <p:cxnSp>
          <p:nvCxnSpPr>
            <p:cNvPr id="864275" name="AutoShape 19"/>
            <p:cNvCxnSpPr>
              <a:cxnSpLocks noChangeShapeType="1"/>
              <a:stCxn id="864261" idx="6"/>
              <a:endCxn id="864276" idx="1"/>
            </p:cNvCxnSpPr>
            <p:nvPr/>
          </p:nvCxnSpPr>
          <p:spPr bwMode="auto">
            <a:xfrm flipV="1">
              <a:off x="3246" y="1678"/>
              <a:ext cx="340" cy="2"/>
            </a:xfrm>
            <a:prstGeom prst="curvedConnector3">
              <a:avLst>
                <a:gd name="adj1" fmla="val 50000"/>
              </a:avLst>
            </a:prstGeom>
            <a:noFill/>
            <a:ln w="19050">
              <a:solidFill>
                <a:schemeClr val="tx1"/>
              </a:solidFill>
              <a:round/>
              <a:headEnd/>
              <a:tailEnd type="triangle" w="lg" len="med"/>
            </a:ln>
            <a:effectLst/>
          </p:spPr>
        </p:cxnSp>
        <p:sp>
          <p:nvSpPr>
            <p:cNvPr id="864276" name="AutoShape 20"/>
            <p:cNvSpPr>
              <a:spLocks noChangeArrowheads="1"/>
            </p:cNvSpPr>
            <p:nvPr/>
          </p:nvSpPr>
          <p:spPr bwMode="auto">
            <a:xfrm>
              <a:off x="3592" y="1534"/>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CPU Code</a:t>
              </a:r>
            </a:p>
          </p:txBody>
        </p:sp>
      </p:grpSp>
    </p:spTree>
    <p:extLst>
      <p:ext uri="{BB962C8B-B14F-4D97-AF65-F5344CB8AC3E}">
        <p14:creationId xmlns:p14="http://schemas.microsoft.com/office/powerpoint/2010/main" val="5575544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sz="3200" dirty="0">
                <a:ea typeface="Gulim" pitchFamily="34" charset="-127"/>
              </a:rPr>
              <a:t>PTX: </a:t>
            </a:r>
            <a:r>
              <a:rPr lang="en-US" sz="3200" b="1" dirty="0">
                <a:solidFill>
                  <a:srgbClr val="FFC000"/>
                </a:solidFill>
                <a:ea typeface="Gulim" pitchFamily="34" charset="-127"/>
              </a:rPr>
              <a:t>P</a:t>
            </a:r>
            <a:r>
              <a:rPr lang="en-US" sz="3200" dirty="0">
                <a:ea typeface="Gulim" pitchFamily="34" charset="-127"/>
              </a:rPr>
              <a:t>arallel </a:t>
            </a:r>
            <a:r>
              <a:rPr lang="en-US" sz="3200" b="1" dirty="0">
                <a:solidFill>
                  <a:srgbClr val="FFC000"/>
                </a:solidFill>
                <a:ea typeface="Gulim" pitchFamily="34" charset="-127"/>
              </a:rPr>
              <a:t>T</a:t>
            </a:r>
            <a:r>
              <a:rPr lang="en-US" sz="3200" dirty="0">
                <a:ea typeface="Gulim" pitchFamily="34" charset="-127"/>
              </a:rPr>
              <a:t>hread </a:t>
            </a:r>
            <a:r>
              <a:rPr lang="en-US" sz="3200" dirty="0" err="1">
                <a:ea typeface="Gulim" pitchFamily="34" charset="-127"/>
              </a:rPr>
              <a:t>e</a:t>
            </a:r>
            <a:r>
              <a:rPr lang="en-US" sz="3200" b="1" dirty="0" err="1">
                <a:solidFill>
                  <a:srgbClr val="FFC000"/>
                </a:solidFill>
                <a:ea typeface="Gulim" pitchFamily="34" charset="-127"/>
              </a:rPr>
              <a:t>X</a:t>
            </a:r>
            <a:r>
              <a:rPr lang="en-US" sz="3200" dirty="0" err="1">
                <a:ea typeface="Gulim" pitchFamily="34" charset="-127"/>
              </a:rPr>
              <a:t>ecution</a:t>
            </a:r>
            <a:endParaRPr lang="en-US" sz="32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64259" name="Rectangle 3"/>
          <p:cNvSpPr>
            <a:spLocks noGrp="1" noChangeArrowheads="1"/>
          </p:cNvSpPr>
          <p:nvPr>
            <p:ph idx="4294967295"/>
          </p:nvPr>
        </p:nvSpPr>
        <p:spPr>
          <a:xfrm>
            <a:off x="662009" y="1090613"/>
            <a:ext cx="4572000" cy="3862387"/>
          </a:xfrm>
          <a:ln>
            <a:solidFill>
              <a:schemeClr val="tx1"/>
            </a:solidFill>
          </a:ln>
        </p:spPr>
        <p:txBody>
          <a:bodyPr vert="horz" lIns="91440" tIns="45720" rIns="91440" bIns="45720" rtlCol="0" anchor="t">
            <a:normAutofit/>
          </a:bodyPr>
          <a:lstStyle/>
          <a:p>
            <a:r>
              <a:rPr lang="en-US" sz="2000" dirty="0"/>
              <a:t>PTX: an assembly language used in CUDA programming environment</a:t>
            </a:r>
          </a:p>
          <a:p>
            <a:pPr lvl="2"/>
            <a:endParaRPr lang="en-US" sz="1300" dirty="0"/>
          </a:p>
          <a:p>
            <a:r>
              <a:rPr lang="en-US" sz="2000" b="1" dirty="0" err="1">
                <a:latin typeface="Courier New"/>
                <a:cs typeface="Courier New"/>
              </a:rPr>
              <a:t>nvcc</a:t>
            </a:r>
            <a:r>
              <a:rPr lang="en-US" sz="2000" dirty="0"/>
              <a:t> translates code written in CUDA’s C into the language-agnostic Intermediate Representation, and then into PTX assembly</a:t>
            </a:r>
            <a:endParaRPr lang="en-US" sz="2000" dirty="0">
              <a:cs typeface="Calibri"/>
            </a:endParaRPr>
          </a:p>
          <a:p>
            <a:pPr lvl="2"/>
            <a:endParaRPr lang="en-US" sz="1300" dirty="0"/>
          </a:p>
          <a:p>
            <a:r>
              <a:rPr lang="en-US" sz="2000" b="1" dirty="0" err="1">
                <a:latin typeface="Courier New"/>
                <a:cs typeface="Courier New"/>
              </a:rPr>
              <a:t>nvcc</a:t>
            </a:r>
            <a:r>
              <a:rPr lang="en-US" sz="2000" dirty="0"/>
              <a:t> subsequently invokes an assembler which translates the PTX into a binary code which can be run on a certain GPU</a:t>
            </a:r>
            <a:endParaRPr lang="en-US" sz="2000" dirty="0">
              <a:cs typeface="Calibri"/>
            </a:endParaRPr>
          </a:p>
        </p:txBody>
      </p:sp>
      <p:sp>
        <p:nvSpPr>
          <p:cNvPr id="3" name="Rectangle 2"/>
          <p:cNvSpPr/>
          <p:nvPr/>
        </p:nvSpPr>
        <p:spPr>
          <a:xfrm>
            <a:off x="6629400" y="1463220"/>
            <a:ext cx="3925312"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.entry _Z10fillKernelPii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.s32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.u16 %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rh</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&lt;4&gt;;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.u32 %r&lt;6&gt;;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%p&lt;3&gt;;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$LDWbegin__Z10fillKernelPii: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mov.u16 %rh1,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ctaid.x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mul.wide.u16 %r1, %rh1, %rh2;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cvt.u32.u16 %r2,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add.u32 %r3, %r2, %r1;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ld.param.s32 %r4,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setp.le.s32 %p1, %r4,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@%p1 bra $Lt_0_1026;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ld.param.u64 %rd1,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cvt.s64.s32 %rd2,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mul.wide.s32 %rd3, %r3,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add.u64 %rd4, %rd1, %rd3;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st.global.s32 [%rd4+0],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$LDWend__Z10fillKernelPii: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4" name="Rectangle 3"/>
          <p:cNvSpPr/>
          <p:nvPr/>
        </p:nvSpPr>
        <p:spPr>
          <a:xfrm>
            <a:off x="6934200" y="1066800"/>
            <a:ext cx="2163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PTX for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cxnSp>
        <p:nvCxnSpPr>
          <p:cNvPr id="6" name="Straight Arrow Connector 5"/>
          <p:cNvCxnSpPr>
            <a:stCxn id="2" idx="0"/>
          </p:cNvCxnSpPr>
          <p:nvPr/>
        </p:nvCxnSpPr>
        <p:spPr>
          <a:xfrm flipV="1">
            <a:off x="4152900" y="1676401"/>
            <a:ext cx="2857500" cy="3463411"/>
          </a:xfrm>
          <a:prstGeom prst="straightConnector1">
            <a:avLst/>
          </a:prstGeom>
          <a:ln w="38100" cap="rnd">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62009" y="5062764"/>
            <a:ext cx="4953000"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7728225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sz="3200" dirty="0"/>
              <a:t>More on the </a:t>
            </a:r>
            <a:r>
              <a:rPr lang="en-US" sz="3200" dirty="0" err="1"/>
              <a:t>nvcc</a:t>
            </a:r>
            <a:r>
              <a:rPr lang="en-US" sz="3200" dirty="0"/>
              <a:t> compiler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93108" name="Group 180"/>
          <p:cNvGraphicFramePr>
            <a:graphicFrameLocks noGrp="1"/>
          </p:cNvGraphicFramePr>
          <p:nvPr/>
        </p:nvGraphicFramePr>
        <p:xfrm>
          <a:off x="2057399" y="2109355"/>
          <a:ext cx="8229600" cy="3566160"/>
        </p:xfrm>
        <a:graphic>
          <a:graphicData uri="http://schemas.openxmlformats.org/drawingml/2006/table">
            <a:tbl>
              <a:tblPr/>
              <a:tblGrid>
                <a:gridCol w="2511425">
                  <a:extLst>
                    <a:ext uri="{9D8B030D-6E8A-4147-A177-3AD203B41FA5}">
                      <a16:colId xmlns:a16="http://schemas.microsoft.com/office/drawing/2014/main" val="20000"/>
                    </a:ext>
                  </a:extLst>
                </a:gridCol>
                <a:gridCol w="5718175">
                  <a:extLst>
                    <a:ext uri="{9D8B030D-6E8A-4147-A177-3AD203B41FA5}">
                      <a16:colId xmlns:a16="http://schemas.microsoft.com/office/drawing/2014/main" val="20001"/>
                    </a:ext>
                  </a:extLst>
                </a:gridCol>
              </a:tblGrid>
              <a:tr h="3032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Arial" pitchFamily="34" charset="0"/>
                        </a:rPr>
                        <a:t>File suffix</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mn-lt"/>
                          <a:cs typeface="Arial" pitchFamily="34" charset="0"/>
                        </a:rPr>
                        <a:t>How the nvcc compiler interprets the file</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source file,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rPr>
                        <a:t>.</a:t>
                      </a:r>
                      <a:r>
                        <a:rPr kumimoji="0" lang="en-US" sz="1800" b="0" i="0" u="none" strike="noStrike" cap="none" normalizeH="0" baseline="0" dirty="0" err="1">
                          <a:ln>
                            <a:noFill/>
                          </a:ln>
                          <a:solidFill>
                            <a:schemeClr val="tx1"/>
                          </a:solidFill>
                          <a:effectLst/>
                          <a:latin typeface="+mn-lt"/>
                        </a:rPr>
                        <a:t>cuh</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header files,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780589"/>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.cup</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Preprocessed CUDA source file, containing host code and device functions</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.cc, .cxx, .cpp</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.gpu</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GPU intermediate file (device code only)</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.ptx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PTX intermediate assembly file (device code only)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.cubin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device only binary file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259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JIT story</a:t>
            </a:r>
          </a:p>
        </p:txBody>
      </p:sp>
      <p:sp>
        <p:nvSpPr>
          <p:cNvPr id="3" name="Content Placeholder 2"/>
          <p:cNvSpPr>
            <a:spLocks noGrp="1"/>
          </p:cNvSpPr>
          <p:nvPr>
            <p:ph idx="1"/>
          </p:nvPr>
        </p:nvSpPr>
        <p:spPr/>
        <p:txBody>
          <a:bodyPr vert="horz" lIns="91440" tIns="45720" rIns="91440" bIns="45720" rtlCol="0" anchor="t">
            <a:normAutofit fontScale="85000" lnSpcReduction="10000"/>
          </a:bodyPr>
          <a:lstStyle/>
          <a:p>
            <a:r>
              <a:rPr lang="en-US" dirty="0"/>
              <a:t>C code gets converted into an Intermediate Representation (IR) called NVVM IR</a:t>
            </a:r>
          </a:p>
          <a:p>
            <a:r>
              <a:rPr lang="en-US" dirty="0">
                <a:cs typeface="Calibri"/>
              </a:rPr>
              <a:t>NVVM IR is then converted to PTX assembly</a:t>
            </a:r>
          </a:p>
          <a:p>
            <a:r>
              <a:rPr lang="en-US" dirty="0"/>
              <a:t>PTX assembly gets assembled into binary code for some number of GPU targets (“</a:t>
            </a:r>
            <a:r>
              <a:rPr lang="en-US" dirty="0" err="1"/>
              <a:t>cubin</a:t>
            </a:r>
            <a:r>
              <a:rPr lang="en-US" dirty="0"/>
              <a:t>”)</a:t>
            </a:r>
            <a:endParaRPr lang="en-US" dirty="0">
              <a:cs typeface="Calibri"/>
            </a:endParaRPr>
          </a:p>
          <a:p>
            <a:endParaRPr lang="en-US" dirty="0"/>
          </a:p>
          <a:p>
            <a:r>
              <a:rPr lang="en-US" dirty="0"/>
              <a:t>Why the intermediate steps?</a:t>
            </a:r>
            <a:endParaRPr lang="en-US" dirty="0">
              <a:cs typeface="Calibri"/>
            </a:endParaRPr>
          </a:p>
          <a:p>
            <a:endParaRPr lang="en-US" dirty="0"/>
          </a:p>
          <a:p>
            <a:r>
              <a:rPr lang="en-US" dirty="0"/>
              <a:t>Brings into the picture the concept of just-in-time (JIT) compiling </a:t>
            </a:r>
          </a:p>
          <a:p>
            <a:pPr lvl="1"/>
            <a:r>
              <a:rPr lang="en-US" dirty="0">
                <a:cs typeface="Calibri"/>
              </a:rPr>
              <a:t>Compilers for other languages can generate this intermediate representation rather than implementing a dialect of PTX assembly for each frontend language (Clang and CUDA Fortran do this) </a:t>
            </a:r>
          </a:p>
          <a:p>
            <a:pPr lvl="1"/>
            <a:r>
              <a:rPr lang="en-US" dirty="0"/>
              <a:t>PTX material can be converted at run-time into </a:t>
            </a:r>
            <a:r>
              <a:rPr lang="en-US" dirty="0" err="1"/>
              <a:t>cubin</a:t>
            </a:r>
            <a:r>
              <a:rPr lang="en-US" dirty="0"/>
              <a:t> instructions</a:t>
            </a:r>
            <a:endParaRPr lang="en-US" dirty="0">
              <a:cs typeface="Calibri"/>
            </a:endParaRPr>
          </a:p>
          <a:p>
            <a:endParaRPr lang="en-US" dirty="0"/>
          </a:p>
          <a:p>
            <a:r>
              <a:rPr lang="en-US" dirty="0"/>
              <a:t>Why bother with JIT?</a:t>
            </a:r>
          </a:p>
          <a:p>
            <a:pPr lvl="1"/>
            <a:r>
              <a:rPr lang="en-US" dirty="0"/>
              <a:t>CON: JIT increases the load-time of an application (since an additional compile step needs to happen)</a:t>
            </a:r>
          </a:p>
          <a:p>
            <a:pPr lvl="1"/>
            <a:r>
              <a:rPr lang="en-US" dirty="0"/>
              <a:t>PRO: Allows the app to benefit from newer devices (better compilers, more advanced features supported by the hardware)</a:t>
            </a:r>
          </a:p>
          <a:p>
            <a:pPr lvl="2"/>
            <a:r>
              <a:rPr lang="en-US" dirty="0"/>
              <a:t>The only way an app can run on a device that didn’t exist at the time the PTX was generated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76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stuck with a CC, via the </a:t>
            </a:r>
            <a:r>
              <a:rPr lang="en-US" dirty="0">
                <a:latin typeface="Consolas" panose="020B0609020204030204" pitchFamily="49" charset="0"/>
              </a:rPr>
              <a:t>–code</a:t>
            </a:r>
            <a:r>
              <a:rPr lang="en-US" dirty="0"/>
              <a:t> flag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Compiling to produce </a:t>
                </a:r>
                <a:r>
                  <a:rPr lang="en-US" dirty="0" err="1"/>
                  <a:t>cubin</a:t>
                </a:r>
                <a:r>
                  <a:rPr lang="en-US" dirty="0"/>
                  <a:t> </a:t>
                </a:r>
                <a:r>
                  <a:rPr lang="en-US" u="sng" dirty="0"/>
                  <a:t>binary</a:t>
                </a:r>
                <a:r>
                  <a:rPr lang="en-US" dirty="0"/>
                  <a:t> code for CC 3.5 done like this</a:t>
                </a:r>
              </a:p>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t>
                </a:r>
                <a:r>
                  <a:rPr lang="en-US" dirty="0">
                    <a:solidFill>
                      <a:srgbClr val="0070C0"/>
                    </a:solidFill>
                    <a:latin typeface="Consolas" panose="020B0609020204030204" pitchFamily="49" charset="0"/>
                  </a:rPr>
                  <a:t>code</a:t>
                </a:r>
                <a:r>
                  <a:rPr lang="en-US" dirty="0">
                    <a:latin typeface="Consolas" panose="020B0609020204030204" pitchFamily="49" charset="0"/>
                  </a:rPr>
                  <a:t>=sm_35 …</a:t>
                </a:r>
                <a:r>
                  <a:rPr lang="en-US" dirty="0" err="1">
                    <a:latin typeface="Consolas" panose="020B0609020204030204" pitchFamily="49" charset="0"/>
                  </a:rPr>
                  <a:t>otherstuff</a:t>
                </a:r>
                <a:r>
                  <a:rPr lang="en-US" dirty="0">
                    <a:latin typeface="Consolas" panose="020B0609020204030204" pitchFamily="49" charset="0"/>
                  </a:rPr>
                  <a:t>…</a:t>
                </a:r>
              </a:p>
              <a:p>
                <a:endParaRPr lang="en-US" dirty="0"/>
              </a:p>
              <a:p>
                <a:r>
                  <a:rPr lang="en-US" dirty="0"/>
                  <a:t>You are stuck with 3.5 CC, you can’t run this on a device of CC 4.0</a:t>
                </a:r>
              </a:p>
              <a:p>
                <a:pPr lvl="1"/>
                <a:r>
                  <a:rPr lang="en-US" dirty="0"/>
                  <a:t>Rule: A </a:t>
                </a:r>
                <a:r>
                  <a:rPr lang="en-US" dirty="0" err="1"/>
                  <a:t>cubin</a:t>
                </a:r>
                <a:r>
                  <a:rPr lang="en-US" dirty="0"/>
                  <a:t> object generated for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will only run on hardware of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𝑧</m:t>
                    </m:r>
                  </m:oMath>
                </a14:m>
                <a:r>
                  <a:rPr lang="en-US" dirty="0"/>
                  <a:t>, where </a:t>
                </a:r>
                <a14:m>
                  <m:oMath xmlns:m="http://schemas.openxmlformats.org/officeDocument/2006/math">
                    <m:r>
                      <m:rPr>
                        <m:sty m:val="p"/>
                      </m:rPr>
                      <a:rPr lang="en-US">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endParaRPr lang="en-US" dirty="0"/>
              </a:p>
              <a:p>
                <a:r>
                  <a:rPr lang="en-US" dirty="0"/>
                  <a:t>Using the </a:t>
                </a:r>
                <a:r>
                  <a:rPr lang="en-US" dirty="0" err="1">
                    <a:latin typeface="Consolas" panose="020B0609020204030204" pitchFamily="49" charset="0"/>
                  </a:rPr>
                  <a:t>nvcc</a:t>
                </a:r>
                <a:r>
                  <a:rPr lang="en-US" dirty="0"/>
                  <a:t> command above is ok as long as you know *for sure* that you only run on a certain card (like your personal laptop, office desktop, etc.)</a:t>
                </a:r>
              </a:p>
              <a:p>
                <a:endParaRPr lang="en-US" dirty="0"/>
              </a:p>
              <a:p>
                <a:r>
                  <a:rPr lang="en-US" dirty="0"/>
                  <a:t>Not good if you want to distribute the app to be run by other folks with unknown hardware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194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on PTX compatibility, and the role of the –arch flag</a:t>
            </a:r>
          </a:p>
        </p:txBody>
      </p:sp>
      <p:sp>
        <p:nvSpPr>
          <p:cNvPr id="3" name="Content Placeholder 2"/>
          <p:cNvSpPr>
            <a:spLocks noGrp="1"/>
          </p:cNvSpPr>
          <p:nvPr>
            <p:ph idx="1"/>
          </p:nvPr>
        </p:nvSpPr>
        <p:spPr/>
        <p:txBody>
          <a:bodyPr/>
          <a:lstStyle/>
          <a:p>
            <a:endParaRPr lang="en-US" dirty="0"/>
          </a:p>
          <a:p>
            <a:r>
              <a:rPr lang="en-US" dirty="0"/>
              <a:t>Some CUDA features supported only on devices of higher CC</a:t>
            </a:r>
          </a:p>
          <a:p>
            <a:pPr lvl="1"/>
            <a:r>
              <a:rPr lang="en-US" dirty="0"/>
              <a:t>Example: unified (managed) memory</a:t>
            </a:r>
          </a:p>
          <a:p>
            <a:endParaRPr lang="en-US" dirty="0"/>
          </a:p>
          <a:p>
            <a:r>
              <a:rPr lang="en-US" dirty="0"/>
              <a:t>You can control the C to PTX translation so that you do/don’t pick certain CUDA features</a:t>
            </a:r>
          </a:p>
          <a:p>
            <a:endParaRPr lang="en-US" dirty="0"/>
          </a:p>
          <a:p>
            <a:r>
              <a:rPr lang="en-US" dirty="0"/>
              <a:t>Example: Warp Shuffle Function available only in CC 3.0 and above</a:t>
            </a:r>
          </a:p>
          <a:p>
            <a:pPr lvl="1"/>
            <a:r>
              <a:rPr lang="en-US" dirty="0"/>
              <a:t>Code that contains Warp Shuffle functionality should be compiled with this in mind</a:t>
            </a:r>
          </a:p>
          <a:p>
            <a:pPr lvl="2"/>
            <a:r>
              <a:rPr lang="en-US" dirty="0"/>
              <a:t>Accomplished by the use of the </a:t>
            </a:r>
            <a:r>
              <a:rPr lang="en-US" dirty="0">
                <a:latin typeface="Consolas" panose="020B0609020204030204" pitchFamily="49" charset="0"/>
              </a:rPr>
              <a:t>–arch=compute_30</a:t>
            </a:r>
            <a:r>
              <a:rPr lang="en-US" dirty="0"/>
              <a:t> flag on </a:t>
            </a:r>
            <a:r>
              <a:rPr lang="en-US" dirty="0" err="1">
                <a:latin typeface="Consolas" panose="020B0609020204030204" pitchFamily="49" charset="0"/>
              </a:rPr>
              <a:t>nvcc</a:t>
            </a:r>
            <a:r>
              <a:rPr lang="en-US" dirty="0"/>
              <a:t>  </a:t>
            </a:r>
          </a:p>
          <a:p>
            <a:pPr marL="914400" lvl="2"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–arch=compute_30 …</a:t>
            </a:r>
            <a:r>
              <a:rPr lang="en-US" dirty="0" err="1">
                <a:latin typeface="Consolas" panose="020B0609020204030204" pitchFamily="49" charset="0"/>
              </a:rPr>
              <a:t>blahblah</a:t>
            </a:r>
            <a:r>
              <a:rPr lang="en-US" dirty="0">
                <a:latin typeface="Consolas" panose="020B0609020204030204" pitchFamily="49" charset="0"/>
              </a:rPr>
              <a:t>…</a:t>
            </a:r>
          </a:p>
          <a:p>
            <a:pPr lvl="2"/>
            <a:r>
              <a:rPr lang="en-US" dirty="0"/>
              <a:t>NOTE: the PTX generated by the above can then be compiled to </a:t>
            </a:r>
            <a:r>
              <a:rPr lang="en-US" dirty="0" err="1"/>
              <a:t>cubin</a:t>
            </a:r>
            <a:r>
              <a:rPr lang="en-US" dirty="0"/>
              <a:t> to run on higher CC</a:t>
            </a:r>
          </a:p>
          <a:p>
            <a:pPr lvl="3"/>
            <a:r>
              <a:rPr lang="en-US" dirty="0"/>
              <a:t>Recall the </a:t>
            </a:r>
            <a:r>
              <a:rPr lang="en-US" dirty="0" err="1"/>
              <a:t>cubin</a:t>
            </a:r>
            <a:r>
              <a:rPr lang="en-US" dirty="0"/>
              <a:t> generation control by the –code flag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6711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combining </a:t>
            </a:r>
            <a:r>
              <a:rPr lang="en-US" dirty="0">
                <a:latin typeface="Consolas" panose="020B0609020204030204" pitchFamily="49" charset="0"/>
              </a:rPr>
              <a:t>–arch</a:t>
            </a:r>
            <a:r>
              <a:rPr lang="en-US" dirty="0"/>
              <a:t> and </a:t>
            </a:r>
            <a:r>
              <a:rPr lang="en-US" dirty="0">
                <a:latin typeface="Consolas" panose="020B0609020204030204" pitchFamily="49" charset="0"/>
              </a:rPr>
              <a:t>–code</a:t>
            </a:r>
            <a:r>
              <a:rPr lang="en-US" dirty="0"/>
              <a:t> via </a:t>
            </a:r>
            <a:r>
              <a:rPr lang="en-US" dirty="0">
                <a:latin typeface="Consolas" panose="020B0609020204030204" pitchFamily="49" charset="0"/>
              </a:rPr>
              <a:t>-</a:t>
            </a:r>
            <a:r>
              <a:rPr lang="en-US" dirty="0" err="1">
                <a:latin typeface="Consolas" panose="020B0609020204030204" pitchFamily="49" charset="0"/>
              </a:rPr>
              <a:t>gencode</a:t>
            </a:r>
            <a:endParaRPr lang="en-US" dirty="0">
              <a:latin typeface="Consolas" panose="020B0609020204030204" pitchFamily="49"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arch=compute_35,code=sm_35</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arch=compute_50,code=sm_50</a:t>
            </a:r>
          </a:p>
          <a:p>
            <a:pPr marL="0" indent="0">
              <a:buNone/>
            </a:pPr>
            <a:r>
              <a:rPr lang="en-US" dirty="0">
                <a:latin typeface="Consolas" panose="020B0609020204030204" pitchFamily="49" charset="0"/>
              </a:rPr>
              <a:t>	-</a:t>
            </a:r>
            <a:r>
              <a:rPr lang="en-US" dirty="0" err="1">
                <a:latin typeface="Consolas" panose="020B0609020204030204" pitchFamily="49" charset="0"/>
              </a:rPr>
              <a:t>gencode</a:t>
            </a:r>
            <a:r>
              <a:rPr lang="en-US" dirty="0">
                <a:latin typeface="Consolas" panose="020B0609020204030204" pitchFamily="49" charset="0"/>
              </a:rPr>
              <a:t> arch=compute_60,code=\'compute_60,sm_60\'</a:t>
            </a:r>
          </a:p>
          <a:p>
            <a:endParaRPr lang="en-US" dirty="0"/>
          </a:p>
          <a:p>
            <a:r>
              <a:rPr lang="en-US" dirty="0"/>
              <a:t>The </a:t>
            </a:r>
            <a:r>
              <a:rPr lang="en-US" dirty="0" err="1"/>
              <a:t>cubin</a:t>
            </a:r>
            <a:r>
              <a:rPr lang="en-US" dirty="0"/>
              <a:t> fat binary generated by this command embeds the following (it’s got bigger footprint to accommodate all):</a:t>
            </a:r>
          </a:p>
          <a:p>
            <a:pPr lvl="1"/>
            <a:r>
              <a:rPr lang="en-US" dirty="0"/>
              <a:t>Binary code generated to work on Kepler (CC 3.5)</a:t>
            </a:r>
          </a:p>
          <a:p>
            <a:pPr lvl="1"/>
            <a:r>
              <a:rPr lang="en-US" dirty="0"/>
              <a:t>Binary code generated to work on Maxwell (CC 5.0)</a:t>
            </a:r>
          </a:p>
          <a:p>
            <a:pPr lvl="1"/>
            <a:r>
              <a:rPr lang="en-US" dirty="0"/>
              <a:t>PTX and binary code to work on Pascal (CC 6.0)</a:t>
            </a:r>
          </a:p>
          <a:p>
            <a:pPr lvl="1"/>
            <a:endParaRPr lang="en-US" dirty="0"/>
          </a:p>
          <a:p>
            <a:pPr lvl="1"/>
            <a:r>
              <a:rPr lang="en-US" dirty="0"/>
              <a:t>The </a:t>
            </a:r>
            <a:r>
              <a:rPr lang="en-US" dirty="0">
                <a:latin typeface="Consolas" panose="020B0609020204030204" pitchFamily="49" charset="0"/>
              </a:rPr>
              <a:t>arch</a:t>
            </a:r>
            <a:r>
              <a:rPr lang="en-US" dirty="0"/>
              <a:t> part says that the binary code in each case should be produced based on PTX code generated as you’d expect: binary for 3.5 comes from PTX for 3.5, binary for 5.0 comes from PTX for 5.0, binary for 6.0 comes from PTX for 6.0 </a:t>
            </a:r>
          </a:p>
          <a:p>
            <a:pPr lvl="1"/>
            <a:endParaRPr lang="en-US" dirty="0"/>
          </a:p>
          <a:p>
            <a:r>
              <a:rPr lang="en-US" dirty="0"/>
              <a:t>Shortcut: you can get </a:t>
            </a:r>
            <a:r>
              <a:rPr lang="en-US" dirty="0">
                <a:latin typeface="Consolas" panose="020B0609020204030204" pitchFamily="49" charset="0"/>
              </a:rPr>
              <a:t>-</a:t>
            </a:r>
            <a:r>
              <a:rPr lang="en-US" dirty="0" err="1">
                <a:latin typeface="Consolas" panose="020B0609020204030204" pitchFamily="49" charset="0"/>
              </a:rPr>
              <a:t>gencode</a:t>
            </a:r>
            <a:r>
              <a:rPr lang="en-US" dirty="0">
                <a:latin typeface="Consolas" panose="020B0609020204030204" pitchFamily="49" charset="0"/>
              </a:rPr>
              <a:t> arch=compute_60,code=\'compute_60,sm_60\‘</a:t>
            </a:r>
            <a:r>
              <a:rPr lang="en-US" dirty="0"/>
              <a:t> by simply saying :</a:t>
            </a:r>
          </a:p>
          <a:p>
            <a:pPr marL="457200" lvl="1"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-arch=sm_60</a:t>
            </a:r>
          </a:p>
          <a:p>
            <a:pPr marL="228600" lvl="1">
              <a:spcBef>
                <a:spcPts val="1000"/>
              </a:spcBef>
            </a:pPr>
            <a:endParaRPr lang="en-US" sz="2400" dirty="0"/>
          </a:p>
          <a:p>
            <a:pPr marL="228600" lvl="1">
              <a:spcBef>
                <a:spcPts val="1000"/>
              </a:spcBef>
            </a:pPr>
            <a:r>
              <a:rPr lang="en-US" sz="2400" dirty="0"/>
              <a:t>If you don’t say anything but “</a:t>
            </a:r>
            <a:r>
              <a:rPr lang="en-US" sz="2400" dirty="0" err="1"/>
              <a:t>nvcc</a:t>
            </a:r>
            <a:r>
              <a:rPr lang="en-US" sz="2400" dirty="0"/>
              <a:t> x.cu” the compile driver will use default </a:t>
            </a:r>
            <a:r>
              <a:rPr lang="en-US" sz="2400" dirty="0">
                <a:latin typeface="Consolas" panose="020B0609020204030204" pitchFamily="49" charset="0"/>
              </a:rPr>
              <a:t>arch</a:t>
            </a:r>
            <a:r>
              <a:rPr lang="en-US" sz="2400" dirty="0"/>
              <a:t> &amp; </a:t>
            </a:r>
            <a:r>
              <a:rPr lang="en-US" sz="2400" dirty="0">
                <a:latin typeface="Consolas" panose="020B0609020204030204" pitchFamily="49" charset="0"/>
              </a:rPr>
              <a:t>code</a:t>
            </a:r>
            <a:r>
              <a:rPr lang="en-US" sz="2400" dirty="0"/>
              <a:t> settings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0141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Case studies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9B6E751-F957-4299-9934-517D21DA849D}"/>
              </a:ext>
            </a:extLst>
          </p:cNvPr>
          <p:cNvSpPr txBox="1"/>
          <p:nvPr/>
        </p:nvSpPr>
        <p:spPr>
          <a:xfrm>
            <a:off x="2868743" y="4215584"/>
            <a:ext cx="609724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Case Studies: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1D Stencil Operation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Vector Reduction in CUDA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Parallel Prefix Scan on the GPU</a:t>
            </a:r>
          </a:p>
        </p:txBody>
      </p:sp>
    </p:spTree>
    <p:extLst>
      <p:ext uri="{BB962C8B-B14F-4D97-AF65-F5344CB8AC3E}">
        <p14:creationId xmlns:p14="http://schemas.microsoft.com/office/powerpoint/2010/main" val="11572548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dirty="0"/>
              <a:t>Problem at hand: Performing a 1D Stencil</a:t>
            </a:r>
            <a:endParaRPr lang="en-GB" dirty="0">
              <a:solidFill>
                <a:schemeClr val="tx2"/>
              </a:solidFill>
            </a:endParaRP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CE1C36-5254-4579-87BE-35F4126BFD1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171" name="Content Placeholder 2"/>
          <p:cNvSpPr>
            <a:spLocks noGrp="1"/>
          </p:cNvSpPr>
          <p:nvPr>
            <p:ph idx="4294967295"/>
          </p:nvPr>
        </p:nvSpPr>
        <p:spPr>
          <a:xfrm>
            <a:off x="541862" y="1719263"/>
            <a:ext cx="11129438" cy="4411662"/>
          </a:xfrm>
        </p:spPr>
        <p:txBody>
          <a:bodyPr/>
          <a:lstStyle/>
          <a:p>
            <a:r>
              <a:rPr lang="en-GB" dirty="0"/>
              <a:t>Applying a 1D stencil to a 1D array of elements</a:t>
            </a:r>
          </a:p>
          <a:p>
            <a:pPr lvl="1"/>
            <a:r>
              <a:rPr lang="en-GB" dirty="0"/>
              <a:t>Function of input elements within a certain </a:t>
            </a:r>
            <a:r>
              <a:rPr lang="en-GB" dirty="0">
                <a:latin typeface="Consolas" panose="020B0609020204030204" pitchFamily="49" charset="0"/>
              </a:rPr>
              <a:t>radius</a:t>
            </a:r>
          </a:p>
          <a:p>
            <a:pPr lvl="1"/>
            <a:endParaRPr lang="en-GB" dirty="0"/>
          </a:p>
          <a:p>
            <a:pPr lvl="1"/>
            <a:endParaRPr lang="en-GB" dirty="0"/>
          </a:p>
          <a:p>
            <a:pPr lvl="1"/>
            <a:endParaRPr lang="en-GB" dirty="0"/>
          </a:p>
          <a:p>
            <a:endParaRPr lang="en-GB" dirty="0"/>
          </a:p>
          <a:p>
            <a:endParaRPr lang="en-GB" dirty="0"/>
          </a:p>
          <a:p>
            <a:r>
              <a:rPr lang="en-GB" dirty="0"/>
              <a:t>Operation is fundamental to many algorithms</a:t>
            </a:r>
          </a:p>
          <a:p>
            <a:pPr lvl="1"/>
            <a:r>
              <a:rPr lang="en-GB" dirty="0"/>
              <a:t>Standard discretization methods, interpolation, convolution, filtering, etc.</a:t>
            </a:r>
          </a:p>
          <a:p>
            <a:endParaRPr lang="en-GB" dirty="0"/>
          </a:p>
          <a:p>
            <a:endParaRPr lang="en-GB" dirty="0"/>
          </a:p>
        </p:txBody>
      </p:sp>
      <p:sp>
        <p:nvSpPr>
          <p:cNvPr id="244" name="Cube 243"/>
          <p:cNvSpPr/>
          <p:nvPr/>
        </p:nvSpPr>
        <p:spPr>
          <a:xfrm>
            <a:off x="4816393"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Cube 244"/>
          <p:cNvSpPr/>
          <p:nvPr/>
        </p:nvSpPr>
        <p:spPr>
          <a:xfrm>
            <a:off x="5092512"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Cube 245"/>
          <p:cNvSpPr/>
          <p:nvPr/>
        </p:nvSpPr>
        <p:spPr>
          <a:xfrm>
            <a:off x="5368632"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Cube 247"/>
          <p:cNvSpPr/>
          <p:nvPr/>
        </p:nvSpPr>
        <p:spPr>
          <a:xfrm>
            <a:off x="5920870"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Cube 248"/>
          <p:cNvSpPr/>
          <p:nvPr/>
        </p:nvSpPr>
        <p:spPr>
          <a:xfrm>
            <a:off x="6196989" y="2725643"/>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Cube 249"/>
          <p:cNvSpPr/>
          <p:nvPr/>
        </p:nvSpPr>
        <p:spPr>
          <a:xfrm>
            <a:off x="6473108"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Left Brace 10"/>
          <p:cNvSpPr/>
          <p:nvPr/>
        </p:nvSpPr>
        <p:spPr>
          <a:xfrm rot="16200000">
            <a:off x="5111971"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eft Brace 250"/>
          <p:cNvSpPr/>
          <p:nvPr/>
        </p:nvSpPr>
        <p:spPr>
          <a:xfrm rot="16200000">
            <a:off x="6212639"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2" name="TextBox 11"/>
          <p:cNvSpPr txBox="1">
            <a:spLocks noChangeArrowheads="1"/>
          </p:cNvSpPr>
          <p:nvPr/>
        </p:nvSpPr>
        <p:spPr bwMode="auto">
          <a:xfrm>
            <a:off x="4805696"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7193" name="TextBox 251"/>
          <p:cNvSpPr txBox="1">
            <a:spLocks noChangeArrowheads="1"/>
          </p:cNvSpPr>
          <p:nvPr/>
        </p:nvSpPr>
        <p:spPr bwMode="auto">
          <a:xfrm>
            <a:off x="5910992"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15" name="Cube 14"/>
          <p:cNvSpPr/>
          <p:nvPr/>
        </p:nvSpPr>
        <p:spPr>
          <a:xfrm>
            <a:off x="5644464" y="2725641"/>
            <a:ext cx="264729" cy="350040"/>
          </a:xfrm>
          <a:prstGeom prst="cube">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135468"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a:extLst>
              <a:ext uri="{FF2B5EF4-FFF2-40B4-BE49-F238E27FC236}">
                <a16:creationId xmlns:a16="http://schemas.microsoft.com/office/drawing/2014/main" id="{402F4531-3FFE-E20B-CE37-303B97C866B1}"/>
              </a:ext>
            </a:extLst>
          </p:cNvPr>
          <p:cNvCxnSpPr/>
          <p:nvPr/>
        </p:nvCxnSpPr>
        <p:spPr>
          <a:xfrm flipH="1">
            <a:off x="6080707" y="2433143"/>
            <a:ext cx="15293" cy="10499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78976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74" name="Cube 73"/>
          <p:cNvSpPr/>
          <p:nvPr/>
        </p:nvSpPr>
        <p:spPr>
          <a:xfrm>
            <a:off x="24779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5" name="Cube 74"/>
          <p:cNvSpPr/>
          <p:nvPr/>
        </p:nvSpPr>
        <p:spPr>
          <a:xfrm>
            <a:off x="2750820"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6" name="Cube 75"/>
          <p:cNvSpPr/>
          <p:nvPr/>
        </p:nvSpPr>
        <p:spPr>
          <a:xfrm>
            <a:off x="302371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7" name="Cube 76"/>
          <p:cNvSpPr/>
          <p:nvPr/>
        </p:nvSpPr>
        <p:spPr>
          <a:xfrm>
            <a:off x="32980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8" name="Cube 77"/>
          <p:cNvSpPr/>
          <p:nvPr/>
        </p:nvSpPr>
        <p:spPr>
          <a:xfrm>
            <a:off x="3570923"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9" name="Cube 78"/>
          <p:cNvSpPr/>
          <p:nvPr/>
        </p:nvSpPr>
        <p:spPr>
          <a:xfrm>
            <a:off x="3843814" y="3180081"/>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0" name="Cube 79"/>
          <p:cNvSpPr/>
          <p:nvPr/>
        </p:nvSpPr>
        <p:spPr>
          <a:xfrm>
            <a:off x="4118136"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1" name="Cube 80"/>
          <p:cNvSpPr/>
          <p:nvPr/>
        </p:nvSpPr>
        <p:spPr>
          <a:xfrm>
            <a:off x="438960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2" name="Cube 81"/>
          <p:cNvSpPr/>
          <p:nvPr/>
        </p:nvSpPr>
        <p:spPr>
          <a:xfrm>
            <a:off x="466392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3" name="Cube 82"/>
          <p:cNvSpPr/>
          <p:nvPr/>
        </p:nvSpPr>
        <p:spPr>
          <a:xfrm>
            <a:off x="4936808"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4" name="Cube 83"/>
          <p:cNvSpPr/>
          <p:nvPr/>
        </p:nvSpPr>
        <p:spPr>
          <a:xfrm>
            <a:off x="520970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5" name="Cube 84"/>
          <p:cNvSpPr/>
          <p:nvPr/>
        </p:nvSpPr>
        <p:spPr>
          <a:xfrm>
            <a:off x="548402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6" name="Cube 85"/>
          <p:cNvSpPr/>
          <p:nvPr/>
        </p:nvSpPr>
        <p:spPr>
          <a:xfrm>
            <a:off x="5756910"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7" name="Cube 86"/>
          <p:cNvSpPr/>
          <p:nvPr/>
        </p:nvSpPr>
        <p:spPr>
          <a:xfrm>
            <a:off x="6029802" y="3180081"/>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8" name="Cube 87"/>
          <p:cNvSpPr/>
          <p:nvPr/>
        </p:nvSpPr>
        <p:spPr>
          <a:xfrm>
            <a:off x="6285548"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9" name="Cube 88"/>
          <p:cNvSpPr/>
          <p:nvPr/>
        </p:nvSpPr>
        <p:spPr>
          <a:xfrm>
            <a:off x="6558439"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0" name="Cube 89"/>
          <p:cNvSpPr/>
          <p:nvPr/>
        </p:nvSpPr>
        <p:spPr>
          <a:xfrm>
            <a:off x="6832762"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1" name="Cube 90"/>
          <p:cNvSpPr/>
          <p:nvPr/>
        </p:nvSpPr>
        <p:spPr>
          <a:xfrm>
            <a:off x="7105650"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Cube 91"/>
          <p:cNvSpPr/>
          <p:nvPr/>
        </p:nvSpPr>
        <p:spPr>
          <a:xfrm>
            <a:off x="737854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3" name="Cube 92"/>
          <p:cNvSpPr/>
          <p:nvPr/>
        </p:nvSpPr>
        <p:spPr>
          <a:xfrm>
            <a:off x="765286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4" name="Cube 93"/>
          <p:cNvSpPr/>
          <p:nvPr/>
        </p:nvSpPr>
        <p:spPr>
          <a:xfrm>
            <a:off x="792575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5" name="Cube 94"/>
          <p:cNvSpPr/>
          <p:nvPr/>
        </p:nvSpPr>
        <p:spPr>
          <a:xfrm>
            <a:off x="821293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6" name="Cube 95"/>
          <p:cNvSpPr/>
          <p:nvPr/>
        </p:nvSpPr>
        <p:spPr>
          <a:xfrm>
            <a:off x="848725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Cube 96"/>
          <p:cNvSpPr/>
          <p:nvPr/>
        </p:nvSpPr>
        <p:spPr>
          <a:xfrm>
            <a:off x="876014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8" name="Cube 97"/>
          <p:cNvSpPr/>
          <p:nvPr/>
        </p:nvSpPr>
        <p:spPr>
          <a:xfrm>
            <a:off x="9033034"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9" name="Cube 98"/>
          <p:cNvSpPr/>
          <p:nvPr/>
        </p:nvSpPr>
        <p:spPr>
          <a:xfrm>
            <a:off x="9307357"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0" name="Cube 99"/>
          <p:cNvSpPr/>
          <p:nvPr/>
        </p:nvSpPr>
        <p:spPr>
          <a:xfrm>
            <a:off x="958024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1" name="Cube 100"/>
          <p:cNvSpPr/>
          <p:nvPr/>
        </p:nvSpPr>
        <p:spPr>
          <a:xfrm>
            <a:off x="985456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2" name="TextBox 31"/>
          <p:cNvSpPr txBox="1">
            <a:spLocks noChangeArrowheads="1"/>
          </p:cNvSpPr>
          <p:nvPr/>
        </p:nvSpPr>
        <p:spPr bwMode="auto">
          <a:xfrm>
            <a:off x="2033590" y="3070067"/>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3" name="TextBox 32"/>
          <p:cNvSpPr txBox="1">
            <a:spLocks noChangeArrowheads="1"/>
          </p:cNvSpPr>
          <p:nvPr/>
        </p:nvSpPr>
        <p:spPr bwMode="auto">
          <a:xfrm>
            <a:off x="10113172" y="3078639"/>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4" name="Cube 103"/>
          <p:cNvSpPr/>
          <p:nvPr/>
        </p:nvSpPr>
        <p:spPr>
          <a:xfrm>
            <a:off x="241935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5" name="Cube 104"/>
          <p:cNvSpPr/>
          <p:nvPr/>
        </p:nvSpPr>
        <p:spPr>
          <a:xfrm>
            <a:off x="269224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6" name="Cube 105"/>
          <p:cNvSpPr/>
          <p:nvPr/>
        </p:nvSpPr>
        <p:spPr>
          <a:xfrm>
            <a:off x="2965133"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7" name="Cube 106"/>
          <p:cNvSpPr/>
          <p:nvPr/>
        </p:nvSpPr>
        <p:spPr>
          <a:xfrm>
            <a:off x="3239453" y="4385946"/>
            <a:ext cx="272892" cy="240031"/>
          </a:xfrm>
          <a:prstGeom prst="cube">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808080"/>
              </a:solidFill>
              <a:effectLst/>
              <a:uLnTx/>
              <a:uFillTx/>
              <a:latin typeface="Trebuchet MS"/>
              <a:ea typeface="+mn-ea"/>
              <a:cs typeface="+mn-cs"/>
            </a:endParaRPr>
          </a:p>
        </p:txBody>
      </p:sp>
      <p:sp>
        <p:nvSpPr>
          <p:cNvPr id="108" name="Cube 107"/>
          <p:cNvSpPr/>
          <p:nvPr/>
        </p:nvSpPr>
        <p:spPr>
          <a:xfrm>
            <a:off x="351234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9" name="Cube 108"/>
          <p:cNvSpPr/>
          <p:nvPr/>
        </p:nvSpPr>
        <p:spPr>
          <a:xfrm>
            <a:off x="378666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0" name="Cube 109"/>
          <p:cNvSpPr/>
          <p:nvPr/>
        </p:nvSpPr>
        <p:spPr>
          <a:xfrm>
            <a:off x="4059555"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1" name="Cube 110"/>
          <p:cNvSpPr/>
          <p:nvPr/>
        </p:nvSpPr>
        <p:spPr>
          <a:xfrm>
            <a:off x="4331018"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2" name="Cube 111"/>
          <p:cNvSpPr/>
          <p:nvPr/>
        </p:nvSpPr>
        <p:spPr>
          <a:xfrm>
            <a:off x="4605338"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3" name="Cube 112"/>
          <p:cNvSpPr/>
          <p:nvPr/>
        </p:nvSpPr>
        <p:spPr>
          <a:xfrm>
            <a:off x="4878232"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4" name="Cube 113"/>
          <p:cNvSpPr/>
          <p:nvPr/>
        </p:nvSpPr>
        <p:spPr>
          <a:xfrm>
            <a:off x="5151120"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5" name="Cube 114"/>
          <p:cNvSpPr/>
          <p:nvPr/>
        </p:nvSpPr>
        <p:spPr>
          <a:xfrm>
            <a:off x="542544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6" name="Cube 115"/>
          <p:cNvSpPr/>
          <p:nvPr/>
        </p:nvSpPr>
        <p:spPr>
          <a:xfrm>
            <a:off x="569833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7" name="Cube 116"/>
          <p:cNvSpPr/>
          <p:nvPr/>
        </p:nvSpPr>
        <p:spPr>
          <a:xfrm>
            <a:off x="597265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8" name="Cube 117"/>
          <p:cNvSpPr/>
          <p:nvPr/>
        </p:nvSpPr>
        <p:spPr>
          <a:xfrm>
            <a:off x="622697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9" name="Cube 118"/>
          <p:cNvSpPr/>
          <p:nvPr/>
        </p:nvSpPr>
        <p:spPr>
          <a:xfrm>
            <a:off x="650129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0" name="Cube 119"/>
          <p:cNvSpPr/>
          <p:nvPr/>
        </p:nvSpPr>
        <p:spPr>
          <a:xfrm>
            <a:off x="6774180"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1" name="Cube 120"/>
          <p:cNvSpPr/>
          <p:nvPr/>
        </p:nvSpPr>
        <p:spPr>
          <a:xfrm>
            <a:off x="704707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2" name="Cube 121"/>
          <p:cNvSpPr/>
          <p:nvPr/>
        </p:nvSpPr>
        <p:spPr>
          <a:xfrm>
            <a:off x="732139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3" name="Cube 122"/>
          <p:cNvSpPr/>
          <p:nvPr/>
        </p:nvSpPr>
        <p:spPr>
          <a:xfrm>
            <a:off x="759428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4" name="Cube 123"/>
          <p:cNvSpPr/>
          <p:nvPr/>
        </p:nvSpPr>
        <p:spPr>
          <a:xfrm>
            <a:off x="7867174"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5" name="Cube 124"/>
          <p:cNvSpPr/>
          <p:nvPr/>
        </p:nvSpPr>
        <p:spPr>
          <a:xfrm>
            <a:off x="815578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6" name="Cube 125"/>
          <p:cNvSpPr/>
          <p:nvPr/>
        </p:nvSpPr>
        <p:spPr>
          <a:xfrm>
            <a:off x="842867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7" name="Cube 126"/>
          <p:cNvSpPr/>
          <p:nvPr/>
        </p:nvSpPr>
        <p:spPr>
          <a:xfrm>
            <a:off x="8701566"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8" name="Cube 127"/>
          <p:cNvSpPr/>
          <p:nvPr/>
        </p:nvSpPr>
        <p:spPr>
          <a:xfrm>
            <a:off x="8975887"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9" name="Cube 128"/>
          <p:cNvSpPr/>
          <p:nvPr/>
        </p:nvSpPr>
        <p:spPr>
          <a:xfrm>
            <a:off x="9248775"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0" name="Cube 129"/>
          <p:cNvSpPr/>
          <p:nvPr/>
        </p:nvSpPr>
        <p:spPr>
          <a:xfrm>
            <a:off x="9521667"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1" name="Cube 130"/>
          <p:cNvSpPr/>
          <p:nvPr/>
        </p:nvSpPr>
        <p:spPr>
          <a:xfrm>
            <a:off x="9795990"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2" name="TextBox 356"/>
          <p:cNvSpPr txBox="1">
            <a:spLocks noChangeArrowheads="1"/>
          </p:cNvSpPr>
          <p:nvPr/>
        </p:nvSpPr>
        <p:spPr bwMode="auto">
          <a:xfrm>
            <a:off x="1975011" y="4275932"/>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3" name="TextBox 357"/>
          <p:cNvSpPr txBox="1">
            <a:spLocks noChangeArrowheads="1"/>
          </p:cNvSpPr>
          <p:nvPr/>
        </p:nvSpPr>
        <p:spPr bwMode="auto">
          <a:xfrm>
            <a:off x="10054593" y="4284504"/>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4" name="TextBox 33"/>
          <p:cNvSpPr txBox="1">
            <a:spLocks noChangeArrowheads="1"/>
          </p:cNvSpPr>
          <p:nvPr/>
        </p:nvSpPr>
        <p:spPr bwMode="auto">
          <a:xfrm>
            <a:off x="1509237" y="3180080"/>
            <a:ext cx="528638"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in</a:t>
            </a:r>
          </a:p>
        </p:txBody>
      </p:sp>
      <p:sp>
        <p:nvSpPr>
          <p:cNvPr id="135" name="TextBox 359"/>
          <p:cNvSpPr txBox="1">
            <a:spLocks noChangeArrowheads="1"/>
          </p:cNvSpPr>
          <p:nvPr/>
        </p:nvSpPr>
        <p:spPr bwMode="auto">
          <a:xfrm>
            <a:off x="1447801" y="4341653"/>
            <a:ext cx="527209"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out</a:t>
            </a:r>
          </a:p>
        </p:txBody>
      </p:sp>
      <p:sp>
        <p:nvSpPr>
          <p:cNvPr id="136" name="Freeform 135"/>
          <p:cNvSpPr/>
          <p:nvPr/>
        </p:nvSpPr>
        <p:spPr>
          <a:xfrm>
            <a:off x="3326607" y="4730274"/>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70C0"/>
              </a:solidFill>
              <a:effectLst/>
              <a:uLnTx/>
              <a:uFillTx/>
              <a:latin typeface="Trebuchet MS"/>
              <a:ea typeface="+mn-ea"/>
              <a:cs typeface="+mn-cs"/>
            </a:endParaRPr>
          </a:p>
        </p:txBody>
      </p:sp>
      <p:sp>
        <p:nvSpPr>
          <p:cNvPr id="137" name="Freeform 136"/>
          <p:cNvSpPr/>
          <p:nvPr/>
        </p:nvSpPr>
        <p:spPr>
          <a:xfrm>
            <a:off x="7642860" y="2047082"/>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8" name="TextBox 69"/>
          <p:cNvSpPr txBox="1">
            <a:spLocks noChangeArrowheads="1"/>
          </p:cNvSpPr>
          <p:nvPr/>
        </p:nvSpPr>
        <p:spPr bwMode="auto">
          <a:xfrm>
            <a:off x="7845743" y="2047081"/>
            <a:ext cx="2007394"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CPU Thread</a:t>
            </a:r>
          </a:p>
        </p:txBody>
      </p:sp>
      <p:sp>
        <p:nvSpPr>
          <p:cNvPr id="139" name="Left Brace 138"/>
          <p:cNvSpPr/>
          <p:nvPr/>
        </p:nvSpPr>
        <p:spPr>
          <a:xfrm rot="5400000">
            <a:off x="3305177" y="2048510"/>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40" name="TextBox 2"/>
          <p:cNvSpPr txBox="1">
            <a:spLocks noChangeArrowheads="1"/>
          </p:cNvSpPr>
          <p:nvPr/>
        </p:nvSpPr>
        <p:spPr bwMode="auto">
          <a:xfrm>
            <a:off x="2823452" y="2452845"/>
            <a:ext cx="1263486" cy="36933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(radius = 3)</a:t>
            </a:r>
          </a:p>
        </p:txBody>
      </p:sp>
      <p:sp>
        <p:nvSpPr>
          <p:cNvPr id="141" name="Down Arrow 140"/>
          <p:cNvSpPr/>
          <p:nvPr/>
        </p:nvSpPr>
        <p:spPr>
          <a:xfrm>
            <a:off x="3328035" y="3967322"/>
            <a:ext cx="144304" cy="258603"/>
          </a:xfrm>
          <a:prstGeom prst="downArrow">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2" name="TextBox 8319"/>
          <p:cNvSpPr txBox="1">
            <a:spLocks noChangeArrowheads="1"/>
          </p:cNvSpPr>
          <p:nvPr/>
        </p:nvSpPr>
        <p:spPr bwMode="auto">
          <a:xfrm>
            <a:off x="3282316" y="3522980"/>
            <a:ext cx="288862" cy="40011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Lucida Calligraphy" pitchFamily="66" charset="0"/>
                <a:ea typeface="+mn-ea"/>
                <a:cs typeface="+mn-cs"/>
              </a:rPr>
              <a:t>f</a:t>
            </a:r>
          </a:p>
        </p:txBody>
      </p:sp>
      <p:sp>
        <p:nvSpPr>
          <p:cNvPr id="73" name="Rectangle 72"/>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9938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br>
              <a:rPr lang="en-US" dirty="0"/>
            </a:br>
            <a:r>
              <a:rPr lang="en-US" sz="1200" dirty="0"/>
              <a:t>[</a:t>
            </a:r>
            <a:r>
              <a:rPr lang="en-US" sz="1200" b="1" dirty="0">
                <a:solidFill>
                  <a:srgbClr val="FFCC66"/>
                </a:solidFill>
              </a:rPr>
              <a:t>assume N=16 mil.</a:t>
            </a:r>
            <a:r>
              <a:rPr lang="en-US" sz="1200" dirty="0"/>
              <a:t>]</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6" name="Rectangle 5"/>
          <p:cNvSpPr/>
          <p:nvPr/>
        </p:nvSpPr>
        <p:spPr>
          <a:xfrm>
            <a:off x="0" y="662997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TextBox 4">
            <a:extLst>
              <a:ext uri="{FF2B5EF4-FFF2-40B4-BE49-F238E27FC236}">
                <a16:creationId xmlns:a16="http://schemas.microsoft.com/office/drawing/2014/main" id="{0008015D-6F91-A82D-3C78-BA3FED967125}"/>
              </a:ext>
            </a:extLst>
          </p:cNvPr>
          <p:cNvSpPr txBox="1"/>
          <p:nvPr/>
        </p:nvSpPr>
        <p:spPr>
          <a:xfrm>
            <a:off x="2997739" y="4506320"/>
            <a:ext cx="7597196" cy="212365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mn-cs"/>
              </a:rPr>
              <a:t>,</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j++</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8" name="TextBox 7">
            <a:extLst>
              <a:ext uri="{FF2B5EF4-FFF2-40B4-BE49-F238E27FC236}">
                <a16:creationId xmlns:a16="http://schemas.microsoft.com/office/drawing/2014/main" id="{8EA0C15C-9807-3A33-E113-FD5AAFBC725A}"/>
              </a:ext>
            </a:extLst>
          </p:cNvPr>
          <p:cNvSpPr txBox="1"/>
          <p:nvPr/>
        </p:nvSpPr>
        <p:spPr>
          <a:xfrm>
            <a:off x="448857" y="1001463"/>
            <a:ext cx="6238945" cy="307776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18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526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9" name="Rectangle 8"/>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3BE5640C-A405-4E1B-95BC-9891258CE2A6}"/>
              </a:ext>
            </a:extLst>
          </p:cNvPr>
          <p:cNvSpPr txBox="1">
            <a:spLocks/>
          </p:cNvSpPr>
          <p:nvPr/>
        </p:nvSpPr>
        <p:spPr bwMode="auto">
          <a:xfrm>
            <a:off x="1071801" y="1805982"/>
            <a:ext cx="9758592"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val Callout 17"/>
          <p:cNvSpPr/>
          <p:nvPr/>
        </p:nvSpPr>
        <p:spPr>
          <a:xfrm>
            <a:off x="3597971" y="1316566"/>
            <a:ext cx="1303867" cy="1278466"/>
          </a:xfrm>
          <a:prstGeom prst="wedgeEllipseCallout">
            <a:avLst>
              <a:gd name="adj1" fmla="val -72688"/>
              <a:gd name="adj2" fmla="val 1235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Allocate and initialize</a:t>
            </a:r>
          </a:p>
        </p:txBody>
      </p:sp>
      <p:sp>
        <p:nvSpPr>
          <p:cNvPr id="19" name="Oval Callout 18"/>
          <p:cNvSpPr/>
          <p:nvPr/>
        </p:nvSpPr>
        <p:spPr>
          <a:xfrm>
            <a:off x="4313292" y="4977452"/>
            <a:ext cx="1699951" cy="907039"/>
          </a:xfrm>
          <a:prstGeom prst="wedgeEllipseCallout">
            <a:avLst>
              <a:gd name="adj1" fmla="val -26156"/>
              <a:gd name="adj2" fmla="val -700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Cleanup</a:t>
            </a:r>
          </a:p>
        </p:txBody>
      </p:sp>
      <p:sp>
        <p:nvSpPr>
          <p:cNvPr id="20" name="Oval Callout 19"/>
          <p:cNvSpPr/>
          <p:nvPr/>
        </p:nvSpPr>
        <p:spPr>
          <a:xfrm>
            <a:off x="6539400" y="4333322"/>
            <a:ext cx="1699951" cy="907039"/>
          </a:xfrm>
          <a:prstGeom prst="wedgeEllipseCallout">
            <a:avLst>
              <a:gd name="adj1" fmla="val -103447"/>
              <a:gd name="adj2" fmla="val -685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Apply stencil</a:t>
            </a:r>
          </a:p>
        </p:txBody>
      </p:sp>
    </p:spTree>
    <p:extLst>
      <p:ext uri="{BB962C8B-B14F-4D97-AF65-F5344CB8AC3E}">
        <p14:creationId xmlns:p14="http://schemas.microsoft.com/office/powerpoint/2010/main" val="40396896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8" name="Rectangle 7"/>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63688C72-AF1C-4395-84FE-88F2A2E4FF60}"/>
              </a:ext>
            </a:extLst>
          </p:cNvPr>
          <p:cNvSpPr txBox="1">
            <a:spLocks/>
          </p:cNvSpPr>
          <p:nvPr/>
        </p:nvSpPr>
        <p:spPr bwMode="auto">
          <a:xfrm>
            <a:off x="1273630" y="1805982"/>
            <a:ext cx="9646916"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Oval Callout 8"/>
          <p:cNvSpPr/>
          <p:nvPr/>
        </p:nvSpPr>
        <p:spPr>
          <a:xfrm>
            <a:off x="4976929" y="1426455"/>
            <a:ext cx="2039941" cy="816334"/>
          </a:xfrm>
          <a:prstGeom prst="wedgeEllipseCallout">
            <a:avLst>
              <a:gd name="adj1" fmla="val 31172"/>
              <a:gd name="adj2" fmla="val 123294"/>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For each element…</a:t>
            </a:r>
          </a:p>
        </p:txBody>
      </p:sp>
      <p:sp>
        <p:nvSpPr>
          <p:cNvPr id="10" name="Oval Callout 9"/>
          <p:cNvSpPr/>
          <p:nvPr/>
        </p:nvSpPr>
        <p:spPr>
          <a:xfrm>
            <a:off x="7124508" y="4539016"/>
            <a:ext cx="2039941" cy="816334"/>
          </a:xfrm>
          <a:prstGeom prst="wedgeEllipseCallout">
            <a:avLst>
              <a:gd name="adj1" fmla="val 16234"/>
              <a:gd name="adj2" fmla="val -9261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Weighted mean over radius</a:t>
            </a:r>
          </a:p>
        </p:txBody>
      </p:sp>
    </p:spTree>
    <p:extLst>
      <p:ext uri="{BB962C8B-B14F-4D97-AF65-F5344CB8AC3E}">
        <p14:creationId xmlns:p14="http://schemas.microsoft.com/office/powerpoint/2010/main" val="152228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graphicFrame>
        <p:nvGraphicFramePr>
          <p:cNvPr id="8" name="Table 7"/>
          <p:cNvGraphicFramePr>
            <a:graphicFrameLocks noGrp="1"/>
          </p:cNvGraphicFramePr>
          <p:nvPr/>
        </p:nvGraphicFramePr>
        <p:xfrm>
          <a:off x="4267200" y="5709201"/>
          <a:ext cx="3957638" cy="928688"/>
        </p:xfrm>
        <a:graphic>
          <a:graphicData uri="http://schemas.openxmlformats.org/drawingml/2006/table">
            <a:tbl>
              <a:tblPr firstRow="1" bandRow="1"/>
              <a:tblGrid>
                <a:gridCol w="1981279">
                  <a:extLst>
                    <a:ext uri="{9D8B030D-6E8A-4147-A177-3AD203B41FA5}">
                      <a16:colId xmlns:a16="http://schemas.microsoft.com/office/drawing/2014/main" val="20000"/>
                    </a:ext>
                  </a:extLst>
                </a:gridCol>
                <a:gridCol w="1976359">
                  <a:extLst>
                    <a:ext uri="{9D8B030D-6E8A-4147-A177-3AD203B41FA5}">
                      <a16:colId xmlns:a16="http://schemas.microsoft.com/office/drawing/2014/main" val="20001"/>
                    </a:ext>
                  </a:extLst>
                </a:gridCol>
              </a:tblGrid>
              <a:tr h="4643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solidFill>
                            <a:srgbClr val="FFC000"/>
                          </a:solidFill>
                        </a:rPr>
                        <a:t>CPU</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solidFill>
                            <a:srgbClr val="FFC000"/>
                          </a:solidFill>
                        </a:rPr>
                        <a:t>MElements</a:t>
                      </a:r>
                      <a:r>
                        <a:rPr lang="en-US" sz="1800" dirty="0">
                          <a:solidFill>
                            <a:srgbClr val="FFC000"/>
                          </a:solidFill>
                        </a:rPr>
                        <a:t>/s</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46434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i7-930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76201"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20150CEC-1744-49D4-88E0-7294478E773F}"/>
              </a:ext>
            </a:extLst>
          </p:cNvPr>
          <p:cNvSpPr txBox="1">
            <a:spLocks/>
          </p:cNvSpPr>
          <p:nvPr/>
        </p:nvSpPr>
        <p:spPr bwMode="auto">
          <a:xfrm>
            <a:off x="1149534" y="1805982"/>
            <a:ext cx="9718763"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484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Application Optimization Process</a:t>
            </a:r>
            <a:endParaRPr lang="en-US" sz="1800" dirty="0"/>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23ACD-9413-4C98-ADF0-0E24CDB72CB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747" name="Content Placeholder 2"/>
          <p:cNvSpPr>
            <a:spLocks noGrp="1"/>
          </p:cNvSpPr>
          <p:nvPr>
            <p:ph idx="4294967295"/>
          </p:nvPr>
        </p:nvSpPr>
        <p:spPr>
          <a:xfrm>
            <a:off x="4267200" y="1905000"/>
            <a:ext cx="7924800" cy="4038600"/>
          </a:xfrm>
        </p:spPr>
        <p:txBody>
          <a:bodyPr>
            <a:normAutofit lnSpcReduction="10000"/>
          </a:bodyPr>
          <a:lstStyle/>
          <a:p>
            <a:r>
              <a:rPr lang="en-US" sz="2000" dirty="0"/>
              <a:t>Identify Optimization Opportunities</a:t>
            </a:r>
          </a:p>
          <a:p>
            <a:pPr lvl="1"/>
            <a:r>
              <a:rPr lang="en-US" sz="1800" dirty="0"/>
              <a:t>1D stencil algorithm</a:t>
            </a:r>
          </a:p>
          <a:p>
            <a:endParaRPr lang="en-US" sz="2000" dirty="0"/>
          </a:p>
          <a:p>
            <a:r>
              <a:rPr lang="en-US" sz="2000" dirty="0"/>
              <a:t>Parallelize with CUDA and confirm functional correctness</a:t>
            </a:r>
          </a:p>
          <a:p>
            <a:pPr lvl="1"/>
            <a:r>
              <a:rPr lang="en-US" sz="1800" b="1" dirty="0" err="1">
                <a:latin typeface="Courier New" pitchFamily="49" charset="0"/>
                <a:cs typeface="Courier New" pitchFamily="49" charset="0"/>
              </a:rPr>
              <a:t>cuda-gdb</a:t>
            </a:r>
            <a:r>
              <a:rPr lang="en-US" sz="1800" dirty="0"/>
              <a:t>, </a:t>
            </a:r>
            <a:r>
              <a:rPr lang="en-US" sz="1800" b="1" dirty="0" err="1">
                <a:latin typeface="Courier New" pitchFamily="49" charset="0"/>
                <a:cs typeface="Courier New" pitchFamily="49" charset="0"/>
              </a:rPr>
              <a:t>cuda-memcheck</a:t>
            </a:r>
            <a:endParaRPr lang="en-US" sz="1800" b="1" dirty="0">
              <a:latin typeface="Courier New" pitchFamily="49" charset="0"/>
              <a:cs typeface="Courier New" pitchFamily="49" charset="0"/>
            </a:endParaRPr>
          </a:p>
          <a:p>
            <a:pPr lvl="1"/>
            <a:r>
              <a:rPr lang="en-US" sz="1800" dirty="0"/>
              <a:t>Note: </a:t>
            </a:r>
            <a:r>
              <a:rPr lang="en-US" sz="1800" b="1" dirty="0" err="1">
                <a:latin typeface="Courier New" pitchFamily="49" charset="0"/>
                <a:cs typeface="Courier New" pitchFamily="49" charset="0"/>
              </a:rPr>
              <a:t>cuda-memcheck</a:t>
            </a:r>
            <a:r>
              <a:rPr lang="en-US" sz="1800" dirty="0"/>
              <a:t> useful for memory debugging</a:t>
            </a:r>
          </a:p>
          <a:p>
            <a:pPr lvl="2"/>
            <a:r>
              <a:rPr lang="en-US" sz="1600" dirty="0"/>
              <a:t>Out of bounds accesses</a:t>
            </a:r>
          </a:p>
          <a:p>
            <a:pPr lvl="2"/>
            <a:r>
              <a:rPr lang="en-US" sz="1600" dirty="0"/>
              <a:t>Accessing misaligned data</a:t>
            </a:r>
          </a:p>
          <a:p>
            <a:pPr lvl="2"/>
            <a:r>
              <a:rPr lang="en-US" sz="1600" dirty="0"/>
              <a:t>Race conditions</a:t>
            </a:r>
          </a:p>
          <a:p>
            <a:pPr lvl="2"/>
            <a:r>
              <a:rPr lang="en-US" sz="1600" dirty="0"/>
              <a:t>Memory leaks </a:t>
            </a:r>
          </a:p>
          <a:p>
            <a:endParaRPr lang="en-US" sz="2000" dirty="0"/>
          </a:p>
          <a:p>
            <a:r>
              <a:rPr lang="en-US" sz="2000" dirty="0"/>
              <a:t>Optimize</a:t>
            </a:r>
          </a:p>
          <a:p>
            <a:pPr lvl="1"/>
            <a:r>
              <a:rPr lang="en-US" sz="1800" dirty="0"/>
              <a:t>…dealing with this next, using </a:t>
            </a:r>
            <a:r>
              <a:rPr lang="en-US" sz="1800" b="1" dirty="0" err="1">
                <a:latin typeface="Consolas" panose="020B0609020204030204" pitchFamily="49" charset="0"/>
                <a:cs typeface="Consolas" panose="020B0609020204030204" pitchFamily="49" charset="0"/>
              </a:rPr>
              <a:t>nvvp</a:t>
            </a:r>
            <a:r>
              <a:rPr lang="en-US" sz="1800" dirty="0"/>
              <a:t> (NVIDIA’s Visual Profiler)</a:t>
            </a:r>
            <a:endParaRPr lang="en-US" sz="1800" b="1" dirty="0">
              <a:latin typeface="Consolas" panose="020B0609020204030204" pitchFamily="49" charset="0"/>
              <a:cs typeface="Consolas" panose="020B0609020204030204" pitchFamily="49" charset="0"/>
            </a:endParaRPr>
          </a:p>
        </p:txBody>
      </p:sp>
      <p:sp>
        <p:nvSpPr>
          <p:cNvPr id="4" name="Down Arrow 3"/>
          <p:cNvSpPr/>
          <p:nvPr/>
        </p:nvSpPr>
        <p:spPr>
          <a:xfrm>
            <a:off x="1905000" y="1905001"/>
            <a:ext cx="381000" cy="2963333"/>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497191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Parallel Algorithm</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13F10-94CB-4A0B-B22B-6F7F313464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9" name="Cube 148"/>
          <p:cNvSpPr/>
          <p:nvPr/>
        </p:nvSpPr>
        <p:spPr>
          <a:xfrm>
            <a:off x="22828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25876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289083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319405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349726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380047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4103688" y="4711701"/>
            <a:ext cx="304800"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440848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47117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50165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531971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5602288" y="47053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590708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62103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65151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68183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71215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74263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77454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80486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83534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865663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89598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92646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956786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TextBox 31"/>
          <p:cNvSpPr txBox="1">
            <a:spLocks noChangeArrowheads="1"/>
          </p:cNvSpPr>
          <p:nvPr/>
        </p:nvSpPr>
        <p:spPr bwMode="auto">
          <a:xfrm>
            <a:off x="1745363" y="45910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78" name="TextBox 32"/>
          <p:cNvSpPr txBox="1">
            <a:spLocks noChangeArrowheads="1"/>
          </p:cNvSpPr>
          <p:nvPr/>
        </p:nvSpPr>
        <p:spPr bwMode="auto">
          <a:xfrm>
            <a:off x="9855201" y="459898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82" name="Cube 181"/>
          <p:cNvSpPr/>
          <p:nvPr/>
        </p:nvSpPr>
        <p:spPr>
          <a:xfrm>
            <a:off x="22177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25225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282575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3128963" y="550386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343217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37353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40401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434340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46466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49514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Cube 191"/>
          <p:cNvSpPr/>
          <p:nvPr/>
        </p:nvSpPr>
        <p:spPr>
          <a:xfrm>
            <a:off x="525462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553878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584200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614521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645001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67532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70564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73612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76803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79835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82883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859155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889476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919956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950277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TextBox 356"/>
          <p:cNvSpPr txBox="1">
            <a:spLocks noChangeArrowheads="1"/>
          </p:cNvSpPr>
          <p:nvPr/>
        </p:nvSpPr>
        <p:spPr bwMode="auto">
          <a:xfrm>
            <a:off x="1681863" y="53832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8" name="TextBox 357"/>
          <p:cNvSpPr txBox="1">
            <a:spLocks noChangeArrowheads="1"/>
          </p:cNvSpPr>
          <p:nvPr/>
        </p:nvSpPr>
        <p:spPr bwMode="auto">
          <a:xfrm>
            <a:off x="9790114" y="53911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9" name="TextBox 33"/>
          <p:cNvSpPr txBox="1">
            <a:spLocks noChangeArrowheads="1"/>
          </p:cNvSpPr>
          <p:nvPr/>
        </p:nvSpPr>
        <p:spPr bwMode="auto">
          <a:xfrm>
            <a:off x="2309814" y="434181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10" name="TextBox 359"/>
          <p:cNvSpPr txBox="1">
            <a:spLocks noChangeArrowheads="1"/>
          </p:cNvSpPr>
          <p:nvPr/>
        </p:nvSpPr>
        <p:spPr bwMode="auto">
          <a:xfrm>
            <a:off x="2200917" y="5811838"/>
            <a:ext cx="587375"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11" name="Freeform 210"/>
          <p:cNvSpPr/>
          <p:nvPr/>
        </p:nvSpPr>
        <p:spPr>
          <a:xfrm>
            <a:off x="4727575"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Freeform 211"/>
          <p:cNvSpPr/>
          <p:nvPr/>
        </p:nvSpPr>
        <p:spPr>
          <a:xfrm>
            <a:off x="4419600" y="5883275"/>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Freeform 212"/>
          <p:cNvSpPr/>
          <p:nvPr/>
        </p:nvSpPr>
        <p:spPr>
          <a:xfrm>
            <a:off x="5915025" y="5880100"/>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Freeform 213"/>
          <p:cNvSpPr/>
          <p:nvPr/>
        </p:nvSpPr>
        <p:spPr>
          <a:xfrm>
            <a:off x="5575300"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Freeform 214"/>
          <p:cNvSpPr/>
          <p:nvPr/>
        </p:nvSpPr>
        <p:spPr>
          <a:xfrm>
            <a:off x="5278439" y="5888038"/>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Freeform 215"/>
          <p:cNvSpPr/>
          <p:nvPr/>
        </p:nvSpPr>
        <p:spPr>
          <a:xfrm>
            <a:off x="5003800" y="5888038"/>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Freeform 216"/>
          <p:cNvSpPr/>
          <p:nvPr/>
        </p:nvSpPr>
        <p:spPr>
          <a:xfrm>
            <a:off x="6519864" y="5884863"/>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Freeform 217"/>
          <p:cNvSpPr/>
          <p:nvPr/>
        </p:nvSpPr>
        <p:spPr>
          <a:xfrm>
            <a:off x="6245225" y="5884863"/>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TextBox 96"/>
          <p:cNvSpPr txBox="1">
            <a:spLocks noChangeArrowheads="1"/>
          </p:cNvSpPr>
          <p:nvPr/>
        </p:nvSpPr>
        <p:spPr bwMode="auto">
          <a:xfrm>
            <a:off x="3789364" y="581183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20" name="TextBox 97"/>
          <p:cNvSpPr txBox="1">
            <a:spLocks noChangeArrowheads="1"/>
          </p:cNvSpPr>
          <p:nvPr/>
        </p:nvSpPr>
        <p:spPr bwMode="auto">
          <a:xfrm>
            <a:off x="6800851" y="58277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5" name="TextBox 148"/>
          <p:cNvSpPr txBox="1">
            <a:spLocks noChangeArrowheads="1"/>
          </p:cNvSpPr>
          <p:nvPr/>
        </p:nvSpPr>
        <p:spPr bwMode="auto">
          <a:xfrm>
            <a:off x="3403601" y="4335462"/>
            <a:ext cx="4283075"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Parallel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Many elements at a time</a:t>
            </a:r>
          </a:p>
        </p:txBody>
      </p:sp>
      <p:grpSp>
        <p:nvGrpSpPr>
          <p:cNvPr id="3" name="Group 2"/>
          <p:cNvGrpSpPr/>
          <p:nvPr/>
        </p:nvGrpSpPr>
        <p:grpSpPr>
          <a:xfrm>
            <a:off x="1603376" y="884237"/>
            <a:ext cx="8861425" cy="2806700"/>
            <a:chOff x="1600201" y="1274762"/>
            <a:chExt cx="8861425" cy="2806700"/>
          </a:xfrm>
        </p:grpSpPr>
        <p:sp>
          <p:nvSpPr>
            <p:cNvPr id="224" name="Cube 223"/>
            <p:cNvSpPr/>
            <p:nvPr/>
          </p:nvSpPr>
          <p:spPr>
            <a:xfrm>
              <a:off x="228282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5860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28908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19405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495675" y="24701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80047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1036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4084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71170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0149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3197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6022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59070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21030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51351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8183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1215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4247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7454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0486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3518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65663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895985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26306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56786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TextBox 113"/>
            <p:cNvSpPr txBox="1">
              <a:spLocks noChangeArrowheads="1"/>
            </p:cNvSpPr>
            <p:nvPr/>
          </p:nvSpPr>
          <p:spPr bwMode="auto">
            <a:xfrm>
              <a:off x="1745363" y="23479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50" name="TextBox 114"/>
            <p:cNvSpPr txBox="1">
              <a:spLocks noChangeArrowheads="1"/>
            </p:cNvSpPr>
            <p:nvPr/>
          </p:nvSpPr>
          <p:spPr bwMode="auto">
            <a:xfrm>
              <a:off x="9855201" y="23558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54" name="Cube 253"/>
            <p:cNvSpPr/>
            <p:nvPr/>
          </p:nvSpPr>
          <p:spPr>
            <a:xfrm>
              <a:off x="221773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Cube 254"/>
            <p:cNvSpPr/>
            <p:nvPr/>
          </p:nvSpPr>
          <p:spPr>
            <a:xfrm>
              <a:off x="252095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282575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312896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343217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373538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03860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34340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64661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4949825"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462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537200" y="32543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84200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61452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64500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67532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70564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73612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76803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79835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82883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859155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88947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91995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950277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TextBox 143"/>
            <p:cNvSpPr txBox="1">
              <a:spLocks noChangeArrowheads="1"/>
            </p:cNvSpPr>
            <p:nvPr/>
          </p:nvSpPr>
          <p:spPr bwMode="auto">
            <a:xfrm>
              <a:off x="1680275" y="3140076"/>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80" name="TextBox 144"/>
            <p:cNvSpPr txBox="1">
              <a:spLocks noChangeArrowheads="1"/>
            </p:cNvSpPr>
            <p:nvPr/>
          </p:nvSpPr>
          <p:spPr bwMode="auto">
            <a:xfrm>
              <a:off x="9790114" y="31480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1" name="TextBox 145"/>
            <p:cNvSpPr txBox="1">
              <a:spLocks noChangeArrowheads="1"/>
            </p:cNvSpPr>
            <p:nvPr/>
          </p:nvSpPr>
          <p:spPr bwMode="auto">
            <a:xfrm>
              <a:off x="2271932" y="209391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82" name="TextBox 146"/>
            <p:cNvSpPr txBox="1">
              <a:spLocks noChangeArrowheads="1"/>
            </p:cNvSpPr>
            <p:nvPr/>
          </p:nvSpPr>
          <p:spPr bwMode="auto">
            <a:xfrm>
              <a:off x="2184306" y="3581400"/>
              <a:ext cx="585787"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83" name="Freeform 282"/>
            <p:cNvSpPr/>
            <p:nvPr/>
          </p:nvSpPr>
          <p:spPr>
            <a:xfrm>
              <a:off x="4419600" y="3644900"/>
              <a:ext cx="101600"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4" name="TextBox 35"/>
            <p:cNvSpPr txBox="1">
              <a:spLocks noChangeArrowheads="1"/>
            </p:cNvSpPr>
            <p:nvPr/>
          </p:nvSpPr>
          <p:spPr bwMode="auto">
            <a:xfrm>
              <a:off x="3735388" y="1978026"/>
              <a:ext cx="3321050"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Serial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One element at a time</a:t>
              </a:r>
            </a:p>
          </p:txBody>
        </p:sp>
        <p:sp>
          <p:nvSpPr>
            <p:cNvPr id="286" name="Freeform 285"/>
            <p:cNvSpPr/>
            <p:nvPr/>
          </p:nvSpPr>
          <p:spPr>
            <a:xfrm>
              <a:off x="7272338" y="1274763"/>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TextBox 150"/>
            <p:cNvSpPr txBox="1">
              <a:spLocks noChangeArrowheads="1"/>
            </p:cNvSpPr>
            <p:nvPr/>
          </p:nvSpPr>
          <p:spPr bwMode="auto">
            <a:xfrm>
              <a:off x="7497763" y="1274762"/>
              <a:ext cx="1598612" cy="40005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rPr>
                <a:t>= Thread</a:t>
              </a:r>
            </a:p>
          </p:txBody>
        </p:sp>
        <p:sp>
          <p:nvSpPr>
            <p:cNvPr id="288" name="Rectangle 287"/>
            <p:cNvSpPr/>
            <p:nvPr/>
          </p:nvSpPr>
          <p:spPr>
            <a:xfrm>
              <a:off x="1600201" y="1852612"/>
              <a:ext cx="8861425" cy="2228850"/>
            </a:xfrm>
            <a:prstGeom prst="rect">
              <a:avLst/>
            </a:prstGeom>
            <a:noFill/>
            <a:ln w="25400" cap="flat" cmpd="sng" algn="ctr">
              <a:solidFill>
                <a:srgbClr val="ADE2E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89" name="Rectangle 288"/>
          <p:cNvSpPr/>
          <p:nvPr/>
        </p:nvSpPr>
        <p:spPr>
          <a:xfrm>
            <a:off x="1600201" y="4214812"/>
            <a:ext cx="8861425" cy="2109788"/>
          </a:xfrm>
          <a:prstGeom prst="rect">
            <a:avLst/>
          </a:prstGeom>
          <a:noFill/>
          <a:ln w="25400" cap="flat" cmpd="sng" algn="ctr">
            <a:solidFill>
              <a:srgbClr val="B9E7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3" name="Rectangle 132"/>
          <p:cNvSpPr/>
          <p:nvPr/>
        </p:nvSpPr>
        <p:spPr>
          <a:xfrm>
            <a:off x="0" y="6620807"/>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43554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4A508-F6B4-4EF6-A328-49E29416B53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p:cNvSpPr txBox="1"/>
          <p:nvPr/>
        </p:nvSpPr>
        <p:spPr>
          <a:xfrm>
            <a:off x="4522523" y="80433"/>
            <a:ext cx="6796087" cy="4339650"/>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main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&lt;&lt;&lt;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&gt;&gt;&gt;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(RADIUS, N-RADIUS,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cudaMemcpyDeviceToHost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//free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14" name="Oval Callout 13"/>
          <p:cNvSpPr/>
          <p:nvPr/>
        </p:nvSpPr>
        <p:spPr>
          <a:xfrm>
            <a:off x="330200" y="2869671"/>
            <a:ext cx="1676400" cy="762000"/>
          </a:xfrm>
          <a:prstGeom prst="wedgeEllipseCallout">
            <a:avLst>
              <a:gd name="adj1" fmla="val 6212"/>
              <a:gd name="adj2" fmla="val 172594"/>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The GPU kernel</a:t>
            </a:r>
          </a:p>
        </p:txBody>
      </p:sp>
      <p:sp>
        <p:nvSpPr>
          <p:cNvPr id="7" name="Rectangle 6"/>
          <p:cNvSpPr/>
          <p:nvPr/>
        </p:nvSpPr>
        <p:spPr>
          <a:xfrm>
            <a:off x="8991601" y="6541029"/>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__global__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void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const float</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blockDim.x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threadIdx.x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if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&lt;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2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//loop over all elements in the stencil</a:t>
            </a:r>
            <a:endPar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3" name="Left Brace 2">
            <a:extLst>
              <a:ext uri="{FF2B5EF4-FFF2-40B4-BE49-F238E27FC236}">
                <a16:creationId xmlns:a16="http://schemas.microsoft.com/office/drawing/2014/main" id="{0B5DA878-5F5C-001A-A996-CD3148294DD4}"/>
              </a:ext>
            </a:extLst>
          </p:cNvPr>
          <p:cNvSpPr/>
          <p:nvPr/>
        </p:nvSpPr>
        <p:spPr>
          <a:xfrm>
            <a:off x="4174912" y="1645920"/>
            <a:ext cx="281941" cy="1043940"/>
          </a:xfrm>
          <a:prstGeom prst="leftBrace">
            <a:avLst>
              <a:gd name="adj1" fmla="val 48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A6DC5D-769A-0106-7B8E-BBEE99282003}"/>
              </a:ext>
            </a:extLst>
          </p:cNvPr>
          <p:cNvSpPr txBox="1"/>
          <p:nvPr/>
        </p:nvSpPr>
        <p:spPr>
          <a:xfrm>
            <a:off x="3108960" y="1753562"/>
            <a:ext cx="1119292" cy="95410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bit of 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nuisance, extra leg work</a:t>
            </a:r>
          </a:p>
        </p:txBody>
      </p:sp>
      <p:graphicFrame>
        <p:nvGraphicFramePr>
          <p:cNvPr id="4" name="Table 3">
            <a:extLst>
              <a:ext uri="{FF2B5EF4-FFF2-40B4-BE49-F238E27FC236}">
                <a16:creationId xmlns:a16="http://schemas.microsoft.com/office/drawing/2014/main" id="{42020522-54C4-AD9E-DA07-8FD9A7660189}"/>
              </a:ext>
            </a:extLst>
          </p:cNvPr>
          <p:cNvGraphicFramePr>
            <a:graphicFrameLocks noGrp="1"/>
          </p:cNvGraphicFramePr>
          <p:nvPr>
            <p:extLst>
              <p:ext uri="{D42A27DB-BD31-4B8C-83A1-F6EECF244321}">
                <p14:modId xmlns:p14="http://schemas.microsoft.com/office/powerpoint/2010/main" val="2950449764"/>
              </p:ext>
            </p:extLst>
          </p:nvPr>
        </p:nvGraphicFramePr>
        <p:xfrm>
          <a:off x="4689475" y="5206847"/>
          <a:ext cx="7502525" cy="1108076"/>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10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9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10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52890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cstate="print"/>
          <a:srcRect/>
          <a:stretch>
            <a:fillRect/>
          </a:stretch>
        </p:blipFill>
        <p:spPr bwMode="auto">
          <a:xfrm>
            <a:off x="1524000" y="1463676"/>
            <a:ext cx="9105900" cy="5089525"/>
          </a:xfrm>
          <a:prstGeom prst="rect">
            <a:avLst/>
          </a:prstGeom>
          <a:noFill/>
          <a:ln w="9525">
            <a:noFill/>
            <a:miter lim="800000"/>
            <a:headEnd/>
            <a:tailEnd/>
          </a:ln>
        </p:spPr>
      </p:pic>
      <p:sp>
        <p:nvSpPr>
          <p:cNvPr id="34818" name="Title 1"/>
          <p:cNvSpPr>
            <a:spLocks noGrp="1"/>
          </p:cNvSpPr>
          <p:nvPr>
            <p:ph type="title"/>
          </p:nvPr>
        </p:nvSpPr>
        <p:spPr/>
        <p:txBody>
          <a:bodyPr/>
          <a:lstStyle/>
          <a:p>
            <a:r>
              <a:rPr lang="en-US" dirty="0"/>
              <a:t>NVIDIA Visual Profiler [</a:t>
            </a:r>
            <a:r>
              <a:rPr lang="en-US" dirty="0" err="1">
                <a:solidFill>
                  <a:srgbClr val="FFC000"/>
                </a:solidFill>
                <a:latin typeface="Consolas" panose="020B0609020204030204" pitchFamily="49" charset="0"/>
              </a:rPr>
              <a:t>nvvp</a:t>
            </a:r>
            <a:r>
              <a:rPr lang="en-US" dirty="0"/>
              <a:t>, part of CUDA installation]</a:t>
            </a:r>
          </a:p>
        </p:txBody>
      </p:sp>
      <p:sp>
        <p:nvSpPr>
          <p:cNvPr id="3" name="Slide Number Placeholder 2"/>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CD414-73BF-4BD5-92AC-1C4E222807B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Callout 3"/>
          <p:cNvSpPr/>
          <p:nvPr/>
        </p:nvSpPr>
        <p:spPr>
          <a:xfrm>
            <a:off x="5562600" y="1371601"/>
            <a:ext cx="2235198" cy="907039"/>
          </a:xfrm>
          <a:prstGeom prst="wedgeEllipseCallout">
            <a:avLst>
              <a:gd name="adj1" fmla="val -56267"/>
              <a:gd name="adj2" fmla="val 12723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CUDA API activity on CPU</a:t>
            </a:r>
          </a:p>
        </p:txBody>
      </p:sp>
      <p:sp>
        <p:nvSpPr>
          <p:cNvPr id="6" name="Oval Callout 5"/>
          <p:cNvSpPr/>
          <p:nvPr/>
        </p:nvSpPr>
        <p:spPr>
          <a:xfrm>
            <a:off x="6400800" y="3962401"/>
            <a:ext cx="2209800" cy="907039"/>
          </a:xfrm>
          <a:prstGeom prst="wedgeEllipseCallout">
            <a:avLst>
              <a:gd name="adj1" fmla="val -91548"/>
              <a:gd name="adj2" fmla="val -32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and kernel activity on GPU</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Left Brace 1"/>
          <p:cNvSpPr/>
          <p:nvPr/>
        </p:nvSpPr>
        <p:spPr>
          <a:xfrm>
            <a:off x="1202267" y="3441700"/>
            <a:ext cx="241300" cy="138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rot="16200000">
            <a:off x="-232595" y="3685272"/>
            <a:ext cx="214295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done on the GPU</a:t>
            </a:r>
          </a:p>
        </p:txBody>
      </p:sp>
      <p:sp>
        <p:nvSpPr>
          <p:cNvPr id="9" name="Rectangle 8">
            <a:extLst>
              <a:ext uri="{FF2B5EF4-FFF2-40B4-BE49-F238E27FC236}">
                <a16:creationId xmlns:a16="http://schemas.microsoft.com/office/drawing/2014/main" id="{02A6F90E-F95F-B78D-0C5A-08B28D92C8D2}"/>
              </a:ext>
            </a:extLst>
          </p:cNvPr>
          <p:cNvSpPr/>
          <p:nvPr/>
        </p:nvSpPr>
        <p:spPr>
          <a:xfrm>
            <a:off x="4489807" y="3657600"/>
            <a:ext cx="287676" cy="121184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6362EBCD-89E0-F81F-58EA-9903C8FF9448}"/>
              </a:ext>
            </a:extLst>
          </p:cNvPr>
          <p:cNvSpPr/>
          <p:nvPr/>
        </p:nvSpPr>
        <p:spPr>
          <a:xfrm>
            <a:off x="6310045" y="3784315"/>
            <a:ext cx="388706" cy="1085125"/>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Rectangle 10">
            <a:extLst>
              <a:ext uri="{FF2B5EF4-FFF2-40B4-BE49-F238E27FC236}">
                <a16:creationId xmlns:a16="http://schemas.microsoft.com/office/drawing/2014/main" id="{9AC3197D-E62E-E183-6CDD-4D3864831A93}"/>
              </a:ext>
            </a:extLst>
          </p:cNvPr>
          <p:cNvSpPr/>
          <p:nvPr/>
        </p:nvSpPr>
        <p:spPr>
          <a:xfrm>
            <a:off x="5718237" y="2898564"/>
            <a:ext cx="956611" cy="354000"/>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Rectangle 11">
            <a:extLst>
              <a:ext uri="{FF2B5EF4-FFF2-40B4-BE49-F238E27FC236}">
                <a16:creationId xmlns:a16="http://schemas.microsoft.com/office/drawing/2014/main" id="{89613DE7-BF9E-535D-9E07-A57E9C7CE4FF}"/>
              </a:ext>
            </a:extLst>
          </p:cNvPr>
          <p:cNvSpPr/>
          <p:nvPr/>
        </p:nvSpPr>
        <p:spPr>
          <a:xfrm>
            <a:off x="3896153" y="2895599"/>
            <a:ext cx="956611" cy="3540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232597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Detecting Low Memory Throughput</a:t>
            </a:r>
          </a:p>
        </p:txBody>
      </p:sp>
      <p:sp>
        <p:nvSpPr>
          <p:cNvPr id="8" name="Slide Number Placeholder 7"/>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D5E9-B2AF-4CED-8270-E769573F107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868" name="Content Placeholder 2"/>
          <p:cNvSpPr>
            <a:spLocks noGrp="1"/>
          </p:cNvSpPr>
          <p:nvPr>
            <p:ph idx="4294967295"/>
          </p:nvPr>
        </p:nvSpPr>
        <p:spPr>
          <a:xfrm>
            <a:off x="1600201" y="4252086"/>
            <a:ext cx="9907639" cy="1861125"/>
          </a:xfrm>
        </p:spPr>
        <p:txBody>
          <a:bodyPr>
            <a:normAutofit/>
          </a:bodyPr>
          <a:lstStyle/>
          <a:p>
            <a:pPr eaLnBrk="1" hangingPunct="1"/>
            <a:r>
              <a:rPr lang="en-US" dirty="0"/>
              <a:t>Spent majority of time in data transfer</a:t>
            </a:r>
          </a:p>
          <a:p>
            <a:pPr lvl="1" eaLnBrk="1" hangingPunct="1"/>
            <a:r>
              <a:rPr lang="en-US" dirty="0"/>
              <a:t>Often can be overlapped with preceding or following computation</a:t>
            </a:r>
          </a:p>
          <a:p>
            <a:pPr eaLnBrk="1" hangingPunct="1"/>
            <a:endParaRPr lang="en-US" dirty="0"/>
          </a:p>
          <a:p>
            <a:pPr eaLnBrk="1" hangingPunct="1"/>
            <a:r>
              <a:rPr lang="en-US" dirty="0"/>
              <a:t>From timeline can see that throughput is low (happens over PCIe bus)</a:t>
            </a:r>
          </a:p>
        </p:txBody>
      </p:sp>
      <p:pic>
        <p:nvPicPr>
          <p:cNvPr id="6" name="Picture 2"/>
          <p:cNvPicPr>
            <a:picLocks noChangeAspect="1"/>
          </p:cNvPicPr>
          <p:nvPr/>
        </p:nvPicPr>
        <p:blipFill>
          <a:blip r:embed="rId3" cstate="print"/>
          <a:srcRect t="17941" b="31384"/>
          <a:stretch>
            <a:fillRect/>
          </a:stretch>
        </p:blipFill>
        <p:spPr bwMode="auto">
          <a:xfrm>
            <a:off x="1587436" y="924611"/>
            <a:ext cx="9017127" cy="2644214"/>
          </a:xfrm>
          <a:prstGeom prst="rect">
            <a:avLst/>
          </a:prstGeom>
          <a:noFill/>
          <a:ln w="9525">
            <a:noFill/>
            <a:miter lim="800000"/>
            <a:headEnd/>
            <a:tailEnd/>
          </a:ln>
        </p:spPr>
      </p:pic>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77927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Visual Profiler Analysis</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BB02-BF43-4B73-9CAA-E0A6E75A55A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891" name="Content Placeholder 2"/>
          <p:cNvSpPr>
            <a:spLocks noGrp="1"/>
          </p:cNvSpPr>
          <p:nvPr>
            <p:ph idx="4294967295"/>
          </p:nvPr>
        </p:nvSpPr>
        <p:spPr>
          <a:xfrm>
            <a:off x="867266" y="1949777"/>
            <a:ext cx="8839200" cy="3919538"/>
          </a:xfrm>
        </p:spPr>
        <p:txBody>
          <a:bodyPr/>
          <a:lstStyle/>
          <a:p>
            <a:r>
              <a:rPr lang="en-US" dirty="0"/>
              <a:t>How do we know when there is an optimization opportunity?</a:t>
            </a:r>
          </a:p>
          <a:p>
            <a:pPr lvl="1"/>
            <a:r>
              <a:rPr lang="en-US" dirty="0"/>
              <a:t>Timeline visualization seems to indicate an opportunity</a:t>
            </a:r>
          </a:p>
          <a:p>
            <a:pPr lvl="1"/>
            <a:r>
              <a:rPr lang="en-US" dirty="0"/>
              <a:t>Documentation gives guidance and strategies for tuning</a:t>
            </a:r>
          </a:p>
          <a:p>
            <a:pPr lvl="2"/>
            <a:r>
              <a:rPr lang="en-US" dirty="0"/>
              <a:t>CUDA Best Practices Guide</a:t>
            </a:r>
          </a:p>
          <a:p>
            <a:pPr lvl="2"/>
            <a:r>
              <a:rPr lang="en-US" dirty="0"/>
              <a:t>CUDA Programming Guide</a:t>
            </a:r>
          </a:p>
          <a:p>
            <a:pPr lvl="2"/>
            <a:endParaRPr lang="en-US" dirty="0"/>
          </a:p>
          <a:p>
            <a:r>
              <a:rPr lang="en-US" dirty="0"/>
              <a:t>Visual Profiler analyzes your application</a:t>
            </a:r>
          </a:p>
          <a:p>
            <a:pPr lvl="1"/>
            <a:r>
              <a:rPr lang="en-US" dirty="0"/>
              <a:t>Uses timeline and other collected information</a:t>
            </a:r>
          </a:p>
          <a:p>
            <a:pPr lvl="1"/>
            <a:r>
              <a:rPr lang="en-US" dirty="0"/>
              <a:t>Highlights specific guidance from Best Practices</a:t>
            </a:r>
          </a:p>
          <a:p>
            <a:pPr lvl="1"/>
            <a:r>
              <a:rPr lang="en-US" dirty="0"/>
              <a:t>Like having a customized Best Practices Guide for your application</a:t>
            </a:r>
          </a:p>
        </p:txBody>
      </p:sp>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663055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Visual Profiler Analysis</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14A0-402D-4FDE-A3EB-213FB70FF1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3"/>
          <p:cNvPicPr>
            <a:picLocks noGrp="1" noChangeAspect="1"/>
          </p:cNvPicPr>
          <p:nvPr>
            <p:ph idx="4294967295"/>
          </p:nvPr>
        </p:nvPicPr>
        <p:blipFill>
          <a:blip r:embed="rId3" cstate="print"/>
          <a:srcRect/>
          <a:stretch>
            <a:fillRect/>
          </a:stretch>
        </p:blipFill>
        <p:spPr>
          <a:xfrm>
            <a:off x="1220772" y="1295400"/>
            <a:ext cx="8305800" cy="4806950"/>
          </a:xfrm>
        </p:spPr>
      </p:pic>
      <p:sp>
        <p:nvSpPr>
          <p:cNvPr id="5" name="Oval Callout 4"/>
          <p:cNvSpPr/>
          <p:nvPr/>
        </p:nvSpPr>
        <p:spPr>
          <a:xfrm>
            <a:off x="3582972" y="3351696"/>
            <a:ext cx="2133600" cy="991704"/>
          </a:xfrm>
          <a:prstGeom prst="wedgeEllipseCallout">
            <a:avLst>
              <a:gd name="adj1" fmla="val -17978"/>
              <a:gd name="adj2" fmla="val 124006"/>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Several types of analysis are provided</a:t>
            </a:r>
          </a:p>
        </p:txBody>
      </p:sp>
      <p:sp>
        <p:nvSpPr>
          <p:cNvPr id="6" name="Oval Callout 5"/>
          <p:cNvSpPr/>
          <p:nvPr/>
        </p:nvSpPr>
        <p:spPr>
          <a:xfrm>
            <a:off x="8713774" y="3005667"/>
            <a:ext cx="2717798" cy="1245704"/>
          </a:xfrm>
          <a:prstGeom prst="wedgeEllipseCallout">
            <a:avLst>
              <a:gd name="adj1" fmla="val -44916"/>
              <a:gd name="adj2" fmla="val 13402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Analysis pointing out low </a:t>
            </a:r>
            <a:r>
              <a:rPr kumimoji="0" lang="en-US" sz="2000" b="1" i="0" u="none" strike="noStrike" kern="1200" cap="none" spc="0" normalizeH="0" baseline="0" noProof="0" dirty="0" err="1">
                <a:ln>
                  <a:noFill/>
                </a:ln>
                <a:solidFill>
                  <a:prstClr val="white"/>
                </a:solidFill>
                <a:effectLst/>
                <a:uLnTx/>
                <a:uFillTx/>
                <a:latin typeface="Courier New" pitchFamily="49" charset="0"/>
                <a:ea typeface="+mn-ea"/>
                <a:cs typeface="Courier New" pitchFamily="49" charset="0"/>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throughput</a:t>
            </a:r>
          </a:p>
        </p:txBody>
      </p:sp>
      <p:sp>
        <p:nvSpPr>
          <p:cNvPr id="9" name="Rectangle 8"/>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88541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Online Optimization Help</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57D7F-CAB1-4F9A-9C43-B35D6F49434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9939" name="Content Placeholder 3"/>
          <p:cNvPicPr>
            <a:picLocks noGrp="1" noChangeAspect="1"/>
          </p:cNvPicPr>
          <p:nvPr>
            <p:ph idx="4294967295"/>
          </p:nvPr>
        </p:nvPicPr>
        <p:blipFill>
          <a:blip r:embed="rId3" cstate="print"/>
          <a:srcRect/>
          <a:stretch>
            <a:fillRect/>
          </a:stretch>
        </p:blipFill>
        <p:spPr>
          <a:xfrm>
            <a:off x="2050325" y="1856032"/>
            <a:ext cx="8077200" cy="4445000"/>
          </a:xfrm>
        </p:spPr>
      </p:pic>
      <p:pic>
        <p:nvPicPr>
          <p:cNvPr id="39940" name="Picture 4"/>
          <p:cNvPicPr>
            <a:picLocks noChangeAspect="1"/>
          </p:cNvPicPr>
          <p:nvPr/>
        </p:nvPicPr>
        <p:blipFill>
          <a:blip r:embed="rId4" cstate="print"/>
          <a:srcRect/>
          <a:stretch>
            <a:fillRect/>
          </a:stretch>
        </p:blipFill>
        <p:spPr bwMode="auto">
          <a:xfrm>
            <a:off x="1524000" y="1143002"/>
            <a:ext cx="7886700" cy="539751"/>
          </a:xfrm>
          <a:prstGeom prst="rect">
            <a:avLst/>
          </a:prstGeom>
          <a:noFill/>
          <a:ln w="9525">
            <a:noFill/>
            <a:miter lim="800000"/>
            <a:headEnd/>
            <a:tailEnd/>
          </a:ln>
        </p:spPr>
      </p:pic>
      <p:sp>
        <p:nvSpPr>
          <p:cNvPr id="6" name="Oval Callout 5"/>
          <p:cNvSpPr/>
          <p:nvPr/>
        </p:nvSpPr>
        <p:spPr>
          <a:xfrm>
            <a:off x="8229600" y="2159000"/>
            <a:ext cx="2362200" cy="1245704"/>
          </a:xfrm>
          <a:prstGeom prst="wedgeEllipseCallout">
            <a:avLst>
              <a:gd name="adj1" fmla="val -14236"/>
              <a:gd name="adj2" fmla="val -956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Each analysis has link to Best Practices documentation</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4496581" y="2620500"/>
            <a:ext cx="1524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DECA1EB-C4E7-919D-87F7-837CE1AA35C4}"/>
              </a:ext>
            </a:extLst>
          </p:cNvPr>
          <p:cNvSpPr/>
          <p:nvPr/>
        </p:nvSpPr>
        <p:spPr>
          <a:xfrm>
            <a:off x="1790700" y="1417320"/>
            <a:ext cx="5105400" cy="3505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408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9800" y="1525589"/>
            <a:ext cx="5791200" cy="3570287"/>
          </a:xfrm>
          <a:prstGeom prst="rect">
            <a:avLst/>
          </a:prstGeom>
          <a:solidFill>
            <a:schemeClr val="bg1">
              <a:lumMod val="95000"/>
            </a:schemeClr>
          </a:solid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size = N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wsize</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(2 * RADIUS + 1)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wsize</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*in;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(&amp;in,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*out;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(&amp;out,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initializeArray</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0963" name="Title 1"/>
          <p:cNvSpPr>
            <a:spLocks noGrp="1"/>
          </p:cNvSpPr>
          <p:nvPr>
            <p:ph type="title"/>
          </p:nvPr>
        </p:nvSpPr>
        <p:spPr/>
        <p:txBody>
          <a:bodyPr/>
          <a:lstStyle/>
          <a:p>
            <a:r>
              <a:rPr lang="en-US" sz="3400" dirty="0"/>
              <a:t>Pinned CPU Memory Implementation </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47E9E-7AA2-4D88-89C6-B2D62400FA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Oval Callout 4"/>
          <p:cNvSpPr/>
          <p:nvPr/>
        </p:nvSpPr>
        <p:spPr>
          <a:xfrm>
            <a:off x="7696200" y="3200400"/>
            <a:ext cx="2794000" cy="1330208"/>
          </a:xfrm>
          <a:prstGeom prst="wedgeEllipseCallout">
            <a:avLst>
              <a:gd name="adj1" fmla="val -65775"/>
              <a:gd name="adj2" fmla="val -701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CPU allocations use pinned memory to enable fast </a:t>
            </a: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5257801" y="5334001"/>
            <a:ext cx="1699951" cy="907039"/>
          </a:xfrm>
          <a:prstGeom prst="roundRect">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No other changes</a:t>
            </a:r>
          </a:p>
        </p:txBody>
      </p:sp>
      <p:sp>
        <p:nvSpPr>
          <p:cNvPr id="10" name="Rectangle 9"/>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84705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Pinned Memory</a:t>
            </a:r>
          </a:p>
        </p:txBody>
      </p:sp>
      <p:sp>
        <p:nvSpPr>
          <p:cNvPr id="18435" name="Content Placeholder 2"/>
          <p:cNvSpPr>
            <a:spLocks noGrp="1"/>
          </p:cNvSpPr>
          <p:nvPr>
            <p:ph sz="half" idx="1"/>
          </p:nvPr>
        </p:nvSpPr>
        <p:spPr/>
        <p:txBody>
          <a:bodyPr/>
          <a:lstStyle/>
          <a:p>
            <a:endParaRPr lang="en-US" dirty="0"/>
          </a:p>
          <a:p>
            <a:r>
              <a:rPr lang="en-US" dirty="0"/>
              <a:t>DMA (direct memory access) uses </a:t>
            </a:r>
            <a:r>
              <a:rPr lang="en-US" dirty="0">
                <a:solidFill>
                  <a:srgbClr val="0070C0"/>
                </a:solidFill>
              </a:rPr>
              <a:t>physical addresses</a:t>
            </a:r>
          </a:p>
          <a:p>
            <a:endParaRPr lang="en-US" dirty="0"/>
          </a:p>
          <a:p>
            <a:r>
              <a:rPr lang="en-US" dirty="0"/>
              <a:t>The OS could accidentally page out the data that is being read or written by a DMA and page in another virtual page into the same location</a:t>
            </a:r>
          </a:p>
          <a:p>
            <a:endParaRPr lang="en-US" dirty="0"/>
          </a:p>
          <a:p>
            <a:r>
              <a:rPr lang="en-US" dirty="0"/>
              <a:t>Pinned memory cannot not be paged out</a:t>
            </a:r>
          </a:p>
          <a:p>
            <a:endParaRPr lang="en-US" dirty="0"/>
          </a:p>
        </p:txBody>
      </p:sp>
      <p:sp>
        <p:nvSpPr>
          <p:cNvPr id="18436" name="Content Placeholder 3"/>
          <p:cNvSpPr>
            <a:spLocks noGrp="1"/>
          </p:cNvSpPr>
          <p:nvPr>
            <p:ph sz="half" idx="2"/>
          </p:nvPr>
        </p:nvSpPr>
        <p:spPr/>
        <p:txBody>
          <a:bodyPr/>
          <a:lstStyle/>
          <a:p>
            <a:endParaRPr lang="en-US" dirty="0"/>
          </a:p>
          <a:p>
            <a:r>
              <a:rPr lang="en-US" dirty="0"/>
              <a:t>If a source or destination of a </a:t>
            </a:r>
            <a:r>
              <a:rPr lang="en-US" dirty="0" err="1">
                <a:latin typeface="Courier New" panose="02070309020205020404" pitchFamily="49" charset="0"/>
                <a:cs typeface="Courier New" panose="02070309020205020404" pitchFamily="49" charset="0"/>
              </a:rPr>
              <a:t>cudaMemCpy</a:t>
            </a:r>
            <a:r>
              <a:rPr lang="en-US" dirty="0">
                <a:latin typeface="Courier New" panose="02070309020205020404" pitchFamily="49" charset="0"/>
                <a:cs typeface="Courier New" panose="02070309020205020404" pitchFamily="49" charset="0"/>
              </a:rPr>
              <a:t>()</a:t>
            </a:r>
            <a:r>
              <a:rPr lang="en-US" dirty="0"/>
              <a:t> in the host memory is not pinned, it needs to be first copied to a pinned memory – extra overhead</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cudaMemcpy</a:t>
            </a:r>
            <a:r>
              <a:rPr lang="en-US" dirty="0"/>
              <a:t> faster with pinned host memory source or destination</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dirty="0"/>
              <a:t>Allocate/Free Pinned Memory (a.k.a. Page Locked Memory)</a:t>
            </a:r>
          </a:p>
        </p:txBody>
      </p:sp>
      <p:sp>
        <p:nvSpPr>
          <p:cNvPr id="3" name="Content Placeholder 2"/>
          <p:cNvSpPr>
            <a:spLocks noGrp="1"/>
          </p:cNvSpPr>
          <p:nvPr>
            <p:ph idx="1"/>
          </p:nvPr>
        </p:nvSpPr>
        <p:spPr/>
        <p:txBody>
          <a:bodyPr/>
          <a:lstStyle/>
          <a:p>
            <a:pPr>
              <a:defRPr/>
            </a:pPr>
            <a:endParaRPr lang="en-US" sz="2400" dirty="0">
              <a:latin typeface="Courier New" panose="02070309020205020404" pitchFamily="49" charset="0"/>
              <a:ea typeface="ＭＳ Ｐゴシック" pitchFamily="34" charset="-128"/>
              <a:cs typeface="Courier New" panose="02070309020205020404" pitchFamily="49" charset="0"/>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cudaHostAlloc</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Three parameters</a:t>
            </a:r>
          </a:p>
          <a:p>
            <a:pPr lvl="1">
              <a:defRPr/>
            </a:pPr>
            <a:r>
              <a:rPr lang="en-US" sz="1600" dirty="0">
                <a:ea typeface="ＭＳ Ｐゴシック" charset="-128"/>
              </a:rPr>
              <a:t>Address of pointer to the allocated memory</a:t>
            </a:r>
          </a:p>
          <a:p>
            <a:pPr lvl="1">
              <a:defRPr/>
            </a:pPr>
            <a:r>
              <a:rPr lang="en-US" sz="1600" dirty="0">
                <a:ea typeface="ＭＳ Ｐゴシック" charset="-128"/>
              </a:rPr>
              <a:t>Size of the allocated memory in bytes</a:t>
            </a:r>
          </a:p>
          <a:p>
            <a:pPr lvl="1">
              <a:defRPr/>
            </a:pPr>
            <a:r>
              <a:rPr lang="en-US" sz="1600" dirty="0">
                <a:ea typeface="ＭＳ Ｐゴシック" charset="-128"/>
              </a:rPr>
              <a:t>Option – use </a:t>
            </a:r>
            <a:r>
              <a:rPr lang="en-US" sz="1600" dirty="0" err="1">
                <a:latin typeface="Courier New" panose="02070309020205020404" pitchFamily="49" charset="0"/>
                <a:ea typeface="ＭＳ Ｐゴシック" charset="-128"/>
                <a:cs typeface="Courier New" panose="02070309020205020404" pitchFamily="49" charset="0"/>
              </a:rPr>
              <a:t>cudaHostAllocDefault</a:t>
            </a:r>
            <a:r>
              <a:rPr lang="en-US" sz="1600" dirty="0">
                <a:ea typeface="ＭＳ Ｐゴシック" charset="-128"/>
              </a:rPr>
              <a:t> for now</a:t>
            </a:r>
          </a:p>
          <a:p>
            <a:pPr lvl="2">
              <a:defRPr/>
            </a:pPr>
            <a:endParaRPr lang="en-US" sz="1600" dirty="0">
              <a:ea typeface="ＭＳ Ｐゴシック" charset="-128"/>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cudaFreeHost</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One parameter</a:t>
            </a:r>
          </a:p>
          <a:p>
            <a:pPr lvl="1">
              <a:defRPr/>
            </a:pPr>
            <a:r>
              <a:rPr lang="en-US" sz="1600" dirty="0">
                <a:ea typeface="ＭＳ Ｐゴシック" charset="-128"/>
              </a:rPr>
              <a:t>Pointer to the memory to be freed</a:t>
            </a:r>
          </a:p>
          <a:p>
            <a:pPr marL="0" indent="0">
              <a:buNone/>
              <a:defRPr/>
            </a:pPr>
            <a:endParaRPr lang="en-US" sz="2400" dirty="0">
              <a:ea typeface="ＭＳ Ｐゴシック" pitchFamily="34" charset="-128"/>
            </a:endParaRPr>
          </a:p>
        </p:txBody>
      </p:sp>
    </p:spTree>
    <p:extLst>
      <p:ext uri="{BB962C8B-B14F-4D97-AF65-F5344CB8AC3E}">
        <p14:creationId xmlns:p14="http://schemas.microsoft.com/office/powerpoint/2010/main" val="40975618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399359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F0CDE-C4FE-4251-9F15-185A547C4D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aphicFrame>
        <p:nvGraphicFramePr>
          <p:cNvPr id="7" name="Table 6"/>
          <p:cNvGraphicFramePr>
            <a:graphicFrameLocks noGrp="1"/>
          </p:cNvGraphicFramePr>
          <p:nvPr/>
        </p:nvGraphicFramePr>
        <p:xfrm>
          <a:off x="2517776" y="4364567"/>
          <a:ext cx="7502525" cy="1477962"/>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7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7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594387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dirty="0"/>
              <a:t>Application Optimization Process </a:t>
            </a:r>
            <a:br>
              <a:rPr lang="en-US" dirty="0"/>
            </a:br>
            <a:r>
              <a:rPr lang="en-US" sz="2000" dirty="0"/>
              <a:t>[Revisited]</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6E9B-67E5-44B8-81E3-A76ADFF6208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4039" name="Content Placeholder 2"/>
          <p:cNvSpPr txBox="1">
            <a:spLocks/>
          </p:cNvSpPr>
          <p:nvPr/>
        </p:nvSpPr>
        <p:spPr bwMode="auto">
          <a:xfrm>
            <a:off x="2667000" y="1828448"/>
            <a:ext cx="7772400" cy="4191352"/>
          </a:xfrm>
          <a:prstGeom prst="rect">
            <a:avLst/>
          </a:prstGeom>
          <a:noFill/>
          <a:ln w="9525">
            <a:noFill/>
            <a:miter lim="800000"/>
            <a:headEnd/>
            <a:tailEnd/>
          </a:ln>
        </p:spPr>
        <p:txBody>
          <a:bodyPr/>
          <a:lstStyle/>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Identify Optimization Opportunities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stencil algorithm</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Parallelize with CUDA, confirm functional correctness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Debugger</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Memory Checker</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Optimize</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Profiler (pinned memory)</a:t>
            </a:r>
          </a:p>
        </p:txBody>
      </p:sp>
      <p:sp>
        <p:nvSpPr>
          <p:cNvPr id="6" name="Circular Arrow 5"/>
          <p:cNvSpPr/>
          <p:nvPr/>
        </p:nvSpPr>
        <p:spPr>
          <a:xfrm>
            <a:off x="1600200" y="4191000"/>
            <a:ext cx="1295400" cy="13716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443427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600201" y="503162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1600201" y="188747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6"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8515EA-D128-446E-9F7B-42325BFB8E2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8" name="Cube 157"/>
          <p:cNvSpPr/>
          <p:nvPr/>
        </p:nvSpPr>
        <p:spPr>
          <a:xfrm>
            <a:off x="19827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22860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25908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289401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31972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35020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380523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4106862" y="23701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441166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47148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50196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53228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56261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59309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62134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65182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682148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712470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74295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77327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80359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83566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86598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89630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926782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957103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987425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1017905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TextBox 145"/>
          <p:cNvSpPr txBox="1">
            <a:spLocks noChangeArrowheads="1"/>
          </p:cNvSpPr>
          <p:nvPr/>
        </p:nvSpPr>
        <p:spPr bwMode="auto">
          <a:xfrm>
            <a:off x="1988570" y="2751721"/>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87" name="TextBox 146"/>
          <p:cNvSpPr txBox="1">
            <a:spLocks noChangeArrowheads="1"/>
          </p:cNvSpPr>
          <p:nvPr/>
        </p:nvSpPr>
        <p:spPr bwMode="auto">
          <a:xfrm>
            <a:off x="1972302" y="581000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88" name="Straight Connector 187"/>
          <p:cNvCxnSpPr/>
          <p:nvPr/>
        </p:nvCxnSpPr>
        <p:spPr>
          <a:xfrm>
            <a:off x="6213475" y="1828800"/>
            <a:ext cx="0" cy="1371600"/>
          </a:xfrm>
          <a:prstGeom prst="line">
            <a:avLst/>
          </a:prstGeom>
          <a:noFill/>
          <a:ln w="19050" cap="flat" cmpd="sng" algn="ctr">
            <a:solidFill>
              <a:srgbClr val="C00000"/>
            </a:solidFill>
            <a:prstDash val="dash"/>
          </a:ln>
          <a:effectLst/>
        </p:spPr>
      </p:cxnSp>
      <p:sp>
        <p:nvSpPr>
          <p:cNvPr id="189" name="Oval Callout 188"/>
          <p:cNvSpPr/>
          <p:nvPr/>
        </p:nvSpPr>
        <p:spPr>
          <a:xfrm>
            <a:off x="7168354" y="1012466"/>
            <a:ext cx="2128046" cy="816334"/>
          </a:xfrm>
          <a:prstGeom prst="wedgeEllipseCallout">
            <a:avLst>
              <a:gd name="adj1" fmla="val -89602"/>
              <a:gd name="adj2" fmla="val 91171"/>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Partition data into TWO chunks</a:t>
            </a:r>
          </a:p>
        </p:txBody>
      </p:sp>
      <p:sp>
        <p:nvSpPr>
          <p:cNvPr id="190" name="TextBox 145"/>
          <p:cNvSpPr txBox="1">
            <a:spLocks noChangeArrowheads="1"/>
          </p:cNvSpPr>
          <p:nvPr/>
        </p:nvSpPr>
        <p:spPr bwMode="auto">
          <a:xfrm>
            <a:off x="36639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chunk 1</a:t>
            </a:r>
          </a:p>
        </p:txBody>
      </p:sp>
      <p:sp>
        <p:nvSpPr>
          <p:cNvPr id="191" name="TextBox 145"/>
          <p:cNvSpPr txBox="1">
            <a:spLocks noChangeArrowheads="1"/>
          </p:cNvSpPr>
          <p:nvPr/>
        </p:nvSpPr>
        <p:spPr bwMode="auto">
          <a:xfrm>
            <a:off x="77025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2" name="Cube 191"/>
          <p:cNvSpPr/>
          <p:nvPr/>
        </p:nvSpPr>
        <p:spPr>
          <a:xfrm>
            <a:off x="19843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22875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25923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89560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319881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350361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80682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11003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325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71646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502126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53244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6276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9324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6215062" y="54641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651986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8230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71278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74310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77343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80391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83581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86614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9662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926941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95726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8774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1018063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6" name="Rectangle 65"/>
          <p:cNvSpPr/>
          <p:nvPr/>
        </p:nvSpPr>
        <p:spPr>
          <a:xfrm>
            <a:off x="11369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9493419" y="1940173"/>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p:cNvSpPr/>
          <p:nvPr/>
        </p:nvSpPr>
        <p:spPr>
          <a:xfrm>
            <a:off x="9483101" y="5054904"/>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835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1" y="3208338"/>
            <a:ext cx="9167226" cy="13036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1600201" y="482136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30"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D677B4-DAA1-46EB-8C33-BAE544CF684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6" name="Cube 135"/>
          <p:cNvSpPr/>
          <p:nvPr/>
        </p:nvSpPr>
        <p:spPr>
          <a:xfrm>
            <a:off x="19065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7" name="Cube 136"/>
          <p:cNvSpPr/>
          <p:nvPr/>
        </p:nvSpPr>
        <p:spPr>
          <a:xfrm>
            <a:off x="22098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8" name="Cube 137"/>
          <p:cNvSpPr/>
          <p:nvPr/>
        </p:nvSpPr>
        <p:spPr>
          <a:xfrm>
            <a:off x="25146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9" name="Cube 138"/>
          <p:cNvSpPr/>
          <p:nvPr/>
        </p:nvSpPr>
        <p:spPr>
          <a:xfrm>
            <a:off x="281781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0" name="Cube 139"/>
          <p:cNvSpPr/>
          <p:nvPr/>
        </p:nvSpPr>
        <p:spPr>
          <a:xfrm>
            <a:off x="31210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1" name="Cube 140"/>
          <p:cNvSpPr/>
          <p:nvPr/>
        </p:nvSpPr>
        <p:spPr>
          <a:xfrm>
            <a:off x="34258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2" name="Cube 141"/>
          <p:cNvSpPr/>
          <p:nvPr/>
        </p:nvSpPr>
        <p:spPr>
          <a:xfrm>
            <a:off x="372903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3" name="Cube 142"/>
          <p:cNvSpPr/>
          <p:nvPr/>
        </p:nvSpPr>
        <p:spPr>
          <a:xfrm>
            <a:off x="4030662"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4" name="Cube 143"/>
          <p:cNvSpPr/>
          <p:nvPr/>
        </p:nvSpPr>
        <p:spPr>
          <a:xfrm>
            <a:off x="433546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5" name="Cube 144"/>
          <p:cNvSpPr/>
          <p:nvPr/>
        </p:nvSpPr>
        <p:spPr>
          <a:xfrm>
            <a:off x="46386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6" name="Cube 145"/>
          <p:cNvSpPr/>
          <p:nvPr/>
        </p:nvSpPr>
        <p:spPr>
          <a:xfrm>
            <a:off x="49434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7" name="Cube 146"/>
          <p:cNvSpPr/>
          <p:nvPr/>
        </p:nvSpPr>
        <p:spPr>
          <a:xfrm>
            <a:off x="52466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8" name="Cube 147"/>
          <p:cNvSpPr/>
          <p:nvPr/>
        </p:nvSpPr>
        <p:spPr>
          <a:xfrm>
            <a:off x="55499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Cube 148"/>
          <p:cNvSpPr/>
          <p:nvPr/>
        </p:nvSpPr>
        <p:spPr>
          <a:xfrm>
            <a:off x="58547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0" name="Cube 149"/>
          <p:cNvSpPr/>
          <p:nvPr/>
        </p:nvSpPr>
        <p:spPr>
          <a:xfrm>
            <a:off x="61372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64420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2" name="Cube 151"/>
          <p:cNvSpPr/>
          <p:nvPr/>
        </p:nvSpPr>
        <p:spPr>
          <a:xfrm>
            <a:off x="674528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3" name="Cube 152"/>
          <p:cNvSpPr/>
          <p:nvPr/>
        </p:nvSpPr>
        <p:spPr>
          <a:xfrm>
            <a:off x="704850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73533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76565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79597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82804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85836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88868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919162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949483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979805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1010285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19081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22113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25161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281940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312261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342741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373062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403383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433705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464026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494506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52482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55514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58562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6138862"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644366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67468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70516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73548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76581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79629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82819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85852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88900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919321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94964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98012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1010443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TextBox 145"/>
          <p:cNvSpPr txBox="1">
            <a:spLocks noChangeArrowheads="1"/>
          </p:cNvSpPr>
          <p:nvPr/>
        </p:nvSpPr>
        <p:spPr bwMode="auto">
          <a:xfrm>
            <a:off x="1743869" y="2514600"/>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93" name="TextBox 146"/>
          <p:cNvSpPr txBox="1">
            <a:spLocks noChangeArrowheads="1"/>
          </p:cNvSpPr>
          <p:nvPr/>
        </p:nvSpPr>
        <p:spPr bwMode="auto">
          <a:xfrm>
            <a:off x="1778001"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94" name="Straight Connector 193"/>
          <p:cNvCxnSpPr/>
          <p:nvPr/>
        </p:nvCxnSpPr>
        <p:spPr>
          <a:xfrm>
            <a:off x="6137275" y="1676400"/>
            <a:ext cx="0" cy="1371600"/>
          </a:xfrm>
          <a:prstGeom prst="line">
            <a:avLst/>
          </a:prstGeom>
          <a:noFill/>
          <a:ln w="19050" cap="flat" cmpd="sng" algn="ctr">
            <a:solidFill>
              <a:srgbClr val="C00000"/>
            </a:solidFill>
            <a:prstDash val="dash"/>
          </a:ln>
          <a:effectLst/>
        </p:spPr>
      </p:cxnSp>
      <p:sp>
        <p:nvSpPr>
          <p:cNvPr id="195" name="TextBox 145"/>
          <p:cNvSpPr txBox="1">
            <a:spLocks noChangeArrowheads="1"/>
          </p:cNvSpPr>
          <p:nvPr/>
        </p:nvSpPr>
        <p:spPr bwMode="auto">
          <a:xfrm>
            <a:off x="35877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196" name="TextBox 145"/>
          <p:cNvSpPr txBox="1">
            <a:spLocks noChangeArrowheads="1"/>
          </p:cNvSpPr>
          <p:nvPr/>
        </p:nvSpPr>
        <p:spPr bwMode="auto">
          <a:xfrm>
            <a:off x="76263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7" name="Cube 196"/>
          <p:cNvSpPr/>
          <p:nvPr/>
        </p:nvSpPr>
        <p:spPr>
          <a:xfrm>
            <a:off x="3954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4106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2592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1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564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716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868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021262"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3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326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4895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56419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57943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59467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1668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1820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1973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2125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2278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243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258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2735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288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304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3203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3355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3508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3660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25" name="Straight Connector 224"/>
          <p:cNvCxnSpPr/>
          <p:nvPr/>
        </p:nvCxnSpPr>
        <p:spPr>
          <a:xfrm>
            <a:off x="6130925" y="4724400"/>
            <a:ext cx="0" cy="1371600"/>
          </a:xfrm>
          <a:prstGeom prst="line">
            <a:avLst/>
          </a:prstGeom>
          <a:noFill/>
          <a:ln w="19050" cap="flat" cmpd="sng" algn="ctr">
            <a:solidFill>
              <a:srgbClr val="C00000"/>
            </a:solidFill>
            <a:prstDash val="dash"/>
          </a:ln>
          <a:effectLst/>
        </p:spPr>
      </p:cxnSp>
      <p:sp>
        <p:nvSpPr>
          <p:cNvPr id="226" name="TextBox 145"/>
          <p:cNvSpPr txBox="1">
            <a:spLocks noChangeArrowheads="1"/>
          </p:cNvSpPr>
          <p:nvPr/>
        </p:nvSpPr>
        <p:spPr bwMode="auto">
          <a:xfrm>
            <a:off x="2058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27" name="TextBox 145"/>
          <p:cNvSpPr txBox="1">
            <a:spLocks noChangeArrowheads="1"/>
          </p:cNvSpPr>
          <p:nvPr/>
        </p:nvSpPr>
        <p:spPr bwMode="auto">
          <a:xfrm>
            <a:off x="4497388"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28" name="Cube 227"/>
          <p:cNvSpPr/>
          <p:nvPr/>
        </p:nvSpPr>
        <p:spPr>
          <a:xfrm>
            <a:off x="624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639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6545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669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685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7002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7154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7307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7459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7612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7775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7927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8080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8232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TextBox 145"/>
          <p:cNvSpPr txBox="1">
            <a:spLocks noChangeArrowheads="1"/>
          </p:cNvSpPr>
          <p:nvPr/>
        </p:nvSpPr>
        <p:spPr bwMode="auto">
          <a:xfrm>
            <a:off x="6630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43" name="Freeform 242"/>
          <p:cNvSpPr/>
          <p:nvPr/>
        </p:nvSpPr>
        <p:spPr>
          <a:xfrm>
            <a:off x="3975101"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Freeform 243"/>
          <p:cNvSpPr/>
          <p:nvPr/>
        </p:nvSpPr>
        <p:spPr>
          <a:xfrm>
            <a:off x="4127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Freeform 244"/>
          <p:cNvSpPr/>
          <p:nvPr/>
        </p:nvSpPr>
        <p:spPr>
          <a:xfrm>
            <a:off x="4279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Freeform 245"/>
          <p:cNvSpPr/>
          <p:nvPr/>
        </p:nvSpPr>
        <p:spPr>
          <a:xfrm>
            <a:off x="4432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Freeform 246"/>
          <p:cNvSpPr/>
          <p:nvPr/>
        </p:nvSpPr>
        <p:spPr>
          <a:xfrm>
            <a:off x="4584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Freeform 247"/>
          <p:cNvSpPr/>
          <p:nvPr/>
        </p:nvSpPr>
        <p:spPr>
          <a:xfrm>
            <a:off x="4737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Freeform 248"/>
          <p:cNvSpPr/>
          <p:nvPr/>
        </p:nvSpPr>
        <p:spPr>
          <a:xfrm>
            <a:off x="4889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Freeform 249"/>
          <p:cNvSpPr/>
          <p:nvPr/>
        </p:nvSpPr>
        <p:spPr>
          <a:xfrm>
            <a:off x="5041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1" name="Freeform 250"/>
          <p:cNvSpPr/>
          <p:nvPr/>
        </p:nvSpPr>
        <p:spPr>
          <a:xfrm>
            <a:off x="5194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2" name="Freeform 251"/>
          <p:cNvSpPr/>
          <p:nvPr/>
        </p:nvSpPr>
        <p:spPr>
          <a:xfrm>
            <a:off x="5346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252"/>
          <p:cNvSpPr/>
          <p:nvPr/>
        </p:nvSpPr>
        <p:spPr>
          <a:xfrm>
            <a:off x="5499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253"/>
          <p:cNvSpPr/>
          <p:nvPr/>
        </p:nvSpPr>
        <p:spPr>
          <a:xfrm>
            <a:off x="5651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254"/>
          <p:cNvSpPr/>
          <p:nvPr/>
        </p:nvSpPr>
        <p:spPr>
          <a:xfrm>
            <a:off x="5803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Freeform 255"/>
          <p:cNvSpPr/>
          <p:nvPr/>
        </p:nvSpPr>
        <p:spPr>
          <a:xfrm>
            <a:off x="5956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57" name="Straight Arrow Connector 256"/>
          <p:cNvCxnSpPr/>
          <p:nvPr/>
        </p:nvCxnSpPr>
        <p:spPr>
          <a:xfrm flipH="1">
            <a:off x="3038475" y="2814722"/>
            <a:ext cx="992188" cy="614278"/>
          </a:xfrm>
          <a:prstGeom prst="straightConnector1">
            <a:avLst/>
          </a:prstGeom>
          <a:noFill/>
          <a:ln w="41275" cap="flat" cmpd="sng" algn="ctr">
            <a:solidFill>
              <a:srgbClr val="00B050"/>
            </a:solidFill>
            <a:prstDash val="solid"/>
            <a:tailEnd type="arrow"/>
          </a:ln>
          <a:effectLst/>
        </p:spPr>
      </p:cxnSp>
      <p:cxnSp>
        <p:nvCxnSpPr>
          <p:cNvPr id="258" name="Straight Arrow Connector 257"/>
          <p:cNvCxnSpPr>
            <a:stCxn id="129" idx="1"/>
          </p:cNvCxnSpPr>
          <p:nvPr/>
        </p:nvCxnSpPr>
        <p:spPr>
          <a:xfrm flipH="1">
            <a:off x="4159252" y="3935414"/>
            <a:ext cx="3182997" cy="1246187"/>
          </a:xfrm>
          <a:prstGeom prst="straightConnector1">
            <a:avLst/>
          </a:prstGeom>
          <a:noFill/>
          <a:ln w="41275" cap="flat" cmpd="sng" algn="ctr">
            <a:solidFill>
              <a:srgbClr val="00B050"/>
            </a:solidFill>
            <a:prstDash val="solid"/>
            <a:tailEnd type="arrow"/>
          </a:ln>
          <a:effectLst/>
        </p:spPr>
      </p:cxnSp>
      <p:sp>
        <p:nvSpPr>
          <p:cNvPr id="2" name="Left Brace 1"/>
          <p:cNvSpPr/>
          <p:nvPr/>
        </p:nvSpPr>
        <p:spPr>
          <a:xfrm rot="16200000">
            <a:off x="3998912" y="701675"/>
            <a:ext cx="203200" cy="39941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eft Brace 128"/>
          <p:cNvSpPr/>
          <p:nvPr/>
        </p:nvSpPr>
        <p:spPr>
          <a:xfrm rot="16200000">
            <a:off x="7240647" y="2742467"/>
            <a:ext cx="203200" cy="2182693"/>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p:cNvSpPr/>
          <p:nvPr/>
        </p:nvSpPr>
        <p:spPr>
          <a:xfrm>
            <a:off x="50121"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32" name="Rectangle 131"/>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Rectangle 133"/>
          <p:cNvSpPr/>
          <p:nvPr/>
        </p:nvSpPr>
        <p:spPr>
          <a:xfrm>
            <a:off x="9464612" y="4851699"/>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Rectangle 134"/>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8832A12-2DFB-9B2D-9229-97F889BD5ED3}"/>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224132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1609226" y="499073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p:cNvSpPr/>
          <p:nvPr/>
        </p:nvSpPr>
        <p:spPr>
          <a:xfrm>
            <a:off x="9457975" y="4967288"/>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188"/>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186"/>
          <p:cNvSpPr/>
          <p:nvPr/>
        </p:nvSpPr>
        <p:spPr>
          <a:xfrm>
            <a:off x="1600201" y="3208338"/>
            <a:ext cx="9167226" cy="15805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54"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CEE9D-2664-45E1-9C8B-26AF300888C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4" name="Cube 193"/>
          <p:cNvSpPr/>
          <p:nvPr/>
        </p:nvSpPr>
        <p:spPr>
          <a:xfrm>
            <a:off x="18383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1415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24463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274955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0527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33575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366077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3962400"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26720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5704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48752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84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4816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7864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0690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63738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667702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698023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72850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75882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78914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2121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85153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88185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12336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942657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972978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1003458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18399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21431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24479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75113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305435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35915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66236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96557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26878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57200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87680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1800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4832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7880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6070600"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37540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6786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9834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2866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5898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8946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2137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5169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8217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912495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4281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7329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Cube 248"/>
          <p:cNvSpPr/>
          <p:nvPr/>
        </p:nvSpPr>
        <p:spPr>
          <a:xfrm>
            <a:off x="1003617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TextBox 145"/>
          <p:cNvSpPr txBox="1">
            <a:spLocks noChangeArrowheads="1"/>
          </p:cNvSpPr>
          <p:nvPr/>
        </p:nvSpPr>
        <p:spPr bwMode="auto">
          <a:xfrm>
            <a:off x="1773239" y="249632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51" name="TextBox 146"/>
          <p:cNvSpPr txBox="1">
            <a:spLocks noChangeArrowheads="1"/>
          </p:cNvSpPr>
          <p:nvPr/>
        </p:nvSpPr>
        <p:spPr bwMode="auto">
          <a:xfrm>
            <a:off x="1782662"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252" name="Straight Connector 251"/>
          <p:cNvCxnSpPr/>
          <p:nvPr/>
        </p:nvCxnSpPr>
        <p:spPr>
          <a:xfrm>
            <a:off x="6069013" y="1676400"/>
            <a:ext cx="0" cy="1371600"/>
          </a:xfrm>
          <a:prstGeom prst="line">
            <a:avLst/>
          </a:prstGeom>
          <a:noFill/>
          <a:ln w="19050" cap="flat" cmpd="sng" algn="ctr">
            <a:solidFill>
              <a:srgbClr val="C00000"/>
            </a:solidFill>
            <a:prstDash val="dash"/>
          </a:ln>
          <a:effectLst/>
        </p:spPr>
      </p:cxnSp>
      <p:sp>
        <p:nvSpPr>
          <p:cNvPr id="253" name="TextBox 145"/>
          <p:cNvSpPr txBox="1">
            <a:spLocks noChangeArrowheads="1"/>
          </p:cNvSpPr>
          <p:nvPr/>
        </p:nvSpPr>
        <p:spPr bwMode="auto">
          <a:xfrm>
            <a:off x="35194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254" name="TextBox 145"/>
          <p:cNvSpPr txBox="1">
            <a:spLocks noChangeArrowheads="1"/>
          </p:cNvSpPr>
          <p:nvPr/>
        </p:nvSpPr>
        <p:spPr bwMode="auto">
          <a:xfrm>
            <a:off x="75580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255" name="Cube 254"/>
          <p:cNvSpPr/>
          <p:nvPr/>
        </p:nvSpPr>
        <p:spPr>
          <a:xfrm>
            <a:off x="3886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4038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41910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4343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4495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648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800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953000"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5105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7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4213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5737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57261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58785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1600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1752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1905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2057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2209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236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251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2667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281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297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Cube 278"/>
          <p:cNvSpPr/>
          <p:nvPr/>
        </p:nvSpPr>
        <p:spPr>
          <a:xfrm>
            <a:off x="3135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0" name="Cube 279"/>
          <p:cNvSpPr/>
          <p:nvPr/>
        </p:nvSpPr>
        <p:spPr>
          <a:xfrm>
            <a:off x="3287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1" name="Cube 280"/>
          <p:cNvSpPr/>
          <p:nvPr/>
        </p:nvSpPr>
        <p:spPr>
          <a:xfrm>
            <a:off x="3440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2" name="Cube 281"/>
          <p:cNvSpPr/>
          <p:nvPr/>
        </p:nvSpPr>
        <p:spPr>
          <a:xfrm>
            <a:off x="3592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83" name="Straight Connector 282"/>
          <p:cNvCxnSpPr/>
          <p:nvPr/>
        </p:nvCxnSpPr>
        <p:spPr>
          <a:xfrm>
            <a:off x="6062663" y="4724400"/>
            <a:ext cx="0" cy="1371600"/>
          </a:xfrm>
          <a:prstGeom prst="line">
            <a:avLst/>
          </a:prstGeom>
          <a:noFill/>
          <a:ln w="19050" cap="flat" cmpd="sng" algn="ctr">
            <a:solidFill>
              <a:srgbClr val="C00000"/>
            </a:solidFill>
            <a:prstDash val="dash"/>
          </a:ln>
          <a:effectLst/>
        </p:spPr>
      </p:cxnSp>
      <p:sp>
        <p:nvSpPr>
          <p:cNvPr id="284" name="TextBox 145"/>
          <p:cNvSpPr txBox="1">
            <a:spLocks noChangeArrowheads="1"/>
          </p:cNvSpPr>
          <p:nvPr/>
        </p:nvSpPr>
        <p:spPr bwMode="auto">
          <a:xfrm>
            <a:off x="1990726"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85" name="TextBox 145"/>
          <p:cNvSpPr txBox="1">
            <a:spLocks noChangeArrowheads="1"/>
          </p:cNvSpPr>
          <p:nvPr/>
        </p:nvSpPr>
        <p:spPr bwMode="auto">
          <a:xfrm>
            <a:off x="4429126"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86" name="Cube 285"/>
          <p:cNvSpPr/>
          <p:nvPr/>
        </p:nvSpPr>
        <p:spPr>
          <a:xfrm>
            <a:off x="617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Cube 286"/>
          <p:cNvSpPr/>
          <p:nvPr/>
        </p:nvSpPr>
        <p:spPr>
          <a:xfrm>
            <a:off x="632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8" name="Cube 287"/>
          <p:cNvSpPr/>
          <p:nvPr/>
        </p:nvSpPr>
        <p:spPr>
          <a:xfrm>
            <a:off x="6477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9" name="Cube 288"/>
          <p:cNvSpPr/>
          <p:nvPr/>
        </p:nvSpPr>
        <p:spPr>
          <a:xfrm>
            <a:off x="662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0" name="Cube 289"/>
          <p:cNvSpPr/>
          <p:nvPr/>
        </p:nvSpPr>
        <p:spPr>
          <a:xfrm>
            <a:off x="678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1" name="Cube 290"/>
          <p:cNvSpPr/>
          <p:nvPr/>
        </p:nvSpPr>
        <p:spPr>
          <a:xfrm>
            <a:off x="6934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2" name="Cube 291"/>
          <p:cNvSpPr/>
          <p:nvPr/>
        </p:nvSpPr>
        <p:spPr>
          <a:xfrm>
            <a:off x="7086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3" name="Cube 292"/>
          <p:cNvSpPr/>
          <p:nvPr/>
        </p:nvSpPr>
        <p:spPr>
          <a:xfrm>
            <a:off x="7239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4" name="Cube 293"/>
          <p:cNvSpPr/>
          <p:nvPr/>
        </p:nvSpPr>
        <p:spPr>
          <a:xfrm>
            <a:off x="7391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5" name="Cube 294"/>
          <p:cNvSpPr/>
          <p:nvPr/>
        </p:nvSpPr>
        <p:spPr>
          <a:xfrm>
            <a:off x="7543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6" name="Cube 295"/>
          <p:cNvSpPr/>
          <p:nvPr/>
        </p:nvSpPr>
        <p:spPr>
          <a:xfrm>
            <a:off x="7707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Cube 296"/>
          <p:cNvSpPr/>
          <p:nvPr/>
        </p:nvSpPr>
        <p:spPr>
          <a:xfrm>
            <a:off x="7859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8" name="Cube 297"/>
          <p:cNvSpPr/>
          <p:nvPr/>
        </p:nvSpPr>
        <p:spPr>
          <a:xfrm>
            <a:off x="8012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9" name="Cube 298"/>
          <p:cNvSpPr/>
          <p:nvPr/>
        </p:nvSpPr>
        <p:spPr>
          <a:xfrm>
            <a:off x="8164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0" name="TextBox 145"/>
          <p:cNvSpPr txBox="1">
            <a:spLocks noChangeArrowheads="1"/>
          </p:cNvSpPr>
          <p:nvPr/>
        </p:nvSpPr>
        <p:spPr bwMode="auto">
          <a:xfrm>
            <a:off x="682783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01" name="Freeform 300"/>
          <p:cNvSpPr/>
          <p:nvPr/>
        </p:nvSpPr>
        <p:spPr>
          <a:xfrm>
            <a:off x="3906839"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2" name="Freeform 301"/>
          <p:cNvSpPr/>
          <p:nvPr/>
        </p:nvSpPr>
        <p:spPr>
          <a:xfrm>
            <a:off x="4059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3" name="Freeform 302"/>
          <p:cNvSpPr/>
          <p:nvPr/>
        </p:nvSpPr>
        <p:spPr>
          <a:xfrm>
            <a:off x="4211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4" name="Freeform 303"/>
          <p:cNvSpPr/>
          <p:nvPr/>
        </p:nvSpPr>
        <p:spPr>
          <a:xfrm>
            <a:off x="4364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5" name="Freeform 304"/>
          <p:cNvSpPr/>
          <p:nvPr/>
        </p:nvSpPr>
        <p:spPr>
          <a:xfrm>
            <a:off x="4516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6" name="Freeform 305"/>
          <p:cNvSpPr/>
          <p:nvPr/>
        </p:nvSpPr>
        <p:spPr>
          <a:xfrm>
            <a:off x="4668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7" name="Freeform 306"/>
          <p:cNvSpPr/>
          <p:nvPr/>
        </p:nvSpPr>
        <p:spPr>
          <a:xfrm>
            <a:off x="4821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8" name="Freeform 307"/>
          <p:cNvSpPr/>
          <p:nvPr/>
        </p:nvSpPr>
        <p:spPr>
          <a:xfrm>
            <a:off x="4973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9" name="Freeform 308"/>
          <p:cNvSpPr/>
          <p:nvPr/>
        </p:nvSpPr>
        <p:spPr>
          <a:xfrm>
            <a:off x="5126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0" name="Freeform 309"/>
          <p:cNvSpPr/>
          <p:nvPr/>
        </p:nvSpPr>
        <p:spPr>
          <a:xfrm>
            <a:off x="5278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1" name="Freeform 310"/>
          <p:cNvSpPr/>
          <p:nvPr/>
        </p:nvSpPr>
        <p:spPr>
          <a:xfrm>
            <a:off x="5430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2" name="Freeform 311"/>
          <p:cNvSpPr/>
          <p:nvPr/>
        </p:nvSpPr>
        <p:spPr>
          <a:xfrm>
            <a:off x="5583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3" name="Freeform 312"/>
          <p:cNvSpPr/>
          <p:nvPr/>
        </p:nvSpPr>
        <p:spPr>
          <a:xfrm>
            <a:off x="5735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4" name="Freeform 313"/>
          <p:cNvSpPr/>
          <p:nvPr/>
        </p:nvSpPr>
        <p:spPr>
          <a:xfrm>
            <a:off x="5888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5" name="Cube 314"/>
          <p:cNvSpPr/>
          <p:nvPr/>
        </p:nvSpPr>
        <p:spPr>
          <a:xfrm>
            <a:off x="6172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6" name="Cube 315"/>
          <p:cNvSpPr/>
          <p:nvPr/>
        </p:nvSpPr>
        <p:spPr>
          <a:xfrm>
            <a:off x="6324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7" name="Cube 316"/>
          <p:cNvSpPr/>
          <p:nvPr/>
        </p:nvSpPr>
        <p:spPr>
          <a:xfrm>
            <a:off x="64770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8" name="Cube 317"/>
          <p:cNvSpPr/>
          <p:nvPr/>
        </p:nvSpPr>
        <p:spPr>
          <a:xfrm>
            <a:off x="6629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9" name="Cube 318"/>
          <p:cNvSpPr/>
          <p:nvPr/>
        </p:nvSpPr>
        <p:spPr>
          <a:xfrm>
            <a:off x="6781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0" name="Cube 319"/>
          <p:cNvSpPr/>
          <p:nvPr/>
        </p:nvSpPr>
        <p:spPr>
          <a:xfrm>
            <a:off x="6934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1" name="Cube 320"/>
          <p:cNvSpPr/>
          <p:nvPr/>
        </p:nvSpPr>
        <p:spPr>
          <a:xfrm>
            <a:off x="7086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2" name="Cube 321"/>
          <p:cNvSpPr/>
          <p:nvPr/>
        </p:nvSpPr>
        <p:spPr>
          <a:xfrm>
            <a:off x="7239000" y="43116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3" name="Cube 322"/>
          <p:cNvSpPr/>
          <p:nvPr/>
        </p:nvSpPr>
        <p:spPr>
          <a:xfrm>
            <a:off x="7391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4" name="Cube 323"/>
          <p:cNvSpPr/>
          <p:nvPr/>
        </p:nvSpPr>
        <p:spPr>
          <a:xfrm>
            <a:off x="7543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5" name="Cube 324"/>
          <p:cNvSpPr/>
          <p:nvPr/>
        </p:nvSpPr>
        <p:spPr>
          <a:xfrm>
            <a:off x="77073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6" name="Cube 325"/>
          <p:cNvSpPr/>
          <p:nvPr/>
        </p:nvSpPr>
        <p:spPr>
          <a:xfrm>
            <a:off x="78597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7" name="Cube 326"/>
          <p:cNvSpPr/>
          <p:nvPr/>
        </p:nvSpPr>
        <p:spPr>
          <a:xfrm>
            <a:off x="80121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8" name="Cube 327"/>
          <p:cNvSpPr/>
          <p:nvPr/>
        </p:nvSpPr>
        <p:spPr>
          <a:xfrm>
            <a:off x="81645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9" name="Cube 328"/>
          <p:cNvSpPr/>
          <p:nvPr/>
        </p:nvSpPr>
        <p:spPr>
          <a:xfrm>
            <a:off x="3886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0" name="Cube 329"/>
          <p:cNvSpPr/>
          <p:nvPr/>
        </p:nvSpPr>
        <p:spPr>
          <a:xfrm>
            <a:off x="4038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1" name="Cube 330"/>
          <p:cNvSpPr/>
          <p:nvPr/>
        </p:nvSpPr>
        <p:spPr>
          <a:xfrm>
            <a:off x="4191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2" name="Cube 331"/>
          <p:cNvSpPr/>
          <p:nvPr/>
        </p:nvSpPr>
        <p:spPr>
          <a:xfrm>
            <a:off x="4343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3" name="Cube 332"/>
          <p:cNvSpPr/>
          <p:nvPr/>
        </p:nvSpPr>
        <p:spPr>
          <a:xfrm>
            <a:off x="4495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4" name="Cube 333"/>
          <p:cNvSpPr/>
          <p:nvPr/>
        </p:nvSpPr>
        <p:spPr>
          <a:xfrm>
            <a:off x="464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5" name="Cube 334"/>
          <p:cNvSpPr/>
          <p:nvPr/>
        </p:nvSpPr>
        <p:spPr>
          <a:xfrm>
            <a:off x="480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6" name="Cube 335"/>
          <p:cNvSpPr/>
          <p:nvPr/>
        </p:nvSpPr>
        <p:spPr>
          <a:xfrm>
            <a:off x="4953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7" name="Cube 336"/>
          <p:cNvSpPr/>
          <p:nvPr/>
        </p:nvSpPr>
        <p:spPr>
          <a:xfrm>
            <a:off x="510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8" name="Cube 337"/>
          <p:cNvSpPr/>
          <p:nvPr/>
        </p:nvSpPr>
        <p:spPr>
          <a:xfrm>
            <a:off x="525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9" name="Cube 338"/>
          <p:cNvSpPr/>
          <p:nvPr/>
        </p:nvSpPr>
        <p:spPr>
          <a:xfrm>
            <a:off x="5421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0" name="Cube 339"/>
          <p:cNvSpPr/>
          <p:nvPr/>
        </p:nvSpPr>
        <p:spPr>
          <a:xfrm>
            <a:off x="5573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1" name="Cube 340"/>
          <p:cNvSpPr/>
          <p:nvPr/>
        </p:nvSpPr>
        <p:spPr>
          <a:xfrm>
            <a:off x="5726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2" name="Cube 341"/>
          <p:cNvSpPr/>
          <p:nvPr/>
        </p:nvSpPr>
        <p:spPr>
          <a:xfrm>
            <a:off x="5878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3" name="TextBox 145"/>
          <p:cNvSpPr txBox="1">
            <a:spLocks noChangeArrowheads="1"/>
          </p:cNvSpPr>
          <p:nvPr/>
        </p:nvSpPr>
        <p:spPr bwMode="auto">
          <a:xfrm>
            <a:off x="4276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44" name="TextBox 145"/>
          <p:cNvSpPr txBox="1">
            <a:spLocks noChangeArrowheads="1"/>
          </p:cNvSpPr>
          <p:nvPr/>
        </p:nvSpPr>
        <p:spPr bwMode="auto">
          <a:xfrm>
            <a:off x="6715126" y="3946525"/>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345" name="Cube 344"/>
          <p:cNvSpPr/>
          <p:nvPr/>
        </p:nvSpPr>
        <p:spPr>
          <a:xfrm>
            <a:off x="845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6" name="Cube 345"/>
          <p:cNvSpPr/>
          <p:nvPr/>
        </p:nvSpPr>
        <p:spPr>
          <a:xfrm>
            <a:off x="861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7" name="Cube 346"/>
          <p:cNvSpPr/>
          <p:nvPr/>
        </p:nvSpPr>
        <p:spPr>
          <a:xfrm>
            <a:off x="8763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8" name="Cube 347"/>
          <p:cNvSpPr/>
          <p:nvPr/>
        </p:nvSpPr>
        <p:spPr>
          <a:xfrm>
            <a:off x="891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9" name="Cube 348"/>
          <p:cNvSpPr/>
          <p:nvPr/>
        </p:nvSpPr>
        <p:spPr>
          <a:xfrm>
            <a:off x="906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0" name="Cube 349"/>
          <p:cNvSpPr/>
          <p:nvPr/>
        </p:nvSpPr>
        <p:spPr>
          <a:xfrm>
            <a:off x="9220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1" name="Cube 350"/>
          <p:cNvSpPr/>
          <p:nvPr/>
        </p:nvSpPr>
        <p:spPr>
          <a:xfrm>
            <a:off x="9372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2" name="Cube 351"/>
          <p:cNvSpPr/>
          <p:nvPr/>
        </p:nvSpPr>
        <p:spPr>
          <a:xfrm>
            <a:off x="9525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3" name="Cube 352"/>
          <p:cNvSpPr/>
          <p:nvPr/>
        </p:nvSpPr>
        <p:spPr>
          <a:xfrm>
            <a:off x="9677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4" name="Cube 353"/>
          <p:cNvSpPr/>
          <p:nvPr/>
        </p:nvSpPr>
        <p:spPr>
          <a:xfrm>
            <a:off x="9829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5" name="Cube 354"/>
          <p:cNvSpPr/>
          <p:nvPr/>
        </p:nvSpPr>
        <p:spPr>
          <a:xfrm>
            <a:off x="9993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6" name="Cube 355"/>
          <p:cNvSpPr/>
          <p:nvPr/>
        </p:nvSpPr>
        <p:spPr>
          <a:xfrm>
            <a:off x="10145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7" name="Cube 356"/>
          <p:cNvSpPr/>
          <p:nvPr/>
        </p:nvSpPr>
        <p:spPr>
          <a:xfrm>
            <a:off x="10298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8" name="Cube 357"/>
          <p:cNvSpPr/>
          <p:nvPr/>
        </p:nvSpPr>
        <p:spPr>
          <a:xfrm>
            <a:off x="10450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9" name="TextBox 145"/>
          <p:cNvSpPr txBox="1">
            <a:spLocks noChangeArrowheads="1"/>
          </p:cNvSpPr>
          <p:nvPr/>
        </p:nvSpPr>
        <p:spPr bwMode="auto">
          <a:xfrm>
            <a:off x="8848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60" name="Freeform 359"/>
          <p:cNvSpPr/>
          <p:nvPr/>
        </p:nvSpPr>
        <p:spPr>
          <a:xfrm>
            <a:off x="6192839" y="45227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1" name="Freeform 360"/>
          <p:cNvSpPr/>
          <p:nvPr/>
        </p:nvSpPr>
        <p:spPr>
          <a:xfrm>
            <a:off x="6345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2" name="Freeform 361"/>
          <p:cNvSpPr/>
          <p:nvPr/>
        </p:nvSpPr>
        <p:spPr>
          <a:xfrm>
            <a:off x="6497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3" name="Freeform 362"/>
          <p:cNvSpPr/>
          <p:nvPr/>
        </p:nvSpPr>
        <p:spPr>
          <a:xfrm>
            <a:off x="6650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4" name="Freeform 363"/>
          <p:cNvSpPr/>
          <p:nvPr/>
        </p:nvSpPr>
        <p:spPr>
          <a:xfrm>
            <a:off x="6802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5" name="Freeform 364"/>
          <p:cNvSpPr/>
          <p:nvPr/>
        </p:nvSpPr>
        <p:spPr>
          <a:xfrm>
            <a:off x="6954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6" name="Freeform 365"/>
          <p:cNvSpPr/>
          <p:nvPr/>
        </p:nvSpPr>
        <p:spPr>
          <a:xfrm>
            <a:off x="7107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7" name="Freeform 366"/>
          <p:cNvSpPr/>
          <p:nvPr/>
        </p:nvSpPr>
        <p:spPr>
          <a:xfrm>
            <a:off x="7259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8" name="Freeform 367"/>
          <p:cNvSpPr/>
          <p:nvPr/>
        </p:nvSpPr>
        <p:spPr>
          <a:xfrm>
            <a:off x="7412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9" name="Freeform 368"/>
          <p:cNvSpPr/>
          <p:nvPr/>
        </p:nvSpPr>
        <p:spPr>
          <a:xfrm>
            <a:off x="7564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0" name="Freeform 369"/>
          <p:cNvSpPr/>
          <p:nvPr/>
        </p:nvSpPr>
        <p:spPr>
          <a:xfrm>
            <a:off x="7716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1" name="Freeform 370"/>
          <p:cNvSpPr/>
          <p:nvPr/>
        </p:nvSpPr>
        <p:spPr>
          <a:xfrm>
            <a:off x="7869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2" name="Freeform 371"/>
          <p:cNvSpPr/>
          <p:nvPr/>
        </p:nvSpPr>
        <p:spPr>
          <a:xfrm>
            <a:off x="8021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3" name="Freeform 372"/>
          <p:cNvSpPr/>
          <p:nvPr/>
        </p:nvSpPr>
        <p:spPr>
          <a:xfrm>
            <a:off x="8174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374" name="Straight Arrow Connector 373"/>
          <p:cNvCxnSpPr/>
          <p:nvPr/>
        </p:nvCxnSpPr>
        <p:spPr>
          <a:xfrm flipH="1">
            <a:off x="8658226" y="4522788"/>
            <a:ext cx="815975" cy="690562"/>
          </a:xfrm>
          <a:prstGeom prst="straightConnector1">
            <a:avLst/>
          </a:prstGeom>
          <a:noFill/>
          <a:ln w="41275" cap="flat" cmpd="sng" algn="ctr">
            <a:solidFill>
              <a:srgbClr val="00B050"/>
            </a:solidFill>
            <a:prstDash val="solid"/>
            <a:tailEnd type="arrow"/>
          </a:ln>
          <a:effectLst/>
        </p:spPr>
      </p:cxnSp>
      <p:cxnSp>
        <p:nvCxnSpPr>
          <p:cNvPr id="375" name="Straight Arrow Connector 374"/>
          <p:cNvCxnSpPr/>
          <p:nvPr/>
        </p:nvCxnSpPr>
        <p:spPr>
          <a:xfrm flipH="1">
            <a:off x="5462589" y="2595564"/>
            <a:ext cx="2276475" cy="1531937"/>
          </a:xfrm>
          <a:prstGeom prst="straightConnector1">
            <a:avLst/>
          </a:prstGeom>
          <a:noFill/>
          <a:ln w="41275" cap="flat" cmpd="sng" algn="ctr">
            <a:solidFill>
              <a:srgbClr val="00B050"/>
            </a:solidFill>
            <a:prstDash val="solid"/>
            <a:tailEnd type="arrow"/>
          </a:ln>
          <a:effectLst/>
        </p:spPr>
      </p:cxnSp>
      <p:sp>
        <p:nvSpPr>
          <p:cNvPr id="186" name="Rectangle 18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187"/>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804A7D3-C259-E682-921D-7AA0D74042CC}"/>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0539284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br>
              <a:rPr lang="en-US" dirty="0"/>
            </a:br>
            <a:r>
              <a:rPr lang="en-US" sz="1600" dirty="0"/>
              <a:t>[problem broken into </a:t>
            </a:r>
            <a:r>
              <a:rPr lang="en-US" sz="1600" u="sng" dirty="0"/>
              <a:t>16 chunks</a:t>
            </a:r>
            <a:r>
              <a:rPr lang="en-US" sz="1600" dirty="0"/>
              <a:t>]</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570038" y="1684866"/>
            <a:ext cx="8577262" cy="4114800"/>
          </a:xfrm>
        </p:spPr>
      </p:pic>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43664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434572" y="1557867"/>
            <a:ext cx="8577262" cy="4114800"/>
          </a:xfrm>
        </p:spPr>
      </p:pic>
      <p:sp>
        <p:nvSpPr>
          <p:cNvPr id="5" name="Oval Callout 4"/>
          <p:cNvSpPr/>
          <p:nvPr/>
        </p:nvSpPr>
        <p:spPr>
          <a:xfrm>
            <a:off x="6286501" y="1976229"/>
            <a:ext cx="2039941" cy="892534"/>
          </a:xfrm>
          <a:prstGeom prst="wedgeEllipseCallout">
            <a:avLst>
              <a:gd name="adj1" fmla="val -18215"/>
              <a:gd name="adj2" fmla="val 112692"/>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Exploit dual </a:t>
            </a:r>
            <a:r>
              <a:rPr kumimoji="0" lang="en-US" sz="1600" b="1" i="0" u="none" strike="noStrike" kern="0" cap="none" spc="0" normalizeH="0" baseline="0" noProof="0" dirty="0" err="1">
                <a:ln>
                  <a:noFill/>
                </a:ln>
                <a:solidFill>
                  <a:srgbClr val="000000"/>
                </a:solidFill>
                <a:effectLst/>
                <a:uLnTx/>
                <a:uFillTx/>
                <a:latin typeface="Arial"/>
                <a:ea typeface="+mn-ea"/>
                <a:cs typeface="+mn-cs"/>
              </a:rPr>
              <a:t>memcpy</a:t>
            </a:r>
            <a:r>
              <a:rPr kumimoji="0" lang="en-US" sz="1600" b="1" i="0" u="none" strike="noStrike" kern="0" cap="none" spc="0" normalizeH="0" baseline="0" noProof="0" dirty="0">
                <a:ln>
                  <a:noFill/>
                </a:ln>
                <a:solidFill>
                  <a:srgbClr val="000000"/>
                </a:solidFill>
                <a:effectLst/>
                <a:uLnTx/>
                <a:uFillTx/>
                <a:latin typeface="Arial"/>
                <a:ea typeface="+mn-ea"/>
                <a:cs typeface="+mn-cs"/>
              </a:rPr>
              <a:t> engines</a:t>
            </a:r>
          </a:p>
        </p:txBody>
      </p:sp>
      <p:sp>
        <p:nvSpPr>
          <p:cNvPr id="7" name="Oval Callout 6"/>
          <p:cNvSpPr/>
          <p:nvPr/>
        </p:nvSpPr>
        <p:spPr>
          <a:xfrm>
            <a:off x="495301" y="2125134"/>
            <a:ext cx="2192341" cy="990612"/>
          </a:xfrm>
          <a:prstGeom prst="wedgeEllipseCallout">
            <a:avLst>
              <a:gd name="adj1" fmla="val 47975"/>
              <a:gd name="adj2" fmla="val 140045"/>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Compute time completely “hidden”</a:t>
            </a:r>
          </a:p>
        </p:txBody>
      </p:sp>
      <p:sp>
        <p:nvSpPr>
          <p:cNvPr id="8" name="Rectangle 7"/>
          <p:cNvSpPr/>
          <p:nvPr/>
        </p:nvSpPr>
        <p:spPr>
          <a:xfrm>
            <a:off x="173567" y="6574171"/>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Rectangle 8"/>
          <p:cNvSpPr/>
          <p:nvPr/>
        </p:nvSpPr>
        <p:spPr>
          <a:xfrm>
            <a:off x="4229101" y="6246912"/>
            <a:ext cx="352064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ME759: Use of multiple streams covered later</a:t>
            </a:r>
          </a:p>
        </p:txBody>
      </p:sp>
    </p:spTree>
    <p:extLst>
      <p:ext uri="{BB962C8B-B14F-4D97-AF65-F5344CB8AC3E}">
        <p14:creationId xmlns:p14="http://schemas.microsoft.com/office/powerpoint/2010/main" val="210212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2344737" y="2417019"/>
          <a:ext cx="7502525" cy="1849439"/>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9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8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Overlap</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935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7.2x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67333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a:t>Optimization Summary</a:t>
            </a:r>
            <a:br>
              <a:rPr lang="en-US" dirty="0"/>
            </a:br>
            <a:r>
              <a:rPr lang="en-US" sz="2400" dirty="0"/>
              <a:t>[Looking Back at 1D Stencil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B7F6-B544-4463-AE4B-FBD18A5358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7347" name="Content Placeholder 2"/>
          <p:cNvSpPr>
            <a:spLocks noGrp="1"/>
          </p:cNvSpPr>
          <p:nvPr>
            <p:ph idx="4294967295"/>
          </p:nvPr>
        </p:nvSpPr>
        <p:spPr>
          <a:xfrm>
            <a:off x="0" y="1828800"/>
            <a:ext cx="8686800" cy="4800600"/>
          </a:xfrm>
        </p:spPr>
        <p:txBody>
          <a:bodyPr/>
          <a:lstStyle/>
          <a:p>
            <a:r>
              <a:rPr lang="en-US" dirty="0"/>
              <a:t>Initial CUDA parallelization</a:t>
            </a:r>
          </a:p>
          <a:p>
            <a:pPr lvl="1"/>
            <a:r>
              <a:rPr lang="en-US" dirty="0"/>
              <a:t>Expeditious, kernel almost word-for-word replica of sequential code</a:t>
            </a:r>
          </a:p>
          <a:p>
            <a:pPr lvl="1"/>
            <a:r>
              <a:rPr lang="en-US" dirty="0"/>
              <a:t>2.2x speedup</a:t>
            </a:r>
          </a:p>
          <a:p>
            <a:endParaRPr lang="en-US" dirty="0"/>
          </a:p>
          <a:p>
            <a:r>
              <a:rPr lang="en-US" dirty="0"/>
              <a:t>Optimize memory throughput</a:t>
            </a:r>
          </a:p>
          <a:p>
            <a:pPr lvl="1"/>
            <a:r>
              <a:rPr lang="en-US" dirty="0"/>
              <a:t>Minimal code change, yet need to know about pinned memory </a:t>
            </a:r>
          </a:p>
          <a:p>
            <a:pPr lvl="1"/>
            <a:r>
              <a:rPr lang="en-US" dirty="0"/>
              <a:t> 4.3x speedup</a:t>
            </a:r>
          </a:p>
          <a:p>
            <a:endParaRPr lang="en-US" dirty="0"/>
          </a:p>
          <a:p>
            <a:r>
              <a:rPr lang="en-US" dirty="0"/>
              <a:t>Overlap compute and data movement</a:t>
            </a:r>
          </a:p>
          <a:p>
            <a:pPr lvl="1"/>
            <a:r>
              <a:rPr lang="en-US" dirty="0"/>
              <a:t>More involved, need to know about the inner works of CUDA</a:t>
            </a:r>
          </a:p>
          <a:p>
            <a:pPr lvl="1"/>
            <a:r>
              <a:rPr lang="en-US" dirty="0"/>
              <a:t>Problem should be large enough to justify </a:t>
            </a:r>
            <a:r>
              <a:rPr lang="en-US" dirty="0" err="1"/>
              <a:t>mem</a:t>
            </a:r>
            <a:r>
              <a:rPr lang="en-US" dirty="0"/>
              <a:t>-transfer/execution</a:t>
            </a:r>
          </a:p>
          <a:p>
            <a:pPr lvl="1"/>
            <a:r>
              <a:rPr lang="en-US" dirty="0"/>
              <a:t>7.2x speedup</a:t>
            </a:r>
          </a:p>
        </p:txBody>
      </p:sp>
    </p:spTree>
    <p:extLst>
      <p:ext uri="{BB962C8B-B14F-4D97-AF65-F5344CB8AC3E}">
        <p14:creationId xmlns:p14="http://schemas.microsoft.com/office/powerpoint/2010/main" val="21976844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t>Iterative Optimization</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394DD-6C7C-4AE8-927E-3213A22E7AD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322" name="Content Placeholder 2"/>
          <p:cNvSpPr>
            <a:spLocks noGrp="1"/>
          </p:cNvSpPr>
          <p:nvPr>
            <p:ph idx="4294967295"/>
          </p:nvPr>
        </p:nvSpPr>
        <p:spPr>
          <a:xfrm>
            <a:off x="3848100" y="1509713"/>
            <a:ext cx="6667500" cy="4725987"/>
          </a:xfrm>
        </p:spPr>
        <p:txBody>
          <a:bodyPr/>
          <a:lstStyle/>
          <a:p>
            <a:r>
              <a:rPr lang="en-US" dirty="0"/>
              <a:t>Identify Optimization Opportunities</a:t>
            </a:r>
          </a:p>
          <a:p>
            <a:endParaRPr lang="en-US" dirty="0"/>
          </a:p>
          <a:p>
            <a:endParaRPr lang="en-US" dirty="0"/>
          </a:p>
          <a:p>
            <a:r>
              <a:rPr lang="en-US" dirty="0"/>
              <a:t>Parallelize</a:t>
            </a:r>
          </a:p>
          <a:p>
            <a:endParaRPr lang="en-US" dirty="0"/>
          </a:p>
          <a:p>
            <a:endParaRPr lang="en-US" dirty="0"/>
          </a:p>
          <a:p>
            <a:r>
              <a:rPr lang="en-US" dirty="0"/>
              <a:t>Optimize</a:t>
            </a:r>
          </a:p>
        </p:txBody>
      </p:sp>
      <p:sp>
        <p:nvSpPr>
          <p:cNvPr id="6" name="Circular Arrow 5"/>
          <p:cNvSpPr/>
          <p:nvPr/>
        </p:nvSpPr>
        <p:spPr>
          <a:xfrm>
            <a:off x="2133600" y="1299634"/>
            <a:ext cx="1295400" cy="39624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A2186793-F826-477E-A872-76DBAEE250B5}"/>
              </a:ext>
            </a:extLst>
          </p:cNvPr>
          <p:cNvSpPr txBox="1"/>
          <p:nvPr/>
        </p:nvSpPr>
        <p:spPr>
          <a:xfrm>
            <a:off x="1102177" y="5948354"/>
            <a:ext cx="92827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NVIDIA is gradually moving away from NVVP, migrating to NVIDIA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Nsight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Tools, see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here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27769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D5D8D-AE85-4D14-C3BB-FEBD92F0D117}"/>
              </a:ext>
            </a:extLst>
          </p:cNvPr>
          <p:cNvSpPr>
            <a:spLocks noGrp="1"/>
          </p:cNvSpPr>
          <p:nvPr>
            <p:ph type="title"/>
          </p:nvPr>
        </p:nvSpPr>
        <p:spPr/>
        <p:txBody>
          <a:bodyPr/>
          <a:lstStyle/>
          <a:p>
            <a:r>
              <a:rPr lang="en-US" dirty="0"/>
              <a:t>The CUDA SDK allows you to do a roofline analysis as well…</a:t>
            </a:r>
          </a:p>
        </p:txBody>
      </p:sp>
      <p:sp>
        <p:nvSpPr>
          <p:cNvPr id="5" name="Content Placeholder 4">
            <a:extLst>
              <a:ext uri="{FF2B5EF4-FFF2-40B4-BE49-F238E27FC236}">
                <a16:creationId xmlns:a16="http://schemas.microsoft.com/office/drawing/2014/main" id="{24AB16B0-8BD6-D8AB-E285-18E081A5DEB5}"/>
              </a:ext>
            </a:extLst>
          </p:cNvPr>
          <p:cNvSpPr>
            <a:spLocks noGrp="1"/>
          </p:cNvSpPr>
          <p:nvPr>
            <p:ph idx="1"/>
          </p:nvPr>
        </p:nvSpPr>
        <p:spPr/>
        <p:txBody>
          <a:bodyPr/>
          <a:lstStyle/>
          <a:p>
            <a:endParaRPr lang="en-US" dirty="0"/>
          </a:p>
          <a:p>
            <a:endParaRPr lang="en-US" dirty="0"/>
          </a:p>
          <a:p>
            <a:r>
              <a:rPr lang="en-US" dirty="0"/>
              <a:t>A “roofline analysis” is as follows:</a:t>
            </a:r>
          </a:p>
          <a:p>
            <a:pPr lvl="1"/>
            <a:r>
              <a:rPr lang="en-US" dirty="0"/>
              <a:t>Profiler monitors how your program runs. Then, after program finished, provides </a:t>
            </a:r>
            <a:r>
              <a:rPr lang="en-US" dirty="0">
                <a:solidFill>
                  <a:srgbClr val="C00000"/>
                </a:solidFill>
              </a:rPr>
              <a:t>two</a:t>
            </a:r>
            <a:r>
              <a:rPr lang="en-US" dirty="0"/>
              <a:t> pieces of information</a:t>
            </a:r>
          </a:p>
          <a:p>
            <a:pPr lvl="2"/>
            <a:r>
              <a:rPr lang="en-US" dirty="0"/>
              <a:t>What your </a:t>
            </a:r>
            <a:r>
              <a:rPr lang="en-US" dirty="0">
                <a:solidFill>
                  <a:srgbClr val="0070C0"/>
                </a:solidFill>
              </a:rPr>
              <a:t>average arithmetic intensity</a:t>
            </a:r>
            <a:r>
              <a:rPr lang="en-US" dirty="0"/>
              <a:t> was while executing your kernel</a:t>
            </a:r>
          </a:p>
          <a:p>
            <a:pPr lvl="2"/>
            <a:r>
              <a:rPr lang="en-US" dirty="0"/>
              <a:t>What your </a:t>
            </a:r>
            <a:r>
              <a:rPr lang="en-US" dirty="0">
                <a:solidFill>
                  <a:srgbClr val="0070C0"/>
                </a:solidFill>
              </a:rPr>
              <a:t>average FLOPS rate</a:t>
            </a:r>
            <a:r>
              <a:rPr lang="en-US" dirty="0"/>
              <a:t> was over the execution of your kernel</a:t>
            </a:r>
          </a:p>
          <a:p>
            <a:endParaRPr lang="en-US" dirty="0"/>
          </a:p>
          <a:p>
            <a:endParaRPr lang="en-US" dirty="0"/>
          </a:p>
          <a:p>
            <a:r>
              <a:rPr lang="en-US" dirty="0"/>
              <a:t>And just to makes us feel bad, it also tells us how we compare against the “best case scenario” given our observed  average arithmetic intensity</a:t>
            </a:r>
          </a:p>
        </p:txBody>
      </p:sp>
      <p:sp>
        <p:nvSpPr>
          <p:cNvPr id="3" name="Slide Number Placeholder 2">
            <a:extLst>
              <a:ext uri="{FF2B5EF4-FFF2-40B4-BE49-F238E27FC236}">
                <a16:creationId xmlns:a16="http://schemas.microsoft.com/office/drawing/2014/main" id="{C39782A9-719F-3A43-C5CA-5A991968FB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36671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901700" y="3809472"/>
            <a:ext cx="6908800" cy="851428"/>
          </a:xfrm>
        </p:spPr>
        <p:txBody>
          <a:bodyPr>
            <a:normAutofit fontScale="90000"/>
          </a:bodyPr>
          <a:lstStyle/>
          <a:p>
            <a:pPr eaLnBrk="1" hangingPunct="1">
              <a:defRPr/>
            </a:pPr>
            <a:r>
              <a:rPr lang="en-US" dirty="0"/>
              <a:t>CUDA Case Study 2: Parallel Reduction</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9240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defRPr/>
            </a:pPr>
            <a:r>
              <a:rPr lang="en-US" dirty="0"/>
              <a:t>Parallel Reduction in CUDA</a:t>
            </a:r>
          </a:p>
        </p:txBody>
      </p:sp>
      <p:sp>
        <p:nvSpPr>
          <p:cNvPr id="6148" name="Rectangle 3"/>
          <p:cNvSpPr>
            <a:spLocks noGrp="1" noChangeArrowheads="1"/>
          </p:cNvSpPr>
          <p:nvPr>
            <p:ph idx="1"/>
          </p:nvPr>
        </p:nvSpPr>
        <p:spPr>
          <a:xfrm>
            <a:off x="147344" y="955498"/>
            <a:ext cx="11960872" cy="5472774"/>
          </a:xfrm>
        </p:spPr>
        <p:txBody>
          <a:bodyPr>
            <a:normAutofit/>
          </a:bodyPr>
          <a:lstStyle/>
          <a:p>
            <a:pPr eaLnBrk="1" hangingPunct="1"/>
            <a:endParaRPr lang="en-US" sz="2000" dirty="0"/>
          </a:p>
          <a:p>
            <a:r>
              <a:rPr lang="en-US" sz="2000" dirty="0"/>
              <a:t>Parallel Reduction: Common and important data parallel primitive</a:t>
            </a:r>
          </a:p>
          <a:p>
            <a:pPr lvl="1"/>
            <a:r>
              <a:rPr lang="en-US" sz="1800" dirty="0"/>
              <a:t>Examples: </a:t>
            </a:r>
          </a:p>
          <a:p>
            <a:pPr lvl="2"/>
            <a:r>
              <a:rPr lang="en-US" sz="1600" dirty="0"/>
              <a:t>Used to compute the norm of a large vector </a:t>
            </a:r>
          </a:p>
          <a:p>
            <a:pPr lvl="2"/>
            <a:r>
              <a:rPr lang="en-US" sz="1600" dirty="0"/>
              <a:t>Used to sum up all the entries in an array</a:t>
            </a:r>
          </a:p>
          <a:p>
            <a:pPr eaLnBrk="1" hangingPunct="1"/>
            <a:endParaRPr lang="en-US" sz="2000" dirty="0"/>
          </a:p>
          <a:p>
            <a:pPr eaLnBrk="1" hangingPunct="1"/>
            <a:r>
              <a:rPr lang="en-US" sz="2000" dirty="0"/>
              <a:t>Implement in CUDA relatively straightforward </a:t>
            </a:r>
          </a:p>
          <a:p>
            <a:pPr lvl="1" eaLnBrk="1" hangingPunct="1"/>
            <a:r>
              <a:rPr lang="en-US" sz="1800" dirty="0"/>
              <a:t>Challenging to get it to run fast though</a:t>
            </a:r>
          </a:p>
          <a:p>
            <a:pPr lvl="1" eaLnBrk="1" hangingPunct="1"/>
            <a:endParaRPr lang="en-US" sz="1800" dirty="0"/>
          </a:p>
          <a:p>
            <a:pPr lvl="1" eaLnBrk="1" hangingPunct="1"/>
            <a:endParaRPr lang="en-US" sz="1800" dirty="0"/>
          </a:p>
          <a:p>
            <a:pPr eaLnBrk="1" hangingPunct="1"/>
            <a:r>
              <a:rPr lang="en-US" sz="2000" dirty="0"/>
              <a:t>Serves as a good optimization example</a:t>
            </a:r>
          </a:p>
          <a:p>
            <a:pPr lvl="1" eaLnBrk="1" hangingPunct="1"/>
            <a:r>
              <a:rPr lang="en-US" sz="1800" dirty="0"/>
              <a:t>Walk step by step through several different versions</a:t>
            </a:r>
          </a:p>
          <a:p>
            <a:pPr lvl="1" eaLnBrk="1" hangingPunct="1"/>
            <a:r>
              <a:rPr lang="en-US" sz="1800" dirty="0"/>
              <a:t>Demonstrates several important optimization strategies</a:t>
            </a:r>
          </a:p>
          <a:p>
            <a:pPr lvl="1"/>
            <a:endParaRPr lang="en-US" sz="1800" dirty="0"/>
          </a:p>
          <a:p>
            <a:pPr lvl="1"/>
            <a:endParaRPr lang="en-US" sz="1800" dirty="0"/>
          </a:p>
          <a:p>
            <a:r>
              <a:rPr lang="en-US" sz="2000" dirty="0"/>
              <a:t>Results are for </a:t>
            </a:r>
            <a:r>
              <a:rPr lang="en-US" sz="2000" dirty="0">
                <a:solidFill>
                  <a:srgbClr val="0070C0"/>
                </a:solidFill>
              </a:rPr>
              <a:t>old compute capability</a:t>
            </a:r>
            <a:r>
              <a:rPr lang="en-US" sz="2000" dirty="0"/>
              <a:t>; yet instructive to understand how far folks went to get top performance</a:t>
            </a:r>
          </a:p>
        </p:txBody>
      </p:sp>
      <p:sp>
        <p:nvSpPr>
          <p:cNvPr id="61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62B1CB-50A4-4B76-BEC9-55B93FEE7A6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65652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en-US" dirty="0"/>
              <a:t>Parallel Reduction: Sum all entries in an array</a:t>
            </a:r>
          </a:p>
        </p:txBody>
      </p:sp>
      <p:sp>
        <p:nvSpPr>
          <p:cNvPr id="7172" name="Rectangle 3"/>
          <p:cNvSpPr>
            <a:spLocks noGrp="1" noChangeArrowheads="1"/>
          </p:cNvSpPr>
          <p:nvPr>
            <p:ph idx="1"/>
          </p:nvPr>
        </p:nvSpPr>
        <p:spPr/>
        <p:txBody>
          <a:bodyPr>
            <a:normAutofit/>
          </a:bodyPr>
          <a:lstStyle/>
          <a:p>
            <a:r>
              <a:rPr lang="en-US" sz="2000" dirty="0"/>
              <a:t>Backdrop: assume you have very large arrays – 100,000 entries and beyond</a:t>
            </a:r>
          </a:p>
          <a:p>
            <a:pPr eaLnBrk="1" hangingPunct="1">
              <a:lnSpc>
                <a:spcPct val="90000"/>
              </a:lnSpc>
            </a:pPr>
            <a:r>
              <a:rPr lang="en-US" sz="2000" dirty="0"/>
              <a:t>Basic Idea: tree-based approach used within each block of threads</a:t>
            </a:r>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r>
              <a:rPr lang="en-US" sz="2000" dirty="0"/>
              <a:t>Each block of threads reduces a portion of the array to one single value</a:t>
            </a:r>
          </a:p>
          <a:p>
            <a:pPr lvl="1" eaLnBrk="1" hangingPunct="1">
              <a:lnSpc>
                <a:spcPct val="90000"/>
              </a:lnSpc>
            </a:pPr>
            <a:endParaRPr lang="en-US" sz="1800" dirty="0"/>
          </a:p>
        </p:txBody>
      </p:sp>
      <p:sp>
        <p:nvSpPr>
          <p:cNvPr id="71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B09639-1567-4E26-A9A5-967A0E3FD8C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705100"/>
            <a:ext cx="3633787"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526505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defRPr/>
            </a:pPr>
            <a:r>
              <a:rPr lang="en-US" dirty="0"/>
              <a:t>Problem: Global, grid-level synchronization missing in CUDA</a:t>
            </a:r>
          </a:p>
        </p:txBody>
      </p:sp>
      <p:sp>
        <p:nvSpPr>
          <p:cNvPr id="8196" name="Rectangle 3"/>
          <p:cNvSpPr>
            <a:spLocks noGrp="1" noChangeArrowheads="1"/>
          </p:cNvSpPr>
          <p:nvPr>
            <p:ph idx="1"/>
          </p:nvPr>
        </p:nvSpPr>
        <p:spPr>
          <a:xfrm>
            <a:off x="147344" y="1602769"/>
            <a:ext cx="11960872" cy="4825502"/>
          </a:xfrm>
        </p:spPr>
        <p:txBody>
          <a:bodyPr>
            <a:normAutofit/>
          </a:bodyPr>
          <a:lstStyle/>
          <a:p>
            <a:r>
              <a:rPr lang="en-US" sz="2000" dirty="0"/>
              <a:t>Q: How do we </a:t>
            </a:r>
            <a:r>
              <a:rPr lang="en-US" sz="2000" dirty="0">
                <a:solidFill>
                  <a:srgbClr val="0070C0"/>
                </a:solidFill>
              </a:rPr>
              <a:t>communicate partial results</a:t>
            </a:r>
            <a:r>
              <a:rPr lang="en-US" sz="2000" dirty="0"/>
              <a:t> between blocks of threads?</a:t>
            </a:r>
          </a:p>
          <a:p>
            <a:pPr eaLnBrk="1" hangingPunct="1"/>
            <a:r>
              <a:rPr lang="en-US" sz="2000" dirty="0"/>
              <a:t>If we could synchronize across all thread blocks, could easily reduce very large arrays</a:t>
            </a:r>
          </a:p>
          <a:p>
            <a:pPr lvl="1" eaLnBrk="1" hangingPunct="1"/>
            <a:r>
              <a:rPr lang="en-US" sz="1800" dirty="0"/>
              <a:t>Global sync after each block produces its result</a:t>
            </a:r>
          </a:p>
          <a:p>
            <a:pPr lvl="1" eaLnBrk="1" hangingPunct="1"/>
            <a:r>
              <a:rPr lang="en-US" sz="1800" dirty="0"/>
              <a:t>Once all blocks reach sync, continue recursively</a:t>
            </a:r>
          </a:p>
          <a:p>
            <a:pPr marL="0" indent="0" eaLnBrk="1" hangingPunct="1">
              <a:buNone/>
            </a:pPr>
            <a:endParaRPr lang="en-US" sz="2000" dirty="0"/>
          </a:p>
          <a:p>
            <a:pPr eaLnBrk="1" hangingPunct="1"/>
            <a:r>
              <a:rPr lang="en-US" sz="2000" dirty="0"/>
              <a:t>But CUDA has no global synchronization</a:t>
            </a:r>
          </a:p>
          <a:p>
            <a:pPr lvl="1"/>
            <a:r>
              <a:rPr lang="en-US" sz="1800" dirty="0"/>
              <a:t>Only synchronization of threads that belong to the same block</a:t>
            </a:r>
          </a:p>
          <a:p>
            <a:pPr eaLnBrk="1" hangingPunct="1"/>
            <a:endParaRPr lang="en-US" sz="2000" dirty="0"/>
          </a:p>
          <a:p>
            <a:pPr eaLnBrk="1" hangingPunct="1"/>
            <a:r>
              <a:rPr lang="en-US" sz="2000" dirty="0"/>
              <a:t>Solution: </a:t>
            </a:r>
            <a:r>
              <a:rPr lang="en-US" sz="2000" dirty="0">
                <a:solidFill>
                  <a:srgbClr val="0070C0"/>
                </a:solidFill>
              </a:rPr>
              <a:t>decompose into multiple kernels</a:t>
            </a:r>
          </a:p>
          <a:p>
            <a:pPr lvl="1" eaLnBrk="1" hangingPunct="1"/>
            <a:r>
              <a:rPr lang="en-US" sz="1800" dirty="0"/>
              <a:t>Kernel launch serves as a global synchronization point</a:t>
            </a:r>
          </a:p>
          <a:p>
            <a:pPr lvl="1" eaLnBrk="1" hangingPunct="1"/>
            <a:r>
              <a:rPr lang="en-US" sz="1800" dirty="0"/>
              <a:t>Kernel launch has negligible overhead</a:t>
            </a:r>
          </a:p>
        </p:txBody>
      </p:sp>
      <p:sp>
        <p:nvSpPr>
          <p:cNvPr id="8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F737-93EB-4AC6-A189-6217C9614D21}"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784216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Kernel Calls</a:t>
            </a:r>
            <a:br>
              <a:rPr lang="en-US" dirty="0"/>
            </a:br>
            <a:r>
              <a:rPr lang="en-US" sz="2000" dirty="0"/>
              <a:t>[An Example, and how it all works out…]</a:t>
            </a:r>
            <a:endParaRPr lang="en-US" dirty="0"/>
          </a:p>
        </p:txBody>
      </p:sp>
      <p:sp>
        <p:nvSpPr>
          <p:cNvPr id="3" name="Content Placeholder 2"/>
          <p:cNvSpPr>
            <a:spLocks noGrp="1"/>
          </p:cNvSpPr>
          <p:nvPr>
            <p:ph idx="1"/>
          </p:nvPr>
        </p:nvSpPr>
        <p:spPr>
          <a:xfrm>
            <a:off x="147344" y="1315092"/>
            <a:ext cx="11960872" cy="5113179"/>
          </a:xfrm>
        </p:spPr>
        <p:txBody>
          <a:bodyPr>
            <a:normAutofit lnSpcReduction="10000"/>
          </a:bodyPr>
          <a:lstStyle/>
          <a:p>
            <a:pPr marL="457200" indent="-457200">
              <a:buFont typeface="+mj-lt"/>
              <a:buAutoNum type="arabicPeriod"/>
            </a:pPr>
            <a:r>
              <a:rPr lang="en-US" sz="2000" dirty="0"/>
              <a:t>Imagine you launch a 1D grid in which each 1D block has 256 threads</a:t>
            </a:r>
          </a:p>
          <a:p>
            <a:pPr marL="457200" indent="-457200">
              <a:buFont typeface="+mj-lt"/>
              <a:buAutoNum type="arabicPeriod"/>
            </a:pPr>
            <a:endParaRPr lang="en-US" sz="2000" dirty="0"/>
          </a:p>
          <a:p>
            <a:pPr marL="457200" indent="-457200">
              <a:buFont typeface="+mj-lt"/>
              <a:buAutoNum type="arabicPeriod"/>
            </a:pPr>
            <a:r>
              <a:rPr lang="en-US" sz="2000" dirty="0"/>
              <a:t>Assume that the number or elements in the array is N=100,000</a:t>
            </a:r>
          </a:p>
          <a:p>
            <a:pPr lvl="1"/>
            <a:r>
              <a:rPr lang="en-US" sz="1600" dirty="0"/>
              <a:t>Note that </a:t>
            </a:r>
            <a:r>
              <a:rPr lang="en-US" sz="1600" dirty="0">
                <a:solidFill>
                  <a:srgbClr val="C00000"/>
                </a:solidFill>
              </a:rPr>
              <a:t>100,000= </a:t>
            </a:r>
            <a:r>
              <a:rPr lang="en-US" sz="1600" b="1" dirty="0">
                <a:solidFill>
                  <a:srgbClr val="C00000"/>
                </a:solidFill>
              </a:rPr>
              <a:t>390</a:t>
            </a:r>
            <a:r>
              <a:rPr lang="en-US" sz="1600" dirty="0">
                <a:solidFill>
                  <a:srgbClr val="C00000"/>
                </a:solidFill>
              </a:rPr>
              <a:t>*256 + 160, therefore </a:t>
            </a:r>
            <a:r>
              <a:rPr lang="en-US" sz="1800" b="1" dirty="0">
                <a:solidFill>
                  <a:srgbClr val="C00000"/>
                </a:solidFill>
                <a:latin typeface="Courier New" pitchFamily="49" charset="0"/>
                <a:cs typeface="Courier New" pitchFamily="49" charset="0"/>
              </a:rPr>
              <a:t>[(N+255)/256]=391</a:t>
            </a:r>
            <a:r>
              <a:rPr lang="en-US" sz="1600" dirty="0">
                <a:solidFill>
                  <a:srgbClr val="C00000"/>
                </a:solidFill>
              </a:rPr>
              <a:t> </a:t>
            </a:r>
            <a:r>
              <a:rPr lang="en-US" sz="1600" dirty="0"/>
              <a:t>blocks needed</a:t>
            </a:r>
          </a:p>
          <a:p>
            <a:pPr lvl="1"/>
            <a:endParaRPr lang="en-US" sz="1600" dirty="0"/>
          </a:p>
          <a:p>
            <a:pPr marL="457200" indent="-457200">
              <a:buFont typeface="+mj-lt"/>
              <a:buAutoNum type="arabicPeriod"/>
            </a:pPr>
            <a:r>
              <a:rPr lang="en-US" sz="2000" dirty="0"/>
              <a:t>For the first stage, you launch </a:t>
            </a:r>
            <a:r>
              <a:rPr lang="en-US" sz="2000" dirty="0">
                <a:solidFill>
                  <a:srgbClr val="0070C0"/>
                </a:solidFill>
              </a:rPr>
              <a:t>391 blocks </a:t>
            </a:r>
            <a:r>
              <a:rPr lang="en-US" sz="2000" dirty="0"/>
              <a:t>of 256 threads</a:t>
            </a:r>
          </a:p>
          <a:p>
            <a:pPr lvl="1"/>
            <a:r>
              <a:rPr lang="en-US" sz="1600" dirty="0"/>
              <a:t>At the end of this stage you still have to </a:t>
            </a:r>
            <a:r>
              <a:rPr lang="en-US" sz="1600" dirty="0">
                <a:solidFill>
                  <a:srgbClr val="0070C0"/>
                </a:solidFill>
              </a:rPr>
              <a:t>operate on 391 elements</a:t>
            </a:r>
          </a:p>
          <a:p>
            <a:pPr lvl="2"/>
            <a:endParaRPr lang="en-US" sz="1300" dirty="0"/>
          </a:p>
          <a:p>
            <a:pPr marL="457200" indent="-457200">
              <a:buFont typeface="+mj-lt"/>
              <a:buAutoNum type="arabicPeriod"/>
            </a:pPr>
            <a:r>
              <a:rPr lang="en-US" sz="2000" dirty="0"/>
              <a:t>For the second stage, you launch </a:t>
            </a:r>
            <a:r>
              <a:rPr lang="en-US" sz="2000" dirty="0">
                <a:solidFill>
                  <a:srgbClr val="0070C0"/>
                </a:solidFill>
              </a:rPr>
              <a:t>two blocks </a:t>
            </a:r>
            <a:r>
              <a:rPr lang="en-US" sz="2000" dirty="0"/>
              <a:t>of 256 threads</a:t>
            </a:r>
          </a:p>
          <a:p>
            <a:pPr lvl="1"/>
            <a:r>
              <a:rPr lang="en-US" sz="1600" dirty="0"/>
              <a:t>At the end of this stage you only have to </a:t>
            </a:r>
            <a:r>
              <a:rPr lang="en-US" sz="1600" dirty="0">
                <a:solidFill>
                  <a:srgbClr val="0070C0"/>
                </a:solidFill>
              </a:rPr>
              <a:t>operate on two elements</a:t>
            </a:r>
          </a:p>
          <a:p>
            <a:pPr lvl="2"/>
            <a:endParaRPr lang="en-US" sz="1300" dirty="0"/>
          </a:p>
          <a:p>
            <a:pPr marL="457200" indent="-457200">
              <a:buFont typeface="+mj-lt"/>
              <a:buAutoNum type="arabicPeriod"/>
            </a:pPr>
            <a:r>
              <a:rPr lang="en-US" sz="2000" dirty="0"/>
              <a:t>For the third and last stage, you launch </a:t>
            </a:r>
            <a:r>
              <a:rPr lang="en-US" sz="2000" dirty="0">
                <a:solidFill>
                  <a:srgbClr val="0070C0"/>
                </a:solidFill>
              </a:rPr>
              <a:t>one block </a:t>
            </a:r>
            <a:r>
              <a:rPr lang="en-US" sz="2000" dirty="0"/>
              <a:t>of 32 threads</a:t>
            </a:r>
          </a:p>
          <a:p>
            <a:pPr lvl="1"/>
            <a:r>
              <a:rPr lang="en-US" sz="1600" dirty="0">
                <a:solidFill>
                  <a:srgbClr val="0070C0"/>
                </a:solidFill>
              </a:rPr>
              <a:t>Only 2 of the 32 threads do something </a:t>
            </a:r>
          </a:p>
          <a:p>
            <a:pPr lvl="2"/>
            <a:endParaRPr lang="en-US" sz="1300" dirty="0"/>
          </a:p>
          <a:p>
            <a:r>
              <a:rPr lang="en-US" sz="2000" dirty="0">
                <a:solidFill>
                  <a:srgbClr val="0070C0"/>
                </a:solidFill>
              </a:rPr>
              <a:t>Bottom line</a:t>
            </a:r>
            <a:r>
              <a:rPr lang="en-US" sz="2000" dirty="0"/>
              <a:t>: after the first stage, each subsequent stage operates on a number of entries equal to the number of blocks in the previous stage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678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defRPr/>
            </a:pPr>
            <a:r>
              <a:rPr lang="en-US" sz="3000" dirty="0"/>
              <a:t>Vector Reduction: 30,000 Feet Perspective</a:t>
            </a:r>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18F8193-5B63-4496-9FCE-D18409D4914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89" name="Rectangle 3"/>
              <p:cNvSpPr txBox="1">
                <a:spLocks noChangeArrowheads="1"/>
              </p:cNvSpPr>
              <p:nvPr/>
            </p:nvSpPr>
            <p:spPr bwMode="auto">
              <a:xfrm>
                <a:off x="593950" y="1051560"/>
                <a:ext cx="9255444" cy="19986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the block level: Bring data in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shared memory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then start adding in parallel</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Fewer and fewer threads of a block participate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Recall that there is no synchronization between threads in different blocks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process is memory bound, low arithmetic intensity…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floats (8 bytes) are brought over to perform one arithmetic operation: Arithmetic intensity</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1/8</a:t>
                </a: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9" name="Rectangle 3"/>
              <p:cNvSpPr txBox="1">
                <a:spLocks noRot="1" noChangeAspect="1" noMove="1" noResize="1" noEditPoints="1" noAdjustHandles="1" noChangeArrowheads="1" noChangeShapeType="1" noTextEdit="1"/>
              </p:cNvSpPr>
              <p:nvPr/>
            </p:nvSpPr>
            <p:spPr bwMode="auto">
              <a:xfrm>
                <a:off x="593950" y="1051560"/>
                <a:ext cx="9255444" cy="1998617"/>
              </a:xfrm>
              <a:prstGeom prst="rect">
                <a:avLst/>
              </a:prstGeom>
              <a:blipFill>
                <a:blip r:embed="rId2"/>
                <a:stretch>
                  <a:fillRect l="-66" t="-1835"/>
                </a:stretch>
              </a:blipFill>
              <a:ln w="9525">
                <a:noFill/>
                <a:miter lim="800000"/>
                <a:headEnd/>
                <a:tailEnd/>
              </a:ln>
              <a:effectLst/>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3352801"/>
            <a:ext cx="8699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ine Callout 2 1"/>
          <p:cNvSpPr/>
          <p:nvPr/>
        </p:nvSpPr>
        <p:spPr>
          <a:xfrm>
            <a:off x="9144000" y="3810000"/>
            <a:ext cx="1479100" cy="457200"/>
          </a:xfrm>
          <a:prstGeom prst="borderCallout2">
            <a:avLst>
              <a:gd name="adj1" fmla="val 1051"/>
              <a:gd name="adj2" fmla="val 49246"/>
              <a:gd name="adj3" fmla="val -64436"/>
              <a:gd name="adj4" fmla="val 82496"/>
              <a:gd name="adj5" fmla="val -62721"/>
              <a:gd name="adj6" fmla="val 603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staged in shared memory</a:t>
            </a:r>
          </a:p>
        </p:txBody>
      </p:sp>
      <p:sp>
        <p:nvSpPr>
          <p:cNvPr id="8" name="Line Callout 2 7"/>
          <p:cNvSpPr/>
          <p:nvPr/>
        </p:nvSpPr>
        <p:spPr>
          <a:xfrm>
            <a:off x="8610600" y="4800600"/>
            <a:ext cx="2012500" cy="609600"/>
          </a:xfrm>
          <a:prstGeom prst="borderCallout2">
            <a:avLst>
              <a:gd name="adj1" fmla="val 47511"/>
              <a:gd name="adj2" fmla="val -3142"/>
              <a:gd name="adj3" fmla="val 47069"/>
              <a:gd name="adj4" fmla="val -54132"/>
              <a:gd name="adj5" fmla="val 70023"/>
              <a:gd name="adj6" fmla="val -13261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small number of threads finishes off</a:t>
            </a:r>
          </a:p>
        </p:txBody>
      </p:sp>
      <p:sp>
        <p:nvSpPr>
          <p:cNvPr id="9" name="Rectangle 8"/>
          <p:cNvSpPr/>
          <p:nvPr/>
        </p:nvSpPr>
        <p:spPr>
          <a:xfrm>
            <a:off x="1600200" y="6553200"/>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10654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defRPr/>
            </a:pPr>
            <a:r>
              <a:rPr lang="en-US" dirty="0"/>
              <a:t>What is Our Optimization Goal?</a:t>
            </a:r>
          </a:p>
        </p:txBody>
      </p:sp>
      <p:sp>
        <p:nvSpPr>
          <p:cNvPr id="10244" name="Rectangle 3"/>
          <p:cNvSpPr>
            <a:spLocks noGrp="1" noChangeArrowheads="1"/>
          </p:cNvSpPr>
          <p:nvPr>
            <p:ph idx="1"/>
          </p:nvPr>
        </p:nvSpPr>
        <p:spPr>
          <a:xfrm>
            <a:off x="147344" y="1458929"/>
            <a:ext cx="11960872" cy="4969341"/>
          </a:xfrm>
        </p:spPr>
        <p:txBody>
          <a:bodyPr/>
          <a:lstStyle/>
          <a:p>
            <a:endParaRPr lang="en-US" sz="1800" dirty="0"/>
          </a:p>
          <a:p>
            <a:r>
              <a:rPr lang="en-US" sz="2000" dirty="0"/>
              <a:t>We should strive to reach GPU peak performance</a:t>
            </a:r>
          </a:p>
          <a:p>
            <a:pPr lvl="1"/>
            <a:r>
              <a:rPr lang="en-US" sz="1800" dirty="0"/>
              <a:t>Choose the right metric:</a:t>
            </a:r>
          </a:p>
          <a:p>
            <a:pPr lvl="2"/>
            <a:r>
              <a:rPr lang="en-US" b="1" dirty="0">
                <a:solidFill>
                  <a:srgbClr val="C00000"/>
                </a:solidFill>
              </a:rPr>
              <a:t>GFLOP/s: for compute-bound kernels</a:t>
            </a:r>
          </a:p>
          <a:p>
            <a:pPr lvl="2"/>
            <a:r>
              <a:rPr lang="en-US" b="1" dirty="0">
                <a:solidFill>
                  <a:srgbClr val="C00000"/>
                </a:solidFill>
              </a:rPr>
              <a:t>Bandwidth: for memory-bound kernels</a:t>
            </a:r>
          </a:p>
          <a:p>
            <a:pPr marL="457200" lvl="1" indent="0">
              <a:buNone/>
            </a:pPr>
            <a:endParaRPr lang="en-US" sz="1600" dirty="0"/>
          </a:p>
          <a:p>
            <a:pPr eaLnBrk="1" hangingPunct="1"/>
            <a:r>
              <a:rPr lang="en-US" sz="2000" dirty="0"/>
              <a:t>Since reduce operation has </a:t>
            </a:r>
            <a:r>
              <a:rPr lang="en-US" sz="2000" dirty="0">
                <a:solidFill>
                  <a:srgbClr val="0070C0"/>
                </a:solidFill>
              </a:rPr>
              <a:t>low arithmetic intensity, we should strive to reach peak bandwidth</a:t>
            </a:r>
          </a:p>
          <a:p>
            <a:pPr lvl="1"/>
            <a:endParaRPr lang="en-US" dirty="0"/>
          </a:p>
          <a:p>
            <a:pPr eaLnBrk="1" hangingPunct="1"/>
            <a:r>
              <a:rPr lang="en-US" sz="2000" dirty="0"/>
              <a:t>Example used relies on old G80 GPU</a:t>
            </a:r>
          </a:p>
          <a:p>
            <a:pPr lvl="1"/>
            <a:r>
              <a:rPr lang="en-US" sz="1800" dirty="0"/>
              <a:t>Compute capability (CC) 1.0</a:t>
            </a:r>
          </a:p>
          <a:p>
            <a:pPr lvl="1" eaLnBrk="1" hangingPunct="1"/>
            <a:r>
              <a:rPr lang="en-US" sz="1800" dirty="0"/>
              <a:t>384-bit memory interface, 900 MHz DDR</a:t>
            </a:r>
          </a:p>
          <a:p>
            <a:pPr lvl="1" eaLnBrk="1" hangingPunct="1"/>
            <a:r>
              <a:rPr lang="en-US" sz="1800" dirty="0"/>
              <a:t>384 * 0.900 *2 / 8 = </a:t>
            </a:r>
            <a:r>
              <a:rPr lang="en-US" sz="1800" dirty="0">
                <a:solidFill>
                  <a:schemeClr val="tx2"/>
                </a:solidFill>
              </a:rPr>
              <a:t>86.4 GB/s</a:t>
            </a:r>
          </a:p>
          <a:p>
            <a:pPr lvl="1"/>
            <a:r>
              <a:rPr lang="en-US" sz="1800" dirty="0"/>
              <a:t>Example carries over to other CCs – on NVIDIA hardware this algorithm will always be memory bound</a:t>
            </a:r>
          </a:p>
        </p:txBody>
      </p:sp>
      <p:sp>
        <p:nvSpPr>
          <p:cNvPr id="10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2CDA7F-51FE-417C-9C59-E1B3270E935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27934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2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B9F596-9E1E-4391-9864-1A1D9D6FBF4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2328" name="Text Box 39"/>
          <p:cNvSpPr txBox="1">
            <a:spLocks noChangeArrowheads="1"/>
          </p:cNvSpPr>
          <p:nvPr/>
        </p:nvSpPr>
        <p:spPr bwMode="auto">
          <a:xfrm>
            <a:off x="625268" y="1224329"/>
            <a:ext cx="302455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a:t>
            </a:r>
            <a:r>
              <a:rPr kumimoji="0" lang="en-US" sz="1600" b="1" i="0" u="sng" strike="noStrike" kern="1200" cap="none" spc="0" normalizeH="0" baseline="0" noProof="0" dirty="0">
                <a:ln>
                  <a:noFill/>
                </a:ln>
                <a:solidFill>
                  <a:srgbClr val="C00000"/>
                </a:solidFill>
                <a:effectLst/>
                <a:uLnTx/>
                <a:uFillTx/>
                <a:latin typeface="Arial" charset="0"/>
                <a:ea typeface="+mn-ea"/>
                <a:cs typeface="+mn-cs"/>
              </a:rPr>
              <a:t>SHARED</a:t>
            </a:r>
            <a:r>
              <a:rPr kumimoji="0" lang="en-US" sz="1600" b="1" i="0" u="none" strike="noStrike" kern="1200" cap="none" spc="0" normalizeH="0" baseline="0" noProof="0" dirty="0">
                <a:ln>
                  <a:noFill/>
                </a:ln>
                <a:solidFill>
                  <a:prstClr val="black"/>
                </a:solidFill>
                <a:effectLst/>
                <a:uLnTx/>
                <a:uFillTx/>
                <a:latin typeface="Arial" charset="0"/>
                <a:ea typeface="+mn-ea"/>
                <a:cs typeface="+mn-cs"/>
              </a:rPr>
              <a:t> memory)</a:t>
            </a:r>
          </a:p>
        </p:txBody>
      </p:sp>
      <p:sp>
        <p:nvSpPr>
          <p:cNvPr id="12389" name="Text Box 100"/>
          <p:cNvSpPr txBox="1">
            <a:spLocks noChangeArrowheads="1"/>
          </p:cNvSpPr>
          <p:nvPr/>
        </p:nvSpPr>
        <p:spPr bwMode="auto">
          <a:xfrm>
            <a:off x="2725900" y="2200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38" name="Text Box 149"/>
          <p:cNvSpPr txBox="1">
            <a:spLocks noChangeArrowheads="1"/>
          </p:cNvSpPr>
          <p:nvPr/>
        </p:nvSpPr>
        <p:spPr bwMode="auto">
          <a:xfrm>
            <a:off x="2725900" y="3216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81" name="Text Box 192"/>
          <p:cNvSpPr txBox="1">
            <a:spLocks noChangeArrowheads="1"/>
          </p:cNvSpPr>
          <p:nvPr/>
        </p:nvSpPr>
        <p:spPr bwMode="auto">
          <a:xfrm>
            <a:off x="2725900" y="4232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6" name="Text Box 247"/>
          <p:cNvSpPr txBox="1">
            <a:spLocks noChangeArrowheads="1"/>
          </p:cNvSpPr>
          <p:nvPr/>
        </p:nvSpPr>
        <p:spPr bwMode="auto">
          <a:xfrm>
            <a:off x="2725900" y="52359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7" name="Text Box 248"/>
          <p:cNvSpPr txBox="1">
            <a:spLocks noChangeArrowheads="1"/>
          </p:cNvSpPr>
          <p:nvPr/>
        </p:nvSpPr>
        <p:spPr bwMode="auto">
          <a:xfrm>
            <a:off x="2671925" y="16037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38" name="Text Box 249"/>
          <p:cNvSpPr txBox="1">
            <a:spLocks noChangeArrowheads="1"/>
          </p:cNvSpPr>
          <p:nvPr/>
        </p:nvSpPr>
        <p:spPr bwMode="auto">
          <a:xfrm>
            <a:off x="1390813" y="15132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1</a:t>
            </a:r>
          </a:p>
        </p:txBody>
      </p:sp>
      <p:sp>
        <p:nvSpPr>
          <p:cNvPr id="12539" name="Text Box 250"/>
          <p:cNvSpPr txBox="1">
            <a:spLocks noChangeArrowheads="1"/>
          </p:cNvSpPr>
          <p:nvPr/>
        </p:nvSpPr>
        <p:spPr bwMode="auto">
          <a:xfrm>
            <a:off x="1390813" y="2516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2</a:t>
            </a:r>
          </a:p>
        </p:txBody>
      </p:sp>
      <p:sp>
        <p:nvSpPr>
          <p:cNvPr id="12540" name="Text Box 251"/>
          <p:cNvSpPr txBox="1">
            <a:spLocks noChangeArrowheads="1"/>
          </p:cNvSpPr>
          <p:nvPr/>
        </p:nvSpPr>
        <p:spPr bwMode="auto">
          <a:xfrm>
            <a:off x="1390813" y="3532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4</a:t>
            </a:r>
          </a:p>
        </p:txBody>
      </p:sp>
      <p:sp>
        <p:nvSpPr>
          <p:cNvPr id="12541" name="Text Box 252"/>
          <p:cNvSpPr txBox="1">
            <a:spLocks noChangeArrowheads="1"/>
          </p:cNvSpPr>
          <p:nvPr/>
        </p:nvSpPr>
        <p:spPr bwMode="auto">
          <a:xfrm>
            <a:off x="1390813" y="4548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8</a:t>
            </a:r>
          </a:p>
        </p:txBody>
      </p:sp>
      <p:sp>
        <p:nvSpPr>
          <p:cNvPr id="12542" name="Text Box 253"/>
          <p:cNvSpPr txBox="1">
            <a:spLocks noChangeArrowheads="1"/>
          </p:cNvSpPr>
          <p:nvPr/>
        </p:nvSpPr>
        <p:spPr bwMode="auto">
          <a:xfrm>
            <a:off x="2671925" y="2608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3" name="Text Box 254"/>
          <p:cNvSpPr txBox="1">
            <a:spLocks noChangeArrowheads="1"/>
          </p:cNvSpPr>
          <p:nvPr/>
        </p:nvSpPr>
        <p:spPr bwMode="auto">
          <a:xfrm>
            <a:off x="2671925" y="36230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4" name="Text Box 255"/>
          <p:cNvSpPr txBox="1">
            <a:spLocks noChangeArrowheads="1"/>
          </p:cNvSpPr>
          <p:nvPr/>
        </p:nvSpPr>
        <p:spPr bwMode="auto">
          <a:xfrm>
            <a:off x="2671925" y="4640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graphicFrame>
        <p:nvGraphicFramePr>
          <p:cNvPr id="147" name="Group 3"/>
          <p:cNvGraphicFramePr>
            <a:graphicFrameLocks noGrp="1"/>
          </p:cNvGraphicFramePr>
          <p:nvPr/>
        </p:nvGraphicFramePr>
        <p:xfrm>
          <a:off x="3694275" y="1195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8" name="Oval 40"/>
          <p:cNvSpPr>
            <a:spLocks noChangeArrowheads="1"/>
          </p:cNvSpPr>
          <p:nvPr/>
        </p:nvSpPr>
        <p:spPr bwMode="auto">
          <a:xfrm>
            <a:off x="37498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49" name="AutoShape 41"/>
          <p:cNvCxnSpPr>
            <a:cxnSpLocks noChangeShapeType="1"/>
            <a:endCxn id="148" idx="0"/>
          </p:cNvCxnSpPr>
          <p:nvPr/>
        </p:nvCxnSpPr>
        <p:spPr bwMode="auto">
          <a:xfrm rot="5400000">
            <a:off x="3790319" y="1636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0" name="AutoShape 42"/>
          <p:cNvCxnSpPr>
            <a:cxnSpLocks noChangeShapeType="1"/>
            <a:endCxn id="148" idx="6"/>
          </p:cNvCxnSpPr>
          <p:nvPr/>
        </p:nvCxnSpPr>
        <p:spPr bwMode="auto">
          <a:xfrm rot="5400000">
            <a:off x="3984788" y="159104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1" name="Oval 43"/>
          <p:cNvSpPr>
            <a:spLocks noChangeArrowheads="1"/>
          </p:cNvSpPr>
          <p:nvPr/>
        </p:nvSpPr>
        <p:spPr bwMode="auto">
          <a:xfrm>
            <a:off x="45277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52" name="AutoShape 44"/>
          <p:cNvCxnSpPr>
            <a:cxnSpLocks noChangeShapeType="1"/>
            <a:endCxn id="151" idx="0"/>
          </p:cNvCxnSpPr>
          <p:nvPr/>
        </p:nvCxnSpPr>
        <p:spPr bwMode="auto">
          <a:xfrm rot="5400000">
            <a:off x="4568988"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3" name="AutoShape 45"/>
          <p:cNvCxnSpPr>
            <a:cxnSpLocks noChangeShapeType="1"/>
            <a:endCxn id="151" idx="6"/>
          </p:cNvCxnSpPr>
          <p:nvPr/>
        </p:nvCxnSpPr>
        <p:spPr bwMode="auto">
          <a:xfrm rot="5400000">
            <a:off x="47634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4" name="Oval 46"/>
          <p:cNvSpPr>
            <a:spLocks noChangeArrowheads="1"/>
          </p:cNvSpPr>
          <p:nvPr/>
        </p:nvSpPr>
        <p:spPr bwMode="auto">
          <a:xfrm>
            <a:off x="53071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55" name="AutoShape 47"/>
          <p:cNvCxnSpPr>
            <a:cxnSpLocks noChangeShapeType="1"/>
            <a:endCxn id="154" idx="0"/>
          </p:cNvCxnSpPr>
          <p:nvPr/>
        </p:nvCxnSpPr>
        <p:spPr bwMode="auto">
          <a:xfrm rot="5400000">
            <a:off x="5348451"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6" name="AutoShape 48"/>
          <p:cNvCxnSpPr>
            <a:cxnSpLocks noChangeShapeType="1"/>
            <a:endCxn id="154" idx="6"/>
          </p:cNvCxnSpPr>
          <p:nvPr/>
        </p:nvCxnSpPr>
        <p:spPr bwMode="auto">
          <a:xfrm rot="5400000">
            <a:off x="5542920"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7" name="Oval 49"/>
          <p:cNvSpPr>
            <a:spLocks noChangeArrowheads="1"/>
          </p:cNvSpPr>
          <p:nvPr/>
        </p:nvSpPr>
        <p:spPr bwMode="auto">
          <a:xfrm>
            <a:off x="60866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58" name="AutoShape 50"/>
          <p:cNvCxnSpPr>
            <a:cxnSpLocks noChangeShapeType="1"/>
            <a:endCxn id="157" idx="0"/>
          </p:cNvCxnSpPr>
          <p:nvPr/>
        </p:nvCxnSpPr>
        <p:spPr bwMode="auto">
          <a:xfrm rot="5400000">
            <a:off x="6127913"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9" name="AutoShape 51"/>
          <p:cNvCxnSpPr>
            <a:cxnSpLocks noChangeShapeType="1"/>
            <a:endCxn id="157" idx="6"/>
          </p:cNvCxnSpPr>
          <p:nvPr/>
        </p:nvCxnSpPr>
        <p:spPr bwMode="auto">
          <a:xfrm rot="5400000">
            <a:off x="6322382"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0" name="Oval 52"/>
          <p:cNvSpPr>
            <a:spLocks noChangeArrowheads="1"/>
          </p:cNvSpPr>
          <p:nvPr/>
        </p:nvSpPr>
        <p:spPr bwMode="auto">
          <a:xfrm>
            <a:off x="68645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61" name="AutoShape 53"/>
          <p:cNvCxnSpPr>
            <a:cxnSpLocks noChangeShapeType="1"/>
            <a:endCxn id="160" idx="0"/>
          </p:cNvCxnSpPr>
          <p:nvPr/>
        </p:nvCxnSpPr>
        <p:spPr bwMode="auto">
          <a:xfrm rot="5400000">
            <a:off x="6906582"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2" name="AutoShape 54"/>
          <p:cNvCxnSpPr>
            <a:cxnSpLocks noChangeShapeType="1"/>
            <a:endCxn id="160" idx="6"/>
          </p:cNvCxnSpPr>
          <p:nvPr/>
        </p:nvCxnSpPr>
        <p:spPr bwMode="auto">
          <a:xfrm rot="5400000">
            <a:off x="71002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3" name="Oval 55"/>
          <p:cNvSpPr>
            <a:spLocks noChangeArrowheads="1"/>
          </p:cNvSpPr>
          <p:nvPr/>
        </p:nvSpPr>
        <p:spPr bwMode="auto">
          <a:xfrm>
            <a:off x="76439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10</a:t>
            </a:r>
          </a:p>
        </p:txBody>
      </p:sp>
      <p:cxnSp>
        <p:nvCxnSpPr>
          <p:cNvPr id="164" name="AutoShape 56"/>
          <p:cNvCxnSpPr>
            <a:cxnSpLocks noChangeShapeType="1"/>
            <a:endCxn id="163" idx="0"/>
          </p:cNvCxnSpPr>
          <p:nvPr/>
        </p:nvCxnSpPr>
        <p:spPr bwMode="auto">
          <a:xfrm rot="5400000">
            <a:off x="7686044"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5" name="AutoShape 57"/>
          <p:cNvCxnSpPr>
            <a:cxnSpLocks noChangeShapeType="1"/>
            <a:endCxn id="163" idx="6"/>
          </p:cNvCxnSpPr>
          <p:nvPr/>
        </p:nvCxnSpPr>
        <p:spPr bwMode="auto">
          <a:xfrm rot="5400000">
            <a:off x="7880513"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6" name="Oval 58"/>
          <p:cNvSpPr>
            <a:spLocks noChangeArrowheads="1"/>
          </p:cNvSpPr>
          <p:nvPr/>
        </p:nvSpPr>
        <p:spPr bwMode="auto">
          <a:xfrm>
            <a:off x="84234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67" name="AutoShape 59"/>
          <p:cNvCxnSpPr>
            <a:cxnSpLocks noChangeShapeType="1"/>
            <a:endCxn id="166" idx="0"/>
          </p:cNvCxnSpPr>
          <p:nvPr/>
        </p:nvCxnSpPr>
        <p:spPr bwMode="auto">
          <a:xfrm rot="5400000">
            <a:off x="8465507"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8" name="AutoShape 60"/>
          <p:cNvCxnSpPr>
            <a:cxnSpLocks noChangeShapeType="1"/>
            <a:endCxn id="166" idx="6"/>
          </p:cNvCxnSpPr>
          <p:nvPr/>
        </p:nvCxnSpPr>
        <p:spPr bwMode="auto">
          <a:xfrm rot="5400000">
            <a:off x="8659976" y="158945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9" name="Oval 61"/>
          <p:cNvSpPr>
            <a:spLocks noChangeArrowheads="1"/>
          </p:cNvSpPr>
          <p:nvPr/>
        </p:nvSpPr>
        <p:spPr bwMode="auto">
          <a:xfrm>
            <a:off x="9202900"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14</a:t>
            </a:r>
          </a:p>
        </p:txBody>
      </p:sp>
      <p:cxnSp>
        <p:nvCxnSpPr>
          <p:cNvPr id="170" name="AutoShape 62"/>
          <p:cNvCxnSpPr>
            <a:cxnSpLocks noChangeShapeType="1"/>
            <a:endCxn id="169" idx="0"/>
          </p:cNvCxnSpPr>
          <p:nvPr/>
        </p:nvCxnSpPr>
        <p:spPr bwMode="auto">
          <a:xfrm rot="5400000">
            <a:off x="9244969"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1" name="AutoShape 63"/>
          <p:cNvCxnSpPr>
            <a:cxnSpLocks noChangeShapeType="1"/>
            <a:endCxn id="169" idx="6"/>
          </p:cNvCxnSpPr>
          <p:nvPr/>
        </p:nvCxnSpPr>
        <p:spPr bwMode="auto">
          <a:xfrm rot="5400000">
            <a:off x="9439438"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72" name="Group 64"/>
          <p:cNvGraphicFramePr>
            <a:graphicFrameLocks noGrp="1"/>
          </p:cNvGraphicFramePr>
          <p:nvPr/>
        </p:nvGraphicFramePr>
        <p:xfrm>
          <a:off x="3694275" y="2211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3" name="Oval 101"/>
          <p:cNvSpPr>
            <a:spLocks noChangeArrowheads="1"/>
          </p:cNvSpPr>
          <p:nvPr/>
        </p:nvSpPr>
        <p:spPr bwMode="auto">
          <a:xfrm>
            <a:off x="37498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74" name="AutoShape 102"/>
          <p:cNvCxnSpPr>
            <a:cxnSpLocks noChangeShapeType="1"/>
            <a:endCxn id="173" idx="0"/>
          </p:cNvCxnSpPr>
          <p:nvPr/>
        </p:nvCxnSpPr>
        <p:spPr bwMode="auto">
          <a:xfrm rot="5400000">
            <a:off x="3790319" y="2652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5" name="AutoShape 103"/>
          <p:cNvCxnSpPr>
            <a:cxnSpLocks noChangeShapeType="1"/>
            <a:endCxn id="173" idx="6"/>
          </p:cNvCxnSpPr>
          <p:nvPr/>
        </p:nvCxnSpPr>
        <p:spPr bwMode="auto">
          <a:xfrm rot="5400000">
            <a:off x="4179257" y="241257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6" name="Oval 104"/>
          <p:cNvSpPr>
            <a:spLocks noChangeArrowheads="1"/>
          </p:cNvSpPr>
          <p:nvPr/>
        </p:nvSpPr>
        <p:spPr bwMode="auto">
          <a:xfrm>
            <a:off x="5307175" y="2764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77" name="AutoShape 105"/>
          <p:cNvCxnSpPr>
            <a:cxnSpLocks noChangeShapeType="1"/>
            <a:endCxn id="176" idx="0"/>
          </p:cNvCxnSpPr>
          <p:nvPr/>
        </p:nvCxnSpPr>
        <p:spPr bwMode="auto">
          <a:xfrm rot="5400000">
            <a:off x="5348451" y="2651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8" name="AutoShape 106"/>
          <p:cNvCxnSpPr>
            <a:cxnSpLocks noChangeShapeType="1"/>
            <a:endCxn id="176" idx="6"/>
          </p:cNvCxnSpPr>
          <p:nvPr/>
        </p:nvCxnSpPr>
        <p:spPr bwMode="auto">
          <a:xfrm rot="5400000">
            <a:off x="5737388" y="241177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9" name="Oval 107"/>
          <p:cNvSpPr>
            <a:spLocks noChangeArrowheads="1"/>
          </p:cNvSpPr>
          <p:nvPr/>
        </p:nvSpPr>
        <p:spPr bwMode="auto">
          <a:xfrm>
            <a:off x="6864514"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80" name="AutoShape 108"/>
          <p:cNvCxnSpPr>
            <a:cxnSpLocks noChangeShapeType="1"/>
            <a:endCxn id="179" idx="0"/>
          </p:cNvCxnSpPr>
          <p:nvPr/>
        </p:nvCxnSpPr>
        <p:spPr bwMode="auto">
          <a:xfrm rot="5400000">
            <a:off x="6906582"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1" name="AutoShape 109"/>
          <p:cNvCxnSpPr>
            <a:cxnSpLocks noChangeShapeType="1"/>
            <a:endCxn id="179" idx="6"/>
          </p:cNvCxnSpPr>
          <p:nvPr/>
        </p:nvCxnSpPr>
        <p:spPr bwMode="auto">
          <a:xfrm rot="5400000">
            <a:off x="7295519"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2" name="Oval 110"/>
          <p:cNvSpPr>
            <a:spLocks noChangeArrowheads="1"/>
          </p:cNvSpPr>
          <p:nvPr/>
        </p:nvSpPr>
        <p:spPr bwMode="auto">
          <a:xfrm>
            <a:off x="84234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83" name="AutoShape 111"/>
          <p:cNvCxnSpPr>
            <a:cxnSpLocks noChangeShapeType="1"/>
            <a:endCxn id="182" idx="0"/>
          </p:cNvCxnSpPr>
          <p:nvPr/>
        </p:nvCxnSpPr>
        <p:spPr bwMode="auto">
          <a:xfrm rot="5400000">
            <a:off x="8465507"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4" name="AutoShape 112"/>
          <p:cNvCxnSpPr>
            <a:cxnSpLocks noChangeShapeType="1"/>
            <a:endCxn id="182" idx="6"/>
          </p:cNvCxnSpPr>
          <p:nvPr/>
        </p:nvCxnSpPr>
        <p:spPr bwMode="auto">
          <a:xfrm rot="5400000">
            <a:off x="8854444"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85" name="Group 113"/>
          <p:cNvGraphicFramePr>
            <a:graphicFrameLocks noGrp="1"/>
          </p:cNvGraphicFramePr>
          <p:nvPr/>
        </p:nvGraphicFramePr>
        <p:xfrm>
          <a:off x="3694275" y="3227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6" name="Oval 150"/>
          <p:cNvSpPr>
            <a:spLocks noChangeArrowheads="1"/>
          </p:cNvSpPr>
          <p:nvPr/>
        </p:nvSpPr>
        <p:spPr bwMode="auto">
          <a:xfrm>
            <a:off x="3749839"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panose="020F0502020204030204"/>
                <a:ea typeface="+mn-ea"/>
                <a:cs typeface="+mn-cs"/>
              </a:rPr>
              <a:t>0</a:t>
            </a:r>
          </a:p>
        </p:txBody>
      </p:sp>
      <p:cxnSp>
        <p:nvCxnSpPr>
          <p:cNvPr id="187" name="AutoShape 151"/>
          <p:cNvCxnSpPr>
            <a:cxnSpLocks noChangeShapeType="1"/>
            <a:endCxn id="186" idx="0"/>
          </p:cNvCxnSpPr>
          <p:nvPr/>
        </p:nvCxnSpPr>
        <p:spPr bwMode="auto">
          <a:xfrm rot="5400000">
            <a:off x="3790319" y="3668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8" name="AutoShape 152"/>
          <p:cNvCxnSpPr>
            <a:cxnSpLocks noChangeShapeType="1"/>
            <a:endCxn id="186" idx="6"/>
          </p:cNvCxnSpPr>
          <p:nvPr/>
        </p:nvCxnSpPr>
        <p:spPr bwMode="auto">
          <a:xfrm rot="5400000">
            <a:off x="4568988" y="303884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9" name="Oval 153"/>
          <p:cNvSpPr>
            <a:spLocks noChangeArrowheads="1"/>
          </p:cNvSpPr>
          <p:nvPr/>
        </p:nvSpPr>
        <p:spPr bwMode="auto">
          <a:xfrm>
            <a:off x="6864514"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90" name="AutoShape 154"/>
          <p:cNvCxnSpPr>
            <a:cxnSpLocks noChangeShapeType="1"/>
            <a:endCxn id="189" idx="0"/>
          </p:cNvCxnSpPr>
          <p:nvPr/>
        </p:nvCxnSpPr>
        <p:spPr bwMode="auto">
          <a:xfrm rot="5400000">
            <a:off x="6906582" y="3666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1" name="AutoShape 155"/>
          <p:cNvCxnSpPr>
            <a:cxnSpLocks noChangeShapeType="1"/>
            <a:endCxn id="189" idx="6"/>
          </p:cNvCxnSpPr>
          <p:nvPr/>
        </p:nvCxnSpPr>
        <p:spPr bwMode="auto">
          <a:xfrm rot="5400000">
            <a:off x="7685251" y="303725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92" name="Group 156"/>
          <p:cNvGraphicFramePr>
            <a:graphicFrameLocks noGrp="1"/>
          </p:cNvGraphicFramePr>
          <p:nvPr/>
        </p:nvGraphicFramePr>
        <p:xfrm>
          <a:off x="3694275" y="4243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3" name="Oval 193"/>
          <p:cNvSpPr>
            <a:spLocks noChangeArrowheads="1"/>
          </p:cNvSpPr>
          <p:nvPr/>
        </p:nvSpPr>
        <p:spPr bwMode="auto">
          <a:xfrm>
            <a:off x="3749839" y="4796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94" name="AutoShape 194"/>
          <p:cNvCxnSpPr>
            <a:cxnSpLocks noChangeShapeType="1"/>
            <a:endCxn id="193" idx="0"/>
          </p:cNvCxnSpPr>
          <p:nvPr/>
        </p:nvCxnSpPr>
        <p:spPr bwMode="auto">
          <a:xfrm rot="5400000">
            <a:off x="3790319" y="4684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5" name="AutoShape 195"/>
          <p:cNvCxnSpPr>
            <a:cxnSpLocks noChangeShapeType="1"/>
            <a:endCxn id="193" idx="6"/>
          </p:cNvCxnSpPr>
          <p:nvPr/>
        </p:nvCxnSpPr>
        <p:spPr bwMode="auto">
          <a:xfrm rot="5400000">
            <a:off x="5348451" y="327537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6" name="AutoShape 196"/>
          <p:cNvCxnSpPr>
            <a:cxnSpLocks noChangeShapeType="1"/>
            <a:stCxn id="148" idx="4"/>
          </p:cNvCxnSpPr>
          <p:nvPr/>
        </p:nvCxnSpPr>
        <p:spPr bwMode="auto">
          <a:xfrm rot="16200000" flipH="1">
            <a:off x="3800638" y="2122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7" name="AutoShape 197"/>
          <p:cNvCxnSpPr>
            <a:cxnSpLocks noChangeShapeType="1"/>
            <a:stCxn id="151" idx="4"/>
          </p:cNvCxnSpPr>
          <p:nvPr/>
        </p:nvCxnSpPr>
        <p:spPr bwMode="auto">
          <a:xfrm rot="16200000" flipH="1">
            <a:off x="4579307"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8" name="AutoShape 198"/>
          <p:cNvCxnSpPr>
            <a:cxnSpLocks noChangeShapeType="1"/>
            <a:stCxn id="154" idx="4"/>
          </p:cNvCxnSpPr>
          <p:nvPr/>
        </p:nvCxnSpPr>
        <p:spPr bwMode="auto">
          <a:xfrm rot="16200000" flipH="1">
            <a:off x="5358770"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9" name="AutoShape 199"/>
          <p:cNvCxnSpPr>
            <a:cxnSpLocks noChangeShapeType="1"/>
            <a:stCxn id="157" idx="4"/>
          </p:cNvCxnSpPr>
          <p:nvPr/>
        </p:nvCxnSpPr>
        <p:spPr bwMode="auto">
          <a:xfrm rot="16200000" flipH="1">
            <a:off x="6138232"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0" name="AutoShape 200"/>
          <p:cNvCxnSpPr>
            <a:cxnSpLocks noChangeShapeType="1"/>
            <a:stCxn id="160" idx="4"/>
          </p:cNvCxnSpPr>
          <p:nvPr/>
        </p:nvCxnSpPr>
        <p:spPr bwMode="auto">
          <a:xfrm rot="16200000" flipH="1">
            <a:off x="6916901"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1" name="AutoShape 201"/>
          <p:cNvCxnSpPr>
            <a:cxnSpLocks noChangeShapeType="1"/>
            <a:stCxn id="163" idx="4"/>
          </p:cNvCxnSpPr>
          <p:nvPr/>
        </p:nvCxnSpPr>
        <p:spPr bwMode="auto">
          <a:xfrm rot="16200000" flipH="1">
            <a:off x="7696363"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2" name="AutoShape 202"/>
          <p:cNvCxnSpPr>
            <a:cxnSpLocks noChangeShapeType="1"/>
            <a:stCxn id="166" idx="4"/>
          </p:cNvCxnSpPr>
          <p:nvPr/>
        </p:nvCxnSpPr>
        <p:spPr bwMode="auto">
          <a:xfrm rot="16200000" flipH="1">
            <a:off x="8475826"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3" name="AutoShape 203"/>
          <p:cNvCxnSpPr>
            <a:cxnSpLocks noChangeShapeType="1"/>
            <a:stCxn id="169" idx="4"/>
          </p:cNvCxnSpPr>
          <p:nvPr/>
        </p:nvCxnSpPr>
        <p:spPr bwMode="auto">
          <a:xfrm rot="16200000" flipH="1">
            <a:off x="9255288"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4" name="AutoShape 204"/>
          <p:cNvCxnSpPr>
            <a:cxnSpLocks noChangeShapeType="1"/>
            <a:stCxn id="173" idx="4"/>
          </p:cNvCxnSpPr>
          <p:nvPr/>
        </p:nvCxnSpPr>
        <p:spPr bwMode="auto">
          <a:xfrm rot="16200000" flipH="1">
            <a:off x="3800638" y="3138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5" name="AutoShape 205"/>
          <p:cNvCxnSpPr>
            <a:cxnSpLocks noChangeShapeType="1"/>
            <a:stCxn id="176" idx="4"/>
          </p:cNvCxnSpPr>
          <p:nvPr/>
        </p:nvCxnSpPr>
        <p:spPr bwMode="auto">
          <a:xfrm rot="16200000" flipH="1">
            <a:off x="5358770" y="3138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6" name="AutoShape 206"/>
          <p:cNvCxnSpPr>
            <a:cxnSpLocks noChangeShapeType="1"/>
            <a:stCxn id="179" idx="4"/>
          </p:cNvCxnSpPr>
          <p:nvPr/>
        </p:nvCxnSpPr>
        <p:spPr bwMode="auto">
          <a:xfrm rot="16200000" flipH="1">
            <a:off x="6916901"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7" name="AutoShape 207"/>
          <p:cNvCxnSpPr>
            <a:cxnSpLocks noChangeShapeType="1"/>
            <a:stCxn id="182" idx="4"/>
          </p:cNvCxnSpPr>
          <p:nvPr/>
        </p:nvCxnSpPr>
        <p:spPr bwMode="auto">
          <a:xfrm rot="16200000" flipH="1">
            <a:off x="8475826"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8" name="AutoShape 208"/>
          <p:cNvCxnSpPr>
            <a:cxnSpLocks noChangeShapeType="1"/>
            <a:stCxn id="186" idx="4"/>
          </p:cNvCxnSpPr>
          <p:nvPr/>
        </p:nvCxnSpPr>
        <p:spPr bwMode="auto">
          <a:xfrm rot="16200000" flipH="1">
            <a:off x="3800638" y="4154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9" name="AutoShape 209"/>
          <p:cNvCxnSpPr>
            <a:cxnSpLocks noChangeShapeType="1"/>
            <a:stCxn id="189" idx="4"/>
          </p:cNvCxnSpPr>
          <p:nvPr/>
        </p:nvCxnSpPr>
        <p:spPr bwMode="auto">
          <a:xfrm rot="16200000" flipH="1">
            <a:off x="6916901" y="4153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210" name="Group 210"/>
          <p:cNvGraphicFramePr>
            <a:graphicFrameLocks noGrp="1"/>
          </p:cNvGraphicFramePr>
          <p:nvPr/>
        </p:nvGraphicFramePr>
        <p:xfrm>
          <a:off x="3694275" y="52470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11" name="AutoShape 246"/>
          <p:cNvCxnSpPr>
            <a:cxnSpLocks noChangeShapeType="1"/>
            <a:stCxn id="193" idx="4"/>
          </p:cNvCxnSpPr>
          <p:nvPr/>
        </p:nvCxnSpPr>
        <p:spPr bwMode="auto">
          <a:xfrm rot="16200000" flipH="1">
            <a:off x="3806988" y="516450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2" name="Rectangle 81"/>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1390813" y="6086902"/>
            <a:ext cx="9742243" cy="400110"/>
          </a:xfrm>
          <a:prstGeom prst="rect">
            <a:avLst/>
          </a:prstGeom>
          <a:solidFill>
            <a:schemeClr val="hlink"/>
          </a:solidFill>
          <a:ln w="28575" algn="ctr">
            <a:solidFill>
              <a:schemeClr val="tx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Note: in stage s,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only threads divisible to 2^s get to do work</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Stride: 2^(s-1)</a:t>
            </a:r>
          </a:p>
        </p:txBody>
      </p:sp>
    </p:spTree>
    <p:extLst>
      <p:ext uri="{BB962C8B-B14F-4D97-AF65-F5344CB8AC3E}">
        <p14:creationId xmlns:p14="http://schemas.microsoft.com/office/powerpoint/2010/main" val="16812008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defRPr/>
            </a:pPr>
            <a:r>
              <a:rPr lang="en-US" sz="3200" dirty="0"/>
              <a:t>Reduction #1: Interleaved Addressing</a:t>
            </a:r>
          </a:p>
        </p:txBody>
      </p:sp>
      <p:sp>
        <p:nvSpPr>
          <p:cNvPr id="112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1684CC-4228-4DEE-91A6-9783592DD98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 name="Rectangle 1"/>
          <p:cNvSpPr/>
          <p:nvPr/>
        </p:nvSpPr>
        <p:spPr>
          <a:xfrm>
            <a:off x="1214967" y="997090"/>
            <a:ext cx="85344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reduce1(</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do reduction in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result for this block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214967" y="3429000"/>
            <a:ext cx="8534400" cy="2057400"/>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6750761" y="4503695"/>
            <a:ext cx="2939339" cy="923330"/>
          </a:xfrm>
          <a:prstGeom prst="rect">
            <a:avLst/>
          </a:prstGeom>
          <a:ln>
            <a:solidFill>
              <a:srgbClr val="0070C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Problem: highly divergent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warps are inefficient, and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operator is very slow</a:t>
            </a:r>
          </a:p>
        </p:txBody>
      </p:sp>
      <p:sp>
        <p:nvSpPr>
          <p:cNvPr id="7" name="Rectangle 6"/>
          <p:cNvSpPr/>
          <p:nvPr/>
        </p:nvSpPr>
        <p:spPr>
          <a:xfrm>
            <a:off x="-33867" y="6629401"/>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10331396" y="2591771"/>
            <a:ext cx="181979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Why do we need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to sync threads?</a:t>
            </a:r>
          </a:p>
        </p:txBody>
      </p:sp>
      <p:sp>
        <p:nvSpPr>
          <p:cNvPr id="6" name="Rectangle 5"/>
          <p:cNvSpPr/>
          <p:nvPr/>
        </p:nvSpPr>
        <p:spPr>
          <a:xfrm>
            <a:off x="9931402" y="3985282"/>
            <a:ext cx="21520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First, threads w/ ID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And so on…</a:t>
            </a:r>
          </a:p>
        </p:txBody>
      </p:sp>
      <p:sp>
        <p:nvSpPr>
          <p:cNvPr id="8" name="Arrow: Down 7">
            <a:extLst>
              <a:ext uri="{FF2B5EF4-FFF2-40B4-BE49-F238E27FC236}">
                <a16:creationId xmlns:a16="http://schemas.microsoft.com/office/drawing/2014/main" id="{A748B55A-6144-F292-1BB5-A96B338D0695}"/>
              </a:ext>
            </a:extLst>
          </p:cNvPr>
          <p:cNvSpPr/>
          <p:nvPr/>
        </p:nvSpPr>
        <p:spPr>
          <a:xfrm rot="10800000">
            <a:off x="4777740" y="6229747"/>
            <a:ext cx="502920" cy="514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2788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52540D-ACA5-45B0-8F23-813FB618AEB7}"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6424" name="Text Box 39"/>
          <p:cNvSpPr txBox="1">
            <a:spLocks noChangeArrowheads="1"/>
          </p:cNvSpPr>
          <p:nvPr/>
        </p:nvSpPr>
        <p:spPr bwMode="auto">
          <a:xfrm>
            <a:off x="1458383" y="1366839"/>
            <a:ext cx="2636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 (shared memory)</a:t>
            </a:r>
          </a:p>
        </p:txBody>
      </p:sp>
      <p:sp>
        <p:nvSpPr>
          <p:cNvPr id="16485" name="Text Box 100"/>
          <p:cNvSpPr txBox="1">
            <a:spLocks noChangeArrowheads="1"/>
          </p:cNvSpPr>
          <p:nvPr/>
        </p:nvSpPr>
        <p:spPr bwMode="auto">
          <a:xfrm>
            <a:off x="3171296" y="2343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34" name="Text Box 149"/>
          <p:cNvSpPr txBox="1">
            <a:spLocks noChangeArrowheads="1"/>
          </p:cNvSpPr>
          <p:nvPr/>
        </p:nvSpPr>
        <p:spPr bwMode="auto">
          <a:xfrm>
            <a:off x="3171296" y="3359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77" name="Text Box 192"/>
          <p:cNvSpPr txBox="1">
            <a:spLocks noChangeArrowheads="1"/>
          </p:cNvSpPr>
          <p:nvPr/>
        </p:nvSpPr>
        <p:spPr bwMode="auto">
          <a:xfrm>
            <a:off x="3171296" y="4375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2" name="Text Box 247"/>
          <p:cNvSpPr txBox="1">
            <a:spLocks noChangeArrowheads="1"/>
          </p:cNvSpPr>
          <p:nvPr/>
        </p:nvSpPr>
        <p:spPr bwMode="auto">
          <a:xfrm>
            <a:off x="3171296" y="53784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3" name="Text Box 248"/>
          <p:cNvSpPr txBox="1">
            <a:spLocks noChangeArrowheads="1"/>
          </p:cNvSpPr>
          <p:nvPr/>
        </p:nvSpPr>
        <p:spPr bwMode="auto">
          <a:xfrm>
            <a:off x="3117321" y="17462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4" name="Text Box 249"/>
          <p:cNvSpPr txBox="1">
            <a:spLocks noChangeArrowheads="1"/>
          </p:cNvSpPr>
          <p:nvPr/>
        </p:nvSpPr>
        <p:spPr bwMode="auto">
          <a:xfrm>
            <a:off x="1803651" y="1651100"/>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0</a:t>
            </a:r>
          </a:p>
        </p:txBody>
      </p:sp>
      <p:sp>
        <p:nvSpPr>
          <p:cNvPr id="16635" name="Text Box 250"/>
          <p:cNvSpPr txBox="1">
            <a:spLocks noChangeArrowheads="1"/>
          </p:cNvSpPr>
          <p:nvPr/>
        </p:nvSpPr>
        <p:spPr bwMode="auto">
          <a:xfrm>
            <a:off x="1803651" y="2659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2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1</a:t>
            </a:r>
          </a:p>
        </p:txBody>
      </p:sp>
      <p:sp>
        <p:nvSpPr>
          <p:cNvPr id="16636" name="Text Box 251"/>
          <p:cNvSpPr txBox="1">
            <a:spLocks noChangeArrowheads="1"/>
          </p:cNvSpPr>
          <p:nvPr/>
        </p:nvSpPr>
        <p:spPr bwMode="auto">
          <a:xfrm>
            <a:off x="1803651" y="3675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3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2</a:t>
            </a:r>
          </a:p>
        </p:txBody>
      </p:sp>
      <p:sp>
        <p:nvSpPr>
          <p:cNvPr id="16637" name="Text Box 252"/>
          <p:cNvSpPr txBox="1">
            <a:spLocks noChangeArrowheads="1"/>
          </p:cNvSpPr>
          <p:nvPr/>
        </p:nvSpPr>
        <p:spPr bwMode="auto">
          <a:xfrm>
            <a:off x="1803651" y="4691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4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3</a:t>
            </a:r>
          </a:p>
        </p:txBody>
      </p:sp>
      <p:sp>
        <p:nvSpPr>
          <p:cNvPr id="16638" name="Text Box 253"/>
          <p:cNvSpPr txBox="1">
            <a:spLocks noChangeArrowheads="1"/>
          </p:cNvSpPr>
          <p:nvPr/>
        </p:nvSpPr>
        <p:spPr bwMode="auto">
          <a:xfrm>
            <a:off x="3117321" y="2751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9" name="Text Box 254"/>
          <p:cNvSpPr txBox="1">
            <a:spLocks noChangeArrowheads="1"/>
          </p:cNvSpPr>
          <p:nvPr/>
        </p:nvSpPr>
        <p:spPr bwMode="auto">
          <a:xfrm>
            <a:off x="3117321" y="37655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0" name="Text Box 255"/>
          <p:cNvSpPr txBox="1">
            <a:spLocks noChangeArrowheads="1"/>
          </p:cNvSpPr>
          <p:nvPr/>
        </p:nvSpPr>
        <p:spPr bwMode="auto">
          <a:xfrm>
            <a:off x="3117321" y="4783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1" name="Text Box 256"/>
          <p:cNvSpPr txBox="1">
            <a:spLocks noChangeArrowheads="1"/>
          </p:cNvSpPr>
          <p:nvPr/>
        </p:nvSpPr>
        <p:spPr bwMode="auto">
          <a:xfrm>
            <a:off x="2886326" y="6132867"/>
            <a:ext cx="6248400" cy="400110"/>
          </a:xfrm>
          <a:prstGeom prst="rect">
            <a:avLst/>
          </a:prstGeom>
          <a:solidFill>
            <a:schemeClr val="hlink"/>
          </a:solidFill>
          <a:ln w="28575" algn="ctr">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New Problem: Shared Memory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Conflicts</a:t>
            </a:r>
          </a:p>
        </p:txBody>
      </p:sp>
      <p:graphicFrame>
        <p:nvGraphicFramePr>
          <p:cNvPr id="83" name="Group 3"/>
          <p:cNvGraphicFramePr>
            <a:graphicFrameLocks noGrp="1"/>
          </p:cNvGraphicFramePr>
          <p:nvPr/>
        </p:nvGraphicFramePr>
        <p:xfrm>
          <a:off x="4023783" y="1338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4" name="Oval 40"/>
          <p:cNvSpPr>
            <a:spLocks noChangeArrowheads="1"/>
          </p:cNvSpPr>
          <p:nvPr/>
        </p:nvSpPr>
        <p:spPr bwMode="auto">
          <a:xfrm>
            <a:off x="40793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85" name="AutoShape 41"/>
          <p:cNvCxnSpPr>
            <a:cxnSpLocks noChangeShapeType="1"/>
            <a:endCxn id="84" idx="0"/>
          </p:cNvCxnSpPr>
          <p:nvPr/>
        </p:nvCxnSpPr>
        <p:spPr bwMode="auto">
          <a:xfrm rot="5400000">
            <a:off x="4119827" y="1778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6" name="AutoShape 42"/>
          <p:cNvCxnSpPr>
            <a:cxnSpLocks noChangeShapeType="1"/>
            <a:endCxn id="84" idx="6"/>
          </p:cNvCxnSpPr>
          <p:nvPr/>
        </p:nvCxnSpPr>
        <p:spPr bwMode="auto">
          <a:xfrm rot="5400000">
            <a:off x="4314296" y="173355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7" name="Oval 43"/>
          <p:cNvSpPr>
            <a:spLocks noChangeArrowheads="1"/>
          </p:cNvSpPr>
          <p:nvPr/>
        </p:nvSpPr>
        <p:spPr bwMode="auto">
          <a:xfrm>
            <a:off x="48572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88" name="AutoShape 44"/>
          <p:cNvCxnSpPr>
            <a:cxnSpLocks noChangeShapeType="1"/>
            <a:endCxn id="87" idx="0"/>
          </p:cNvCxnSpPr>
          <p:nvPr/>
        </p:nvCxnSpPr>
        <p:spPr bwMode="auto">
          <a:xfrm rot="5400000">
            <a:off x="4898496"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9" name="AutoShape 45"/>
          <p:cNvCxnSpPr>
            <a:cxnSpLocks noChangeShapeType="1"/>
            <a:endCxn id="87" idx="6"/>
          </p:cNvCxnSpPr>
          <p:nvPr/>
        </p:nvCxnSpPr>
        <p:spPr bwMode="auto">
          <a:xfrm rot="5400000">
            <a:off x="50929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0" name="Oval 46"/>
          <p:cNvSpPr>
            <a:spLocks noChangeArrowheads="1"/>
          </p:cNvSpPr>
          <p:nvPr/>
        </p:nvSpPr>
        <p:spPr bwMode="auto">
          <a:xfrm>
            <a:off x="56366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91" name="AutoShape 47"/>
          <p:cNvCxnSpPr>
            <a:cxnSpLocks noChangeShapeType="1"/>
            <a:endCxn id="90" idx="0"/>
          </p:cNvCxnSpPr>
          <p:nvPr/>
        </p:nvCxnSpPr>
        <p:spPr bwMode="auto">
          <a:xfrm rot="5400000">
            <a:off x="5677959"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2" name="AutoShape 48"/>
          <p:cNvCxnSpPr>
            <a:cxnSpLocks noChangeShapeType="1"/>
            <a:endCxn id="90" idx="6"/>
          </p:cNvCxnSpPr>
          <p:nvPr/>
        </p:nvCxnSpPr>
        <p:spPr bwMode="auto">
          <a:xfrm rot="5400000">
            <a:off x="5872428"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3" name="Oval 49"/>
          <p:cNvSpPr>
            <a:spLocks noChangeArrowheads="1"/>
          </p:cNvSpPr>
          <p:nvPr/>
        </p:nvSpPr>
        <p:spPr bwMode="auto">
          <a:xfrm>
            <a:off x="64161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94" name="AutoShape 50"/>
          <p:cNvCxnSpPr>
            <a:cxnSpLocks noChangeShapeType="1"/>
            <a:endCxn id="93" idx="0"/>
          </p:cNvCxnSpPr>
          <p:nvPr/>
        </p:nvCxnSpPr>
        <p:spPr bwMode="auto">
          <a:xfrm rot="5400000">
            <a:off x="6457421"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5" name="AutoShape 51"/>
          <p:cNvCxnSpPr>
            <a:cxnSpLocks noChangeShapeType="1"/>
            <a:endCxn id="93" idx="6"/>
          </p:cNvCxnSpPr>
          <p:nvPr/>
        </p:nvCxnSpPr>
        <p:spPr bwMode="auto">
          <a:xfrm rot="5400000">
            <a:off x="6651890"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6" name="Oval 52"/>
          <p:cNvSpPr>
            <a:spLocks noChangeArrowheads="1"/>
          </p:cNvSpPr>
          <p:nvPr/>
        </p:nvSpPr>
        <p:spPr bwMode="auto">
          <a:xfrm>
            <a:off x="71940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97" name="AutoShape 53"/>
          <p:cNvCxnSpPr>
            <a:cxnSpLocks noChangeShapeType="1"/>
            <a:endCxn id="96" idx="0"/>
          </p:cNvCxnSpPr>
          <p:nvPr/>
        </p:nvCxnSpPr>
        <p:spPr bwMode="auto">
          <a:xfrm rot="5400000">
            <a:off x="7236090"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8" name="AutoShape 54"/>
          <p:cNvCxnSpPr>
            <a:cxnSpLocks noChangeShapeType="1"/>
            <a:endCxn id="96" idx="6"/>
          </p:cNvCxnSpPr>
          <p:nvPr/>
        </p:nvCxnSpPr>
        <p:spPr bwMode="auto">
          <a:xfrm rot="5400000">
            <a:off x="74297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9" name="Oval 55"/>
          <p:cNvSpPr>
            <a:spLocks noChangeArrowheads="1"/>
          </p:cNvSpPr>
          <p:nvPr/>
        </p:nvSpPr>
        <p:spPr bwMode="auto">
          <a:xfrm>
            <a:off x="79734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5</a:t>
            </a:r>
          </a:p>
        </p:txBody>
      </p:sp>
      <p:cxnSp>
        <p:nvCxnSpPr>
          <p:cNvPr id="100" name="AutoShape 56"/>
          <p:cNvCxnSpPr>
            <a:cxnSpLocks noChangeShapeType="1"/>
            <a:endCxn id="99" idx="0"/>
          </p:cNvCxnSpPr>
          <p:nvPr/>
        </p:nvCxnSpPr>
        <p:spPr bwMode="auto">
          <a:xfrm rot="5400000">
            <a:off x="8015552"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1" name="AutoShape 57"/>
          <p:cNvCxnSpPr>
            <a:cxnSpLocks noChangeShapeType="1"/>
            <a:endCxn id="99" idx="6"/>
          </p:cNvCxnSpPr>
          <p:nvPr/>
        </p:nvCxnSpPr>
        <p:spPr bwMode="auto">
          <a:xfrm rot="5400000">
            <a:off x="8210021"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 name="Oval 58"/>
          <p:cNvSpPr>
            <a:spLocks noChangeArrowheads="1"/>
          </p:cNvSpPr>
          <p:nvPr/>
        </p:nvSpPr>
        <p:spPr bwMode="auto">
          <a:xfrm>
            <a:off x="87529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03" name="AutoShape 59"/>
          <p:cNvCxnSpPr>
            <a:cxnSpLocks noChangeShapeType="1"/>
            <a:endCxn id="102" idx="0"/>
          </p:cNvCxnSpPr>
          <p:nvPr/>
        </p:nvCxnSpPr>
        <p:spPr bwMode="auto">
          <a:xfrm rot="5400000">
            <a:off x="8795015"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4" name="AutoShape 60"/>
          <p:cNvCxnSpPr>
            <a:cxnSpLocks noChangeShapeType="1"/>
            <a:endCxn id="102" idx="6"/>
          </p:cNvCxnSpPr>
          <p:nvPr/>
        </p:nvCxnSpPr>
        <p:spPr bwMode="auto">
          <a:xfrm rot="5400000">
            <a:off x="8989484" y="173196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5" name="Oval 61"/>
          <p:cNvSpPr>
            <a:spLocks noChangeArrowheads="1"/>
          </p:cNvSpPr>
          <p:nvPr/>
        </p:nvSpPr>
        <p:spPr bwMode="auto">
          <a:xfrm>
            <a:off x="9532408"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7</a:t>
            </a:r>
          </a:p>
        </p:txBody>
      </p:sp>
      <p:cxnSp>
        <p:nvCxnSpPr>
          <p:cNvPr id="106" name="AutoShape 62"/>
          <p:cNvCxnSpPr>
            <a:cxnSpLocks noChangeShapeType="1"/>
            <a:endCxn id="105" idx="0"/>
          </p:cNvCxnSpPr>
          <p:nvPr/>
        </p:nvCxnSpPr>
        <p:spPr bwMode="auto">
          <a:xfrm rot="5400000">
            <a:off x="9574477"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7" name="AutoShape 63"/>
          <p:cNvCxnSpPr>
            <a:cxnSpLocks noChangeShapeType="1"/>
            <a:endCxn id="105" idx="6"/>
          </p:cNvCxnSpPr>
          <p:nvPr/>
        </p:nvCxnSpPr>
        <p:spPr bwMode="auto">
          <a:xfrm rot="5400000">
            <a:off x="9768946"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08" name="Group 64"/>
          <p:cNvGraphicFramePr>
            <a:graphicFrameLocks noGrp="1"/>
          </p:cNvGraphicFramePr>
          <p:nvPr/>
        </p:nvGraphicFramePr>
        <p:xfrm>
          <a:off x="4023783" y="2354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9" name="Oval 101"/>
          <p:cNvSpPr>
            <a:spLocks noChangeArrowheads="1"/>
          </p:cNvSpPr>
          <p:nvPr/>
        </p:nvSpPr>
        <p:spPr bwMode="auto">
          <a:xfrm>
            <a:off x="40793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10" name="AutoShape 102"/>
          <p:cNvCxnSpPr>
            <a:cxnSpLocks noChangeShapeType="1"/>
            <a:endCxn id="109" idx="0"/>
          </p:cNvCxnSpPr>
          <p:nvPr/>
        </p:nvCxnSpPr>
        <p:spPr bwMode="auto">
          <a:xfrm rot="5400000">
            <a:off x="4119827" y="2794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1" name="AutoShape 103"/>
          <p:cNvCxnSpPr>
            <a:cxnSpLocks noChangeShapeType="1"/>
            <a:endCxn id="109" idx="6"/>
          </p:cNvCxnSpPr>
          <p:nvPr/>
        </p:nvCxnSpPr>
        <p:spPr bwMode="auto">
          <a:xfrm rot="5400000">
            <a:off x="4508765" y="255508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2" name="Oval 104"/>
          <p:cNvSpPr>
            <a:spLocks noChangeArrowheads="1"/>
          </p:cNvSpPr>
          <p:nvPr/>
        </p:nvSpPr>
        <p:spPr bwMode="auto">
          <a:xfrm>
            <a:off x="5636683" y="2906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13" name="AutoShape 105"/>
          <p:cNvCxnSpPr>
            <a:cxnSpLocks noChangeShapeType="1"/>
            <a:endCxn id="112" idx="0"/>
          </p:cNvCxnSpPr>
          <p:nvPr/>
        </p:nvCxnSpPr>
        <p:spPr bwMode="auto">
          <a:xfrm rot="5400000">
            <a:off x="5677959" y="2794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4" name="AutoShape 106"/>
          <p:cNvCxnSpPr>
            <a:cxnSpLocks noChangeShapeType="1"/>
            <a:endCxn id="112" idx="6"/>
          </p:cNvCxnSpPr>
          <p:nvPr/>
        </p:nvCxnSpPr>
        <p:spPr bwMode="auto">
          <a:xfrm rot="5400000">
            <a:off x="6066896" y="255428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5" name="Oval 107"/>
          <p:cNvSpPr>
            <a:spLocks noChangeArrowheads="1"/>
          </p:cNvSpPr>
          <p:nvPr/>
        </p:nvSpPr>
        <p:spPr bwMode="auto">
          <a:xfrm>
            <a:off x="7194022"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16" name="AutoShape 108"/>
          <p:cNvCxnSpPr>
            <a:cxnSpLocks noChangeShapeType="1"/>
            <a:endCxn id="115" idx="0"/>
          </p:cNvCxnSpPr>
          <p:nvPr/>
        </p:nvCxnSpPr>
        <p:spPr bwMode="auto">
          <a:xfrm rot="5400000">
            <a:off x="7236090"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7" name="AutoShape 109"/>
          <p:cNvCxnSpPr>
            <a:cxnSpLocks noChangeShapeType="1"/>
            <a:endCxn id="115" idx="6"/>
          </p:cNvCxnSpPr>
          <p:nvPr/>
        </p:nvCxnSpPr>
        <p:spPr bwMode="auto">
          <a:xfrm rot="5400000">
            <a:off x="7625027"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8" name="Oval 110"/>
          <p:cNvSpPr>
            <a:spLocks noChangeArrowheads="1"/>
          </p:cNvSpPr>
          <p:nvPr/>
        </p:nvSpPr>
        <p:spPr bwMode="auto">
          <a:xfrm>
            <a:off x="87529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119" name="AutoShape 111"/>
          <p:cNvCxnSpPr>
            <a:cxnSpLocks noChangeShapeType="1"/>
            <a:endCxn id="118" idx="0"/>
          </p:cNvCxnSpPr>
          <p:nvPr/>
        </p:nvCxnSpPr>
        <p:spPr bwMode="auto">
          <a:xfrm rot="5400000">
            <a:off x="8795015"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0" name="AutoShape 112"/>
          <p:cNvCxnSpPr>
            <a:cxnSpLocks noChangeShapeType="1"/>
            <a:endCxn id="118" idx="6"/>
          </p:cNvCxnSpPr>
          <p:nvPr/>
        </p:nvCxnSpPr>
        <p:spPr bwMode="auto">
          <a:xfrm rot="5400000">
            <a:off x="9183952"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1" name="Group 113"/>
          <p:cNvGraphicFramePr>
            <a:graphicFrameLocks noGrp="1"/>
          </p:cNvGraphicFramePr>
          <p:nvPr/>
        </p:nvGraphicFramePr>
        <p:xfrm>
          <a:off x="4023783" y="3370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2" name="Oval 150"/>
          <p:cNvSpPr>
            <a:spLocks noChangeArrowheads="1"/>
          </p:cNvSpPr>
          <p:nvPr/>
        </p:nvSpPr>
        <p:spPr bwMode="auto">
          <a:xfrm>
            <a:off x="4079347"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23" name="AutoShape 151"/>
          <p:cNvCxnSpPr>
            <a:cxnSpLocks noChangeShapeType="1"/>
            <a:endCxn id="122" idx="0"/>
          </p:cNvCxnSpPr>
          <p:nvPr/>
        </p:nvCxnSpPr>
        <p:spPr bwMode="auto">
          <a:xfrm rot="5400000">
            <a:off x="4119827" y="3810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4" name="AutoShape 152"/>
          <p:cNvCxnSpPr>
            <a:cxnSpLocks noChangeShapeType="1"/>
            <a:endCxn id="122" idx="6"/>
          </p:cNvCxnSpPr>
          <p:nvPr/>
        </p:nvCxnSpPr>
        <p:spPr bwMode="auto">
          <a:xfrm rot="5400000">
            <a:off x="4898496" y="318135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25" name="Oval 153"/>
          <p:cNvSpPr>
            <a:spLocks noChangeArrowheads="1"/>
          </p:cNvSpPr>
          <p:nvPr/>
        </p:nvSpPr>
        <p:spPr bwMode="auto">
          <a:xfrm>
            <a:off x="7194022"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26" name="AutoShape 154"/>
          <p:cNvCxnSpPr>
            <a:cxnSpLocks noChangeShapeType="1"/>
            <a:endCxn id="125" idx="0"/>
          </p:cNvCxnSpPr>
          <p:nvPr/>
        </p:nvCxnSpPr>
        <p:spPr bwMode="auto">
          <a:xfrm rot="5400000">
            <a:off x="7236090" y="3809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7" name="AutoShape 155"/>
          <p:cNvCxnSpPr>
            <a:cxnSpLocks noChangeShapeType="1"/>
            <a:endCxn id="125" idx="6"/>
          </p:cNvCxnSpPr>
          <p:nvPr/>
        </p:nvCxnSpPr>
        <p:spPr bwMode="auto">
          <a:xfrm rot="5400000">
            <a:off x="8014759" y="317976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8" name="Group 156"/>
          <p:cNvGraphicFramePr>
            <a:graphicFrameLocks noGrp="1"/>
          </p:cNvGraphicFramePr>
          <p:nvPr/>
        </p:nvGraphicFramePr>
        <p:xfrm>
          <a:off x="4023783" y="4386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 name="Oval 193"/>
          <p:cNvSpPr>
            <a:spLocks noChangeArrowheads="1"/>
          </p:cNvSpPr>
          <p:nvPr/>
        </p:nvSpPr>
        <p:spPr bwMode="auto">
          <a:xfrm>
            <a:off x="4079347" y="4938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30" name="AutoShape 194"/>
          <p:cNvCxnSpPr>
            <a:cxnSpLocks noChangeShapeType="1"/>
            <a:endCxn id="129" idx="0"/>
          </p:cNvCxnSpPr>
          <p:nvPr/>
        </p:nvCxnSpPr>
        <p:spPr bwMode="auto">
          <a:xfrm rot="5400000">
            <a:off x="4119827" y="4826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1" name="AutoShape 195"/>
          <p:cNvCxnSpPr>
            <a:cxnSpLocks noChangeShapeType="1"/>
            <a:endCxn id="129" idx="6"/>
          </p:cNvCxnSpPr>
          <p:nvPr/>
        </p:nvCxnSpPr>
        <p:spPr bwMode="auto">
          <a:xfrm rot="5400000">
            <a:off x="5677959" y="341788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2" name="AutoShape 196"/>
          <p:cNvCxnSpPr>
            <a:cxnSpLocks noChangeShapeType="1"/>
            <a:stCxn id="84" idx="4"/>
          </p:cNvCxnSpPr>
          <p:nvPr/>
        </p:nvCxnSpPr>
        <p:spPr bwMode="auto">
          <a:xfrm rot="16200000" flipH="1">
            <a:off x="4130146" y="2265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3" name="AutoShape 197"/>
          <p:cNvCxnSpPr>
            <a:cxnSpLocks noChangeShapeType="1"/>
            <a:stCxn id="87" idx="4"/>
          </p:cNvCxnSpPr>
          <p:nvPr/>
        </p:nvCxnSpPr>
        <p:spPr bwMode="auto">
          <a:xfrm rot="16200000" flipH="1">
            <a:off x="4908815"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4" name="AutoShape 198"/>
          <p:cNvCxnSpPr>
            <a:cxnSpLocks noChangeShapeType="1"/>
            <a:stCxn id="90" idx="4"/>
          </p:cNvCxnSpPr>
          <p:nvPr/>
        </p:nvCxnSpPr>
        <p:spPr bwMode="auto">
          <a:xfrm rot="16200000" flipH="1">
            <a:off x="5688278"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5" name="AutoShape 199"/>
          <p:cNvCxnSpPr>
            <a:cxnSpLocks noChangeShapeType="1"/>
            <a:stCxn id="93" idx="4"/>
          </p:cNvCxnSpPr>
          <p:nvPr/>
        </p:nvCxnSpPr>
        <p:spPr bwMode="auto">
          <a:xfrm rot="16200000" flipH="1">
            <a:off x="6467740"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6" name="AutoShape 200"/>
          <p:cNvCxnSpPr>
            <a:cxnSpLocks noChangeShapeType="1"/>
            <a:stCxn id="96" idx="4"/>
          </p:cNvCxnSpPr>
          <p:nvPr/>
        </p:nvCxnSpPr>
        <p:spPr bwMode="auto">
          <a:xfrm rot="16200000" flipH="1">
            <a:off x="7246409"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7" name="AutoShape 201"/>
          <p:cNvCxnSpPr>
            <a:cxnSpLocks noChangeShapeType="1"/>
            <a:stCxn id="99" idx="4"/>
          </p:cNvCxnSpPr>
          <p:nvPr/>
        </p:nvCxnSpPr>
        <p:spPr bwMode="auto">
          <a:xfrm rot="16200000" flipH="1">
            <a:off x="8025871"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8" name="AutoShape 202"/>
          <p:cNvCxnSpPr>
            <a:cxnSpLocks noChangeShapeType="1"/>
            <a:stCxn id="102" idx="4"/>
          </p:cNvCxnSpPr>
          <p:nvPr/>
        </p:nvCxnSpPr>
        <p:spPr bwMode="auto">
          <a:xfrm rot="16200000" flipH="1">
            <a:off x="8805334"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9" name="AutoShape 203"/>
          <p:cNvCxnSpPr>
            <a:cxnSpLocks noChangeShapeType="1"/>
            <a:stCxn id="105" idx="4"/>
          </p:cNvCxnSpPr>
          <p:nvPr/>
        </p:nvCxnSpPr>
        <p:spPr bwMode="auto">
          <a:xfrm rot="16200000" flipH="1">
            <a:off x="9584796"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0" name="AutoShape 204"/>
          <p:cNvCxnSpPr>
            <a:cxnSpLocks noChangeShapeType="1"/>
            <a:stCxn id="109" idx="4"/>
          </p:cNvCxnSpPr>
          <p:nvPr/>
        </p:nvCxnSpPr>
        <p:spPr bwMode="auto">
          <a:xfrm rot="16200000" flipH="1">
            <a:off x="4130146" y="3281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1" name="AutoShape 205"/>
          <p:cNvCxnSpPr>
            <a:cxnSpLocks noChangeShapeType="1"/>
            <a:stCxn id="112" idx="4"/>
          </p:cNvCxnSpPr>
          <p:nvPr/>
        </p:nvCxnSpPr>
        <p:spPr bwMode="auto">
          <a:xfrm rot="16200000" flipH="1">
            <a:off x="5688278" y="3280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2" name="AutoShape 206"/>
          <p:cNvCxnSpPr>
            <a:cxnSpLocks noChangeShapeType="1"/>
            <a:stCxn id="115" idx="4"/>
          </p:cNvCxnSpPr>
          <p:nvPr/>
        </p:nvCxnSpPr>
        <p:spPr bwMode="auto">
          <a:xfrm rot="16200000" flipH="1">
            <a:off x="7246409"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3" name="AutoShape 207"/>
          <p:cNvCxnSpPr>
            <a:cxnSpLocks noChangeShapeType="1"/>
            <a:stCxn id="118" idx="4"/>
          </p:cNvCxnSpPr>
          <p:nvPr/>
        </p:nvCxnSpPr>
        <p:spPr bwMode="auto">
          <a:xfrm rot="16200000" flipH="1">
            <a:off x="8805334"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4" name="AutoShape 208"/>
          <p:cNvCxnSpPr>
            <a:cxnSpLocks noChangeShapeType="1"/>
            <a:stCxn id="122" idx="4"/>
          </p:cNvCxnSpPr>
          <p:nvPr/>
        </p:nvCxnSpPr>
        <p:spPr bwMode="auto">
          <a:xfrm rot="16200000" flipH="1">
            <a:off x="4130146" y="4297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5" name="AutoShape 209"/>
          <p:cNvCxnSpPr>
            <a:cxnSpLocks noChangeShapeType="1"/>
            <a:stCxn id="125" idx="4"/>
          </p:cNvCxnSpPr>
          <p:nvPr/>
        </p:nvCxnSpPr>
        <p:spPr bwMode="auto">
          <a:xfrm rot="16200000" flipH="1">
            <a:off x="7246409" y="4295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46" name="Group 210"/>
          <p:cNvGraphicFramePr>
            <a:graphicFrameLocks noGrp="1"/>
          </p:cNvGraphicFramePr>
          <p:nvPr/>
        </p:nvGraphicFramePr>
        <p:xfrm>
          <a:off x="4023783" y="53895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7" name="AutoShape 246"/>
          <p:cNvCxnSpPr>
            <a:cxnSpLocks noChangeShapeType="1"/>
            <a:stCxn id="129" idx="4"/>
          </p:cNvCxnSpPr>
          <p:nvPr/>
        </p:nvCxnSpPr>
        <p:spPr bwMode="auto">
          <a:xfrm rot="16200000" flipH="1">
            <a:off x="4136496" y="530701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48" name="Rectangle 147"/>
          <p:cNvSpPr/>
          <p:nvPr/>
        </p:nvSpPr>
        <p:spPr>
          <a:xfrm>
            <a:off x="1016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497554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#2: Interleaved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445899" y="98769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divergent branch in inner loop…</a:t>
            </a:r>
          </a:p>
        </p:txBody>
      </p:sp>
      <p:sp>
        <p:nvSpPr>
          <p:cNvPr id="15368" name="Text Box 5"/>
          <p:cNvSpPr txBox="1">
            <a:spLocks noChangeArrowheads="1"/>
          </p:cNvSpPr>
          <p:nvPr/>
        </p:nvSpPr>
        <p:spPr bwMode="auto">
          <a:xfrm>
            <a:off x="1369699" y="3807096"/>
            <a:ext cx="61302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 and non-divergent branch:</a:t>
            </a:r>
          </a:p>
        </p:txBody>
      </p:sp>
      <p:sp>
        <p:nvSpPr>
          <p:cNvPr id="3" name="Rectangle 2"/>
          <p:cNvSpPr/>
          <p:nvPr/>
        </p:nvSpPr>
        <p:spPr>
          <a:xfrm>
            <a:off x="1445899" y="1449360"/>
            <a:ext cx="6629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369699" y="4268760"/>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0" y="665647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8553914" y="3322219"/>
            <a:ext cx="3582036" cy="600164"/>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Previous case: one thread works, several next to it don’t.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This case: thread A works &amp; A+1 works too, except that A+1 goes far from the memory location where thread A goes</a:t>
            </a:r>
          </a:p>
        </p:txBody>
      </p:sp>
    </p:spTree>
    <p:extLst>
      <p:ext uri="{BB962C8B-B14F-4D97-AF65-F5344CB8AC3E}">
        <p14:creationId xmlns:p14="http://schemas.microsoft.com/office/powerpoint/2010/main" val="22899097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pPr eaLnBrk="1" hangingPunct="1">
              <a:defRPr/>
            </a:pPr>
            <a:r>
              <a:rPr lang="en-US" sz="3200" dirty="0"/>
              <a:t>Parallel Reduction: </a:t>
            </a:r>
            <a:r>
              <a:rPr lang="en-US" sz="3200" dirty="0">
                <a:solidFill>
                  <a:srgbClr val="FFC000"/>
                </a:solidFill>
              </a:rPr>
              <a:t>Sequential</a:t>
            </a:r>
            <a:r>
              <a:rPr lang="en-US" sz="3200" dirty="0"/>
              <a:t> Addressing</a:t>
            </a:r>
          </a:p>
        </p:txBody>
      </p:sp>
      <p:sp>
        <p:nvSpPr>
          <p:cNvPr id="184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C5BA4D-C049-4512-A66F-7C9E1EE9CF9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8472" name="Text Box 39"/>
          <p:cNvSpPr txBox="1">
            <a:spLocks noChangeArrowheads="1"/>
          </p:cNvSpPr>
          <p:nvPr/>
        </p:nvSpPr>
        <p:spPr bwMode="auto">
          <a:xfrm>
            <a:off x="1114958" y="1081092"/>
            <a:ext cx="2544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(shared memory)</a:t>
            </a:r>
          </a:p>
        </p:txBody>
      </p:sp>
      <p:sp>
        <p:nvSpPr>
          <p:cNvPr id="18533" name="Text Box 100"/>
          <p:cNvSpPr txBox="1">
            <a:spLocks noChangeArrowheads="1"/>
          </p:cNvSpPr>
          <p:nvPr/>
        </p:nvSpPr>
        <p:spPr bwMode="auto">
          <a:xfrm>
            <a:off x="2775483" y="24653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582" name="Text Box 149"/>
          <p:cNvSpPr txBox="1">
            <a:spLocks noChangeArrowheads="1"/>
          </p:cNvSpPr>
          <p:nvPr/>
        </p:nvSpPr>
        <p:spPr bwMode="auto">
          <a:xfrm>
            <a:off x="2775483" y="3684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25" name="Text Box 192"/>
          <p:cNvSpPr txBox="1">
            <a:spLocks noChangeArrowheads="1"/>
          </p:cNvSpPr>
          <p:nvPr/>
        </p:nvSpPr>
        <p:spPr bwMode="auto">
          <a:xfrm>
            <a:off x="2775483" y="46497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0" name="Text Box 247"/>
          <p:cNvSpPr txBox="1">
            <a:spLocks noChangeArrowheads="1"/>
          </p:cNvSpPr>
          <p:nvPr/>
        </p:nvSpPr>
        <p:spPr bwMode="auto">
          <a:xfrm>
            <a:off x="2775483" y="5589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1" name="Text Box 248"/>
          <p:cNvSpPr txBox="1">
            <a:spLocks noChangeArrowheads="1"/>
          </p:cNvSpPr>
          <p:nvPr/>
        </p:nvSpPr>
        <p:spPr bwMode="auto">
          <a:xfrm>
            <a:off x="2721508" y="16525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2" name="Text Box 249"/>
          <p:cNvSpPr txBox="1">
            <a:spLocks noChangeArrowheads="1"/>
          </p:cNvSpPr>
          <p:nvPr/>
        </p:nvSpPr>
        <p:spPr bwMode="auto">
          <a:xfrm>
            <a:off x="1440396" y="16002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1 Stride 8</a:t>
            </a:r>
          </a:p>
        </p:txBody>
      </p:sp>
      <p:sp>
        <p:nvSpPr>
          <p:cNvPr id="18683" name="Text Box 250"/>
          <p:cNvSpPr txBox="1">
            <a:spLocks noChangeArrowheads="1"/>
          </p:cNvSpPr>
          <p:nvPr/>
        </p:nvSpPr>
        <p:spPr bwMode="auto">
          <a:xfrm>
            <a:off x="1440396" y="28575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4</a:t>
            </a:r>
          </a:p>
        </p:txBody>
      </p:sp>
      <p:sp>
        <p:nvSpPr>
          <p:cNvPr id="18684" name="Text Box 251"/>
          <p:cNvSpPr txBox="1">
            <a:spLocks noChangeArrowheads="1"/>
          </p:cNvSpPr>
          <p:nvPr/>
        </p:nvSpPr>
        <p:spPr bwMode="auto">
          <a:xfrm>
            <a:off x="1440396" y="39497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2</a:t>
            </a:r>
          </a:p>
        </p:txBody>
      </p:sp>
      <p:sp>
        <p:nvSpPr>
          <p:cNvPr id="18685" name="Text Box 252"/>
          <p:cNvSpPr txBox="1">
            <a:spLocks noChangeArrowheads="1"/>
          </p:cNvSpPr>
          <p:nvPr/>
        </p:nvSpPr>
        <p:spPr bwMode="auto">
          <a:xfrm>
            <a:off x="1440396" y="49276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1</a:t>
            </a:r>
          </a:p>
        </p:txBody>
      </p:sp>
      <p:sp>
        <p:nvSpPr>
          <p:cNvPr id="18686" name="Text Box 253"/>
          <p:cNvSpPr txBox="1">
            <a:spLocks noChangeArrowheads="1"/>
          </p:cNvSpPr>
          <p:nvPr/>
        </p:nvSpPr>
        <p:spPr bwMode="auto">
          <a:xfrm>
            <a:off x="2721508" y="29495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7" name="Text Box 254"/>
          <p:cNvSpPr txBox="1">
            <a:spLocks noChangeArrowheads="1"/>
          </p:cNvSpPr>
          <p:nvPr/>
        </p:nvSpPr>
        <p:spPr bwMode="auto">
          <a:xfrm>
            <a:off x="2721508" y="40528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8" name="Text Box 255"/>
          <p:cNvSpPr txBox="1">
            <a:spLocks noChangeArrowheads="1"/>
          </p:cNvSpPr>
          <p:nvPr/>
        </p:nvSpPr>
        <p:spPr bwMode="auto">
          <a:xfrm>
            <a:off x="2721508" y="50069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9" name="Text Box 256"/>
          <p:cNvSpPr txBox="1">
            <a:spLocks noChangeArrowheads="1"/>
          </p:cNvSpPr>
          <p:nvPr/>
        </p:nvSpPr>
        <p:spPr bwMode="auto">
          <a:xfrm>
            <a:off x="2523071" y="6227878"/>
            <a:ext cx="7117297" cy="400110"/>
          </a:xfrm>
          <a:prstGeom prst="rect">
            <a:avLst/>
          </a:prstGeom>
          <a:solidFill>
            <a:schemeClr val="hlink"/>
          </a:solidFill>
          <a:ln w="28575" algn="ctr">
            <a:solidFill>
              <a:schemeClr val="tx1"/>
            </a:solidFill>
            <a:miter lim="800000"/>
            <a:headEnd/>
            <a:tailEnd/>
          </a:ln>
        </p:spPr>
        <p:txBody>
          <a:bodyPr wrap="square">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Sequential addressing is Shared Mem.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 free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770" y="1231906"/>
            <a:ext cx="6248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0" y="662798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26811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#3: Sequential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05000" y="106233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indexing in inner loop…</a:t>
            </a:r>
          </a:p>
        </p:txBody>
      </p:sp>
      <p:sp>
        <p:nvSpPr>
          <p:cNvPr id="15368" name="Text Box 5"/>
          <p:cNvSpPr txBox="1">
            <a:spLocks noChangeArrowheads="1"/>
          </p:cNvSpPr>
          <p:nvPr/>
        </p:nvSpPr>
        <p:spPr bwMode="auto">
          <a:xfrm>
            <a:off x="1828800" y="4189474"/>
            <a:ext cx="659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a:ln>
                  <a:noFill/>
                </a:ln>
                <a:solidFill>
                  <a:srgbClr val="C00000"/>
                </a:solidFill>
                <a:effectLst/>
                <a:uLnTx/>
                <a:uFillTx/>
                <a:latin typeface="Corbel" pitchFamily="34" charset="0"/>
                <a:ea typeface="+mn-ea"/>
                <a:cs typeface="+mn-cs"/>
              </a:rPr>
              <a:t>reversed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loop and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threadID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-based indexing:</a:t>
            </a:r>
          </a:p>
        </p:txBody>
      </p:sp>
      <p:sp>
        <p:nvSpPr>
          <p:cNvPr id="3" name="Rectangle 2"/>
          <p:cNvSpPr/>
          <p:nvPr/>
        </p:nvSpPr>
        <p:spPr>
          <a:xfrm>
            <a:off x="1905000" y="1524000"/>
            <a:ext cx="6629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651138"/>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381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7770707" y="5333777"/>
            <a:ext cx="2843873" cy="1015663"/>
          </a:xfrm>
          <a:prstGeom prst="rect">
            <a:avLst/>
          </a:prstGeom>
          <a:solidFill>
            <a:schemeClr val="bg1"/>
          </a:solidFill>
          <a:ln>
            <a:solidFill>
              <a:srgbClr val="C00000"/>
            </a:solid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you go out 1/2 the block size to match a thread with its second operand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1/4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1/8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sp>
        <p:nvSpPr>
          <p:cNvPr id="5" name="Arrow: Down 4">
            <a:extLst>
              <a:ext uri="{FF2B5EF4-FFF2-40B4-BE49-F238E27FC236}">
                <a16:creationId xmlns:a16="http://schemas.microsoft.com/office/drawing/2014/main" id="{F62BDDCC-5E10-FA18-EE1C-7738C686C561}"/>
              </a:ext>
            </a:extLst>
          </p:cNvPr>
          <p:cNvSpPr/>
          <p:nvPr/>
        </p:nvSpPr>
        <p:spPr>
          <a:xfrm rot="10800000">
            <a:off x="6949440" y="5008289"/>
            <a:ext cx="472440" cy="441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0427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7" name="Rectangle 5"/>
          <p:cNvSpPr>
            <a:spLocks noGrp="1" noChangeArrowheads="1"/>
          </p:cNvSpPr>
          <p:nvPr>
            <p:ph type="title"/>
          </p:nvPr>
        </p:nvSpPr>
        <p:spPr/>
        <p:txBody>
          <a:bodyPr/>
          <a:lstStyle/>
          <a:p>
            <a:pPr eaLnBrk="1" hangingPunct="1">
              <a:defRPr/>
            </a:pPr>
            <a:r>
              <a:rPr lang="en-US" dirty="0"/>
              <a:t>Idle Threads…</a:t>
            </a:r>
          </a:p>
        </p:txBody>
      </p:sp>
      <p:sp>
        <p:nvSpPr>
          <p:cNvPr id="2150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9B8979B-6272-4E31-921A-34300E93AF79}"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8" name="Rectangle 7"/>
          <p:cNvSpPr/>
          <p:nvPr/>
        </p:nvSpPr>
        <p:spPr>
          <a:xfrm>
            <a:off x="2590800" y="2514600"/>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Text Box 4"/>
          <p:cNvSpPr txBox="1">
            <a:spLocks noChangeArrowheads="1"/>
          </p:cNvSpPr>
          <p:nvPr/>
        </p:nvSpPr>
        <p:spPr bwMode="auto">
          <a:xfrm>
            <a:off x="1826784" y="5446337"/>
            <a:ext cx="84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Half of the threads are idle on first loop iteration. This is wasteful…</a:t>
            </a:r>
          </a:p>
        </p:txBody>
      </p:sp>
      <p:sp>
        <p:nvSpPr>
          <p:cNvPr id="10" name="Text Box 4"/>
          <p:cNvSpPr txBox="1">
            <a:spLocks noChangeArrowheads="1"/>
          </p:cNvSpPr>
          <p:nvPr/>
        </p:nvSpPr>
        <p:spPr bwMode="auto">
          <a:xfrm>
            <a:off x="2611030" y="2055634"/>
            <a:ext cx="3027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Current solution:</a:t>
            </a:r>
          </a:p>
        </p:txBody>
      </p:sp>
      <p:sp>
        <p:nvSpPr>
          <p:cNvPr id="7" name="Rectangle 6"/>
          <p:cNvSpPr/>
          <p:nvPr/>
        </p:nvSpPr>
        <p:spPr>
          <a:xfrm>
            <a:off x="40064"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31840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p:nvPr>
        </p:nvSpPr>
        <p:spPr/>
        <p:txBody>
          <a:bodyPr/>
          <a:lstStyle/>
          <a:p>
            <a:pPr eaLnBrk="1" hangingPunct="1">
              <a:defRPr/>
            </a:pPr>
            <a:r>
              <a:rPr lang="en-US" sz="3000" dirty="0"/>
              <a:t>Reduction #4: First Add During Load</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10542" y="1304021"/>
            <a:ext cx="201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Replace single load:</a:t>
            </a:r>
          </a:p>
        </p:txBody>
      </p:sp>
      <p:sp>
        <p:nvSpPr>
          <p:cNvPr id="15368" name="Text Box 5"/>
          <p:cNvSpPr txBox="1">
            <a:spLocks noChangeArrowheads="1"/>
          </p:cNvSpPr>
          <p:nvPr/>
        </p:nvSpPr>
        <p:spPr bwMode="auto">
          <a:xfrm>
            <a:off x="1828800" y="3669268"/>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…With two loads and first add of the reduction:</a:t>
            </a:r>
          </a:p>
        </p:txBody>
      </p:sp>
      <p:sp>
        <p:nvSpPr>
          <p:cNvPr id="3" name="Rectangle 2"/>
          <p:cNvSpPr/>
          <p:nvPr/>
        </p:nvSpPr>
        <p:spPr>
          <a:xfrm>
            <a:off x="1905000" y="1680865"/>
            <a:ext cx="74676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036874"/>
            <a:ext cx="8153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perform first level of reduction upon reading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global memory and writing 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63631"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Text Box 5"/>
          <p:cNvSpPr txBox="1">
            <a:spLocks noChangeArrowheads="1"/>
          </p:cNvSpPr>
          <p:nvPr/>
        </p:nvSpPr>
        <p:spPr bwMode="auto">
          <a:xfrm>
            <a:off x="1581740" y="6171619"/>
            <a:ext cx="8534400" cy="400110"/>
          </a:xfrm>
          <a:prstGeom prst="rect">
            <a:avLst/>
          </a:prstGeom>
          <a:solidFill>
            <a:schemeClr val="hlink"/>
          </a:solidFill>
          <a:ln w="28575" algn="ctr">
            <a:solidFill>
              <a:schemeClr val="tx1"/>
            </a:solidFill>
            <a:miter lim="800000"/>
            <a:headEnd/>
            <a:tailEnd/>
          </a:ln>
        </p:spPr>
        <p:txBody>
          <a:bodyPr>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Side-effect: number of blocks needed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half</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of what it used to be…</a:t>
            </a:r>
          </a:p>
        </p:txBody>
      </p:sp>
    </p:spTree>
    <p:extLst>
      <p:ext uri="{BB962C8B-B14F-4D97-AF65-F5344CB8AC3E}">
        <p14:creationId xmlns:p14="http://schemas.microsoft.com/office/powerpoint/2010/main" val="20871946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defRPr/>
            </a:pPr>
            <a:r>
              <a:rPr lang="en-US" dirty="0"/>
              <a:t>Instruction Bottleneck </a:t>
            </a:r>
            <a:r>
              <a:rPr lang="en-US" sz="2000" b="1" dirty="0">
                <a:solidFill>
                  <a:srgbClr val="FFC000"/>
                </a:solidFill>
              </a:rPr>
              <a:t>[important slide]</a:t>
            </a:r>
            <a:endParaRPr lang="en-US" b="1" dirty="0">
              <a:solidFill>
                <a:srgbClr val="FFC000"/>
              </a:solidFill>
            </a:endParaRPr>
          </a:p>
        </p:txBody>
      </p:sp>
      <p:sp>
        <p:nvSpPr>
          <p:cNvPr id="24580" name="Rectangle 3"/>
          <p:cNvSpPr>
            <a:spLocks noGrp="1" noChangeArrowheads="1"/>
          </p:cNvSpPr>
          <p:nvPr>
            <p:ph idx="1"/>
          </p:nvPr>
        </p:nvSpPr>
        <p:spPr/>
        <p:txBody>
          <a:bodyPr/>
          <a:lstStyle/>
          <a:p>
            <a:pPr eaLnBrk="1" hangingPunct="1"/>
            <a:endParaRPr lang="en-US" sz="2000" dirty="0"/>
          </a:p>
          <a:p>
            <a:pPr eaLnBrk="1" hangingPunct="1"/>
            <a:r>
              <a:rPr lang="en-US" sz="2000" dirty="0"/>
              <a:t>At 17 GB/s, we’re far from bandwidth bound</a:t>
            </a:r>
          </a:p>
          <a:p>
            <a:pPr eaLnBrk="1" hangingPunct="1"/>
            <a:endParaRPr lang="en-US" sz="2000" dirty="0"/>
          </a:p>
          <a:p>
            <a:pPr eaLnBrk="1" hangingPunct="1"/>
            <a:endParaRPr lang="en-US" sz="2000" dirty="0"/>
          </a:p>
          <a:p>
            <a:pPr eaLnBrk="1" hangingPunct="1"/>
            <a:r>
              <a:rPr lang="en-US" sz="2000" dirty="0"/>
              <a:t>Since we are </a:t>
            </a:r>
            <a:r>
              <a:rPr lang="en-US" sz="2000" dirty="0">
                <a:solidFill>
                  <a:srgbClr val="C00000"/>
                </a:solidFill>
              </a:rPr>
              <a:t>neither bandwidth nor compute bound</a:t>
            </a:r>
            <a:r>
              <a:rPr lang="en-US" sz="2000" dirty="0"/>
              <a:t>, a likely bottleneck is </a:t>
            </a:r>
            <a:r>
              <a:rPr lang="en-US" sz="2000" b="1" dirty="0">
                <a:solidFill>
                  <a:srgbClr val="C00000"/>
                </a:solidFill>
              </a:rPr>
              <a:t>instruction overhead</a:t>
            </a:r>
          </a:p>
          <a:p>
            <a:pPr lvl="1" eaLnBrk="1" hangingPunct="1"/>
            <a:r>
              <a:rPr lang="en-US" sz="1800" dirty="0"/>
              <a:t>Ancillary instructions that are not loads, stores, or core arithmetic</a:t>
            </a:r>
          </a:p>
          <a:p>
            <a:pPr lvl="1" eaLnBrk="1" hangingPunct="1"/>
            <a:r>
              <a:rPr lang="en-US" sz="1800" dirty="0"/>
              <a:t>In other words: </a:t>
            </a:r>
            <a:r>
              <a:rPr lang="en-US" sz="1800" dirty="0">
                <a:solidFill>
                  <a:srgbClr val="0070C0"/>
                </a:solidFill>
              </a:rPr>
              <a:t>loop overhead </a:t>
            </a:r>
            <a:r>
              <a:rPr lang="en-US" sz="1800" dirty="0"/>
              <a:t>and </a:t>
            </a:r>
            <a:r>
              <a:rPr lang="en-US" sz="1800" dirty="0">
                <a:solidFill>
                  <a:srgbClr val="0070C0"/>
                </a:solidFill>
              </a:rPr>
              <a:t>address arithmetic</a:t>
            </a:r>
          </a:p>
          <a:p>
            <a:endParaRPr lang="en-US" sz="2200" dirty="0"/>
          </a:p>
          <a:p>
            <a:endParaRPr lang="en-US" sz="2200" dirty="0"/>
          </a:p>
          <a:p>
            <a:pPr eaLnBrk="1" hangingPunct="1"/>
            <a:r>
              <a:rPr lang="en-US" sz="2000" dirty="0"/>
              <a:t>Strategy: unroll loops</a:t>
            </a:r>
          </a:p>
        </p:txBody>
      </p:sp>
      <p:sp>
        <p:nvSpPr>
          <p:cNvPr id="24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9DA630D-C17D-4008-A69A-B59F8DF1113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932016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dirty="0"/>
              <a:t>Unrolling the Last Warp</a:t>
            </a:r>
          </a:p>
        </p:txBody>
      </p:sp>
      <p:sp>
        <p:nvSpPr>
          <p:cNvPr id="25604" name="Rectangle 3"/>
          <p:cNvSpPr>
            <a:spLocks noGrp="1" noChangeArrowheads="1"/>
          </p:cNvSpPr>
          <p:nvPr>
            <p:ph idx="1"/>
          </p:nvPr>
        </p:nvSpPr>
        <p:spPr/>
        <p:txBody>
          <a:bodyPr/>
          <a:lstStyle/>
          <a:p>
            <a:pPr eaLnBrk="1" hangingPunct="1"/>
            <a:r>
              <a:rPr lang="en-US" sz="2000" dirty="0"/>
              <a:t>As reduction proceeds, the number of “active” threads decreases</a:t>
            </a:r>
          </a:p>
          <a:p>
            <a:pPr lvl="1" eaLnBrk="1" hangingPunct="1"/>
            <a:r>
              <a:rPr lang="en-US" sz="1800" dirty="0"/>
              <a:t>When </a:t>
            </a:r>
            <a:r>
              <a:rPr lang="en-US" sz="1800" b="1" dirty="0">
                <a:solidFill>
                  <a:srgbClr val="0070C0"/>
                </a:solidFill>
                <a:latin typeface="Consolas" pitchFamily="49" charset="0"/>
                <a:cs typeface="Consolas" pitchFamily="49" charset="0"/>
              </a:rPr>
              <a:t>s &lt;= 32</a:t>
            </a:r>
            <a:r>
              <a:rPr lang="en-US" sz="1800" dirty="0"/>
              <a:t>, we have only one warp left</a:t>
            </a:r>
          </a:p>
          <a:p>
            <a:pPr marL="914400" lvl="2" indent="0">
              <a:buNone/>
            </a:pPr>
            <a:endParaRPr lang="en-US" sz="1600" dirty="0"/>
          </a:p>
          <a:p>
            <a:pPr eaLnBrk="1" hangingPunct="1"/>
            <a:r>
              <a:rPr lang="en-US" sz="2000" dirty="0"/>
              <a:t>Instructions executed in lockstep fashion within a warp (NOTE: Volta &amp; more recent: use </a:t>
            </a:r>
            <a:r>
              <a:rPr lang="en-US" sz="2000" dirty="0" err="1">
                <a:solidFill>
                  <a:srgbClr val="0070C0"/>
                </a:solidFill>
                <a:latin typeface="Consolas" panose="020B0609020204030204" pitchFamily="49" charset="0"/>
              </a:rPr>
              <a:t>shfl_down_sync</a:t>
            </a:r>
            <a:r>
              <a:rPr lang="en-US" sz="2000" dirty="0">
                <a:solidFill>
                  <a:srgbClr val="0070C0"/>
                </a:solidFill>
                <a:latin typeface="Consolas" panose="020B0609020204030204" pitchFamily="49" charset="0"/>
              </a:rPr>
              <a:t>()</a:t>
            </a:r>
            <a:r>
              <a:rPr lang="en-US" sz="2000" dirty="0"/>
              <a:t>)</a:t>
            </a:r>
            <a:endParaRPr lang="en-US" sz="1600" dirty="0"/>
          </a:p>
          <a:p>
            <a:pPr lvl="1"/>
            <a:endParaRPr lang="en-US" sz="1900" dirty="0"/>
          </a:p>
          <a:p>
            <a:pPr eaLnBrk="1" hangingPunct="1"/>
            <a:r>
              <a:rPr lang="en-US" sz="2000" dirty="0"/>
              <a:t>That means when </a:t>
            </a:r>
            <a:r>
              <a:rPr lang="en-US" sz="2000" b="1" dirty="0">
                <a:solidFill>
                  <a:srgbClr val="0070C0"/>
                </a:solidFill>
                <a:latin typeface="Consolas" pitchFamily="49" charset="0"/>
                <a:cs typeface="Consolas" pitchFamily="49" charset="0"/>
              </a:rPr>
              <a:t>s &lt;= 32</a:t>
            </a:r>
            <a:r>
              <a:rPr lang="en-US" sz="2000" dirty="0"/>
              <a:t>:</a:t>
            </a:r>
          </a:p>
          <a:p>
            <a:pPr lvl="1" eaLnBrk="1" hangingPunct="1"/>
            <a:r>
              <a:rPr lang="en-US" sz="1800" dirty="0"/>
              <a:t>We don’t need to </a:t>
            </a:r>
            <a:r>
              <a:rPr lang="en-US" sz="1800" b="1" dirty="0">
                <a:solidFill>
                  <a:srgbClr val="0070C0"/>
                </a:solidFill>
                <a:latin typeface="Consolas" pitchFamily="49" charset="0"/>
                <a:cs typeface="Consolas" pitchFamily="49" charset="0"/>
              </a:rPr>
              <a:t>__</a:t>
            </a:r>
            <a:r>
              <a:rPr lang="en-US" sz="1800" b="1" dirty="0" err="1">
                <a:solidFill>
                  <a:srgbClr val="0070C0"/>
                </a:solidFill>
                <a:latin typeface="Consolas" pitchFamily="49" charset="0"/>
                <a:cs typeface="Consolas" pitchFamily="49" charset="0"/>
              </a:rPr>
              <a:t>syncthreads</a:t>
            </a:r>
            <a:r>
              <a:rPr lang="en-US" sz="1800" b="1" dirty="0">
                <a:solidFill>
                  <a:srgbClr val="0070C0"/>
                </a:solidFill>
                <a:latin typeface="Consolas" pitchFamily="49" charset="0"/>
                <a:cs typeface="Consolas" pitchFamily="49" charset="0"/>
              </a:rPr>
              <a:t>()</a:t>
            </a:r>
          </a:p>
          <a:p>
            <a:pPr lvl="1" eaLnBrk="1" hangingPunct="1"/>
            <a:r>
              <a:rPr lang="en-US" sz="1800" dirty="0"/>
              <a:t>We don’t need “</a:t>
            </a:r>
            <a:r>
              <a:rPr lang="en-US" sz="1800" b="1" dirty="0">
                <a:solidFill>
                  <a:srgbClr val="0070C0"/>
                </a:solidFill>
                <a:latin typeface="Consolas" pitchFamily="49" charset="0"/>
                <a:cs typeface="Consolas" pitchFamily="49" charset="0"/>
              </a:rPr>
              <a:t>if (</a:t>
            </a:r>
            <a:r>
              <a:rPr lang="en-US" sz="1800" b="1" dirty="0" err="1">
                <a:solidFill>
                  <a:srgbClr val="0070C0"/>
                </a:solidFill>
                <a:latin typeface="Consolas" pitchFamily="49" charset="0"/>
                <a:cs typeface="Consolas" pitchFamily="49" charset="0"/>
              </a:rPr>
              <a:t>tid</a:t>
            </a:r>
            <a:r>
              <a:rPr lang="en-US" sz="1800" b="1" dirty="0">
                <a:solidFill>
                  <a:srgbClr val="0070C0"/>
                </a:solidFill>
                <a:latin typeface="Consolas" pitchFamily="49" charset="0"/>
                <a:cs typeface="Consolas" pitchFamily="49" charset="0"/>
              </a:rPr>
              <a:t> &lt; s)</a:t>
            </a:r>
            <a:r>
              <a:rPr lang="en-US" sz="1800" dirty="0"/>
              <a:t>” because that’s a given</a:t>
            </a:r>
            <a:endParaRPr lang="en-US" sz="1600" dirty="0"/>
          </a:p>
          <a:p>
            <a:pPr lvl="2"/>
            <a:endParaRPr lang="en-US" sz="1600" dirty="0"/>
          </a:p>
          <a:p>
            <a:pPr eaLnBrk="1" hangingPunct="1"/>
            <a:r>
              <a:rPr lang="en-US" sz="2000" dirty="0"/>
              <a:t>The key idea: </a:t>
            </a:r>
            <a:r>
              <a:rPr lang="en-US" sz="2000" dirty="0">
                <a:solidFill>
                  <a:srgbClr val="00B050"/>
                </a:solidFill>
              </a:rPr>
              <a:t>unroll the last 6 iterations of the inner loop, </a:t>
            </a:r>
          </a:p>
          <a:p>
            <a:pPr marL="0" indent="0" eaLnBrk="1" hangingPunct="1">
              <a:buNone/>
            </a:pPr>
            <a:r>
              <a:rPr lang="en-US" sz="2000" dirty="0">
                <a:solidFill>
                  <a:srgbClr val="00B050"/>
                </a:solidFill>
              </a:rPr>
              <a:t>                             which involve 32 or less threads</a:t>
            </a:r>
          </a:p>
        </p:txBody>
      </p:sp>
      <p:sp>
        <p:nvSpPr>
          <p:cNvPr id="256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45258-290C-42E4-8466-E82BA9463A50}"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323600" name="Picture 323599">
            <a:extLst>
              <a:ext uri="{FF2B5EF4-FFF2-40B4-BE49-F238E27FC236}">
                <a16:creationId xmlns:a16="http://schemas.microsoft.com/office/drawing/2014/main" id="{18050704-CE11-411D-BBF1-B3A5CDD92EF7}"/>
              </a:ext>
            </a:extLst>
          </p:cNvPr>
          <p:cNvPicPr>
            <a:picLocks noChangeAspect="1"/>
          </p:cNvPicPr>
          <p:nvPr/>
        </p:nvPicPr>
        <p:blipFill>
          <a:blip r:embed="rId2"/>
          <a:stretch>
            <a:fillRect/>
          </a:stretch>
        </p:blipFill>
        <p:spPr>
          <a:xfrm>
            <a:off x="6400799" y="2877312"/>
            <a:ext cx="5796203" cy="3287182"/>
          </a:xfrm>
          <a:prstGeom prst="rect">
            <a:avLst/>
          </a:prstGeom>
        </p:spPr>
      </p:pic>
    </p:spTree>
    <p:extLst>
      <p:ext uri="{BB962C8B-B14F-4D97-AF65-F5344CB8AC3E}">
        <p14:creationId xmlns:p14="http://schemas.microsoft.com/office/powerpoint/2010/main" val="42308649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a:spLocks noGrp="1" noChangeArrowheads="1"/>
          </p:cNvSpPr>
          <p:nvPr>
            <p:ph type="title"/>
          </p:nvPr>
        </p:nvSpPr>
        <p:spPr/>
        <p:txBody>
          <a:bodyPr/>
          <a:lstStyle/>
          <a:p>
            <a:pPr eaLnBrk="1" hangingPunct="1">
              <a:defRPr/>
            </a:pPr>
            <a:r>
              <a:rPr lang="en-US" sz="3000" dirty="0"/>
              <a:t>Reduction #5: Unroll the Last Warp</a:t>
            </a:r>
          </a:p>
        </p:txBody>
      </p:sp>
      <p:sp>
        <p:nvSpPr>
          <p:cNvPr id="266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A2BAC7-977B-4E7C-B2C4-46DED188E24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6632" name="Text Box 9"/>
          <p:cNvSpPr txBox="1">
            <a:spLocks noChangeArrowheads="1"/>
          </p:cNvSpPr>
          <p:nvPr/>
        </p:nvSpPr>
        <p:spPr bwMode="auto">
          <a:xfrm>
            <a:off x="1794465" y="5957888"/>
            <a:ext cx="84264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Note: This saves useless work in </a:t>
            </a:r>
            <a:r>
              <a:rPr kumimoji="0" lang="en-US" sz="2000" b="1" i="1" u="none" strike="noStrike" kern="1200" cap="none" spc="0" normalizeH="0" baseline="0" noProof="0" dirty="0">
                <a:ln>
                  <a:noFill/>
                </a:ln>
                <a:solidFill>
                  <a:srgbClr val="C00000"/>
                </a:solidFill>
                <a:effectLst/>
                <a:uLnTx/>
                <a:uFillTx/>
                <a:latin typeface="Arial" charset="0"/>
                <a:ea typeface="+mn-ea"/>
                <a:cs typeface="+mn-cs"/>
              </a:rPr>
              <a:t>all</a:t>
            </a:r>
            <a:r>
              <a:rPr kumimoji="0" lang="en-US" sz="2000" b="1" i="0" u="none" strike="noStrike" kern="1200" cap="none" spc="0" normalizeH="0" baseline="0" noProof="0" dirty="0">
                <a:ln>
                  <a:noFill/>
                </a:ln>
                <a:solidFill>
                  <a:prstClr val="black"/>
                </a:solidFill>
                <a:effectLst/>
                <a:uLnTx/>
                <a:uFillTx/>
                <a:latin typeface="Arial" charset="0"/>
                <a:ea typeface="+mn-ea"/>
                <a:cs typeface="+mn-cs"/>
              </a:rPr>
              <a:t> warps, not just the last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Without unrolling, all warps execute every iteration of the for loop and if statement</a:t>
            </a:r>
          </a:p>
        </p:txBody>
      </p:sp>
      <p:sp>
        <p:nvSpPr>
          <p:cNvPr id="3" name="Rectangle 2"/>
          <p:cNvSpPr/>
          <p:nvPr/>
        </p:nvSpPr>
        <p:spPr>
          <a:xfrm>
            <a:off x="1921476" y="3635276"/>
            <a:ext cx="75438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905000" y="1120676"/>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and use later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s&gt;32;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Line Callout 2 4"/>
          <p:cNvSpPr/>
          <p:nvPr/>
        </p:nvSpPr>
        <p:spPr>
          <a:xfrm>
            <a:off x="8229600" y="4473476"/>
            <a:ext cx="2209800" cy="838200"/>
          </a:xfrm>
          <a:prstGeom prst="borderCallout2">
            <a:avLst>
              <a:gd name="adj1" fmla="val 48678"/>
              <a:gd name="adj2" fmla="val -1742"/>
              <a:gd name="adj3" fmla="val 17785"/>
              <a:gd name="adj4" fmla="val -63173"/>
              <a:gd name="adj5" fmla="val -61273"/>
              <a:gd name="adj6" fmla="val -85483"/>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IMPORTANT: For this to be correct, we must use the “</a:t>
            </a: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volatile</a:t>
            </a: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 keyword!</a:t>
            </a:r>
          </a:p>
        </p:txBody>
      </p:sp>
      <p:sp>
        <p:nvSpPr>
          <p:cNvPr id="8" name="Rectangle 7"/>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Line Callout 2 8"/>
          <p:cNvSpPr/>
          <p:nvPr/>
        </p:nvSpPr>
        <p:spPr>
          <a:xfrm>
            <a:off x="8686800" y="2111276"/>
            <a:ext cx="1524000" cy="419100"/>
          </a:xfrm>
          <a:prstGeom prst="borderCallout2">
            <a:avLst>
              <a:gd name="adj1" fmla="val 48678"/>
              <a:gd name="adj2" fmla="val -1742"/>
              <a:gd name="adj3" fmla="val 46747"/>
              <a:gd name="adj4" fmla="val -87598"/>
              <a:gd name="adj5" fmla="val -100855"/>
              <a:gd name="adj6" fmla="val -146692"/>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This used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S&gt;0</a:t>
            </a:r>
          </a:p>
        </p:txBody>
      </p:sp>
    </p:spTree>
    <p:extLst>
      <p:ext uri="{BB962C8B-B14F-4D97-AF65-F5344CB8AC3E}">
        <p14:creationId xmlns:p14="http://schemas.microsoft.com/office/powerpoint/2010/main" val="4409103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dirty="0"/>
              <a:t>Complete Unrolling</a:t>
            </a:r>
          </a:p>
        </p:txBody>
      </p:sp>
      <p:sp>
        <p:nvSpPr>
          <p:cNvPr id="28676" name="Rectangle 3"/>
          <p:cNvSpPr>
            <a:spLocks noGrp="1" noChangeArrowheads="1"/>
          </p:cNvSpPr>
          <p:nvPr>
            <p:ph idx="1"/>
          </p:nvPr>
        </p:nvSpPr>
        <p:spPr>
          <a:xfrm>
            <a:off x="147344" y="1006867"/>
            <a:ext cx="11960872" cy="5421404"/>
          </a:xfrm>
        </p:spPr>
        <p:txBody>
          <a:bodyPr>
            <a:normAutofit/>
          </a:bodyPr>
          <a:lstStyle/>
          <a:p>
            <a:pPr eaLnBrk="1" hangingPunct="1"/>
            <a:r>
              <a:rPr lang="en-US" sz="2000" dirty="0"/>
              <a:t>If we knew the number of iterations (or equivalently, of threads in a block) at compile time, we could completely unroll the reduction</a:t>
            </a:r>
          </a:p>
          <a:p>
            <a:pPr lvl="1" eaLnBrk="1" hangingPunct="1"/>
            <a:r>
              <a:rPr lang="en-US" sz="1800" dirty="0"/>
              <a:t>Luckily, the block size on G80 is limited by the GPU to 512 threads</a:t>
            </a:r>
          </a:p>
          <a:p>
            <a:pPr lvl="2"/>
            <a:r>
              <a:rPr lang="en-US" sz="1500" dirty="0"/>
              <a:t>1024 on Fermi GPUs and newer</a:t>
            </a:r>
          </a:p>
          <a:p>
            <a:pPr lvl="1" eaLnBrk="1" hangingPunct="1"/>
            <a:r>
              <a:rPr lang="en-US" sz="1800" dirty="0"/>
              <a:t>Also, we are sticking to power-of-2 block sizes</a:t>
            </a:r>
          </a:p>
          <a:p>
            <a:endParaRPr lang="en-US" sz="2200" dirty="0"/>
          </a:p>
          <a:p>
            <a:pPr eaLnBrk="1" hangingPunct="1"/>
            <a:r>
              <a:rPr lang="en-US" sz="2000" dirty="0"/>
              <a:t>Basic idea: unroll everything for a fixed block size</a:t>
            </a:r>
          </a:p>
          <a:p>
            <a:pPr lvl="1" eaLnBrk="1" hangingPunct="1"/>
            <a:r>
              <a:rPr lang="en-US" sz="1800" dirty="0"/>
              <a:t>But we need to be generic – how can we unroll for block sizes that we don’t know at compile time?</a:t>
            </a:r>
          </a:p>
          <a:p>
            <a:endParaRPr lang="en-US" sz="2200" dirty="0"/>
          </a:p>
          <a:p>
            <a:pPr eaLnBrk="1" hangingPunct="1"/>
            <a:r>
              <a:rPr lang="en-US" sz="2000" dirty="0"/>
              <a:t>Use of templates can solve this issue…</a:t>
            </a:r>
          </a:p>
          <a:p>
            <a:pPr lvl="1" eaLnBrk="1" hangingPunct="1"/>
            <a:r>
              <a:rPr lang="en-US" sz="1800" dirty="0"/>
              <a:t>CUDA supports C++ template parameters on device and host functions</a:t>
            </a:r>
          </a:p>
          <a:p>
            <a:pPr eaLnBrk="1" hangingPunct="1"/>
            <a:endParaRPr lang="en-US" sz="2000" dirty="0"/>
          </a:p>
          <a:p>
            <a:pPr eaLnBrk="1" hangingPunct="1"/>
            <a:r>
              <a:rPr lang="en-US" sz="2000" dirty="0"/>
              <a:t>Specify block size as a function template parameter</a:t>
            </a:r>
          </a:p>
          <a:p>
            <a:pPr eaLnBrk="1" hangingPunct="1"/>
            <a:r>
              <a:rPr lang="en-US" sz="2000" dirty="0"/>
              <a:t>The kernel is parameterized:</a:t>
            </a:r>
          </a:p>
          <a:p>
            <a:pPr lvl="1" eaLnBrk="1" hangingPunct="1"/>
            <a:endParaRPr lang="en-US" sz="1800" dirty="0"/>
          </a:p>
        </p:txBody>
      </p:sp>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0195567-856C-4DC0-9DCE-2C4BC59B0A9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a:extLst>
              <a:ext uri="{FF2B5EF4-FFF2-40B4-BE49-F238E27FC236}">
                <a16:creationId xmlns:a16="http://schemas.microsoft.com/office/drawing/2014/main" id="{04979DCF-32BF-63DD-AFBE-D402DC9A6560}"/>
              </a:ext>
            </a:extLst>
          </p:cNvPr>
          <p:cNvSpPr/>
          <p:nvPr/>
        </p:nvSpPr>
        <p:spPr>
          <a:xfrm>
            <a:off x="3815137" y="5781940"/>
            <a:ext cx="701040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reduce6(</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450411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pPr eaLnBrk="1" hangingPunct="1">
              <a:defRPr/>
            </a:pPr>
            <a:r>
              <a:rPr lang="en-US" sz="3200" dirty="0"/>
              <a:t>Reduction #6: Completely Unrolled</a:t>
            </a:r>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7A4BCAD-C088-4DF1-9E58-EF3E3C9E08A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9" name="Content Placeholder 2"/>
          <p:cNvSpPr>
            <a:spLocks noGrp="1"/>
          </p:cNvSpPr>
          <p:nvPr>
            <p:ph idx="4294967295"/>
          </p:nvPr>
        </p:nvSpPr>
        <p:spPr>
          <a:xfrm>
            <a:off x="490194" y="5668962"/>
            <a:ext cx="8839200" cy="950913"/>
          </a:xfrm>
        </p:spPr>
        <p:txBody>
          <a:bodyPr>
            <a:normAutofit fontScale="92500"/>
          </a:bodyPr>
          <a:lstStyle/>
          <a:p>
            <a:r>
              <a:rPr lang="en-US" sz="1400" dirty="0"/>
              <a:t>All code in </a:t>
            </a:r>
            <a:r>
              <a:rPr lang="en-US" sz="1400" dirty="0">
                <a:solidFill>
                  <a:srgbClr val="C00000"/>
                </a:solidFill>
              </a:rPr>
              <a:t>RED</a:t>
            </a:r>
            <a:r>
              <a:rPr lang="en-US" sz="1400" dirty="0"/>
              <a:t> will be evaluated at compile time.  Results in a very efficient inner loop.</a:t>
            </a:r>
          </a:p>
          <a:p>
            <a:r>
              <a:rPr lang="en-US" sz="1400" dirty="0"/>
              <a:t>For Fermi and newer CC, you’d have one more </a:t>
            </a:r>
            <a:r>
              <a:rPr lang="en-US" sz="1400" dirty="0">
                <a:solidFill>
                  <a:srgbClr val="0000FF"/>
                </a:solidFill>
                <a:latin typeface="Consolas" pitchFamily="49" charset="0"/>
                <a:cs typeface="Consolas" pitchFamily="49" charset="0"/>
              </a:rPr>
              <a:t>if</a:t>
            </a:r>
            <a:r>
              <a:rPr lang="en-US" sz="1400" dirty="0"/>
              <a:t> statement that covers the case when </a:t>
            </a:r>
            <a:r>
              <a:rPr lang="en-US" sz="1400" dirty="0" err="1">
                <a:solidFill>
                  <a:srgbClr val="C00000"/>
                </a:solidFill>
                <a:latin typeface="Consolas" pitchFamily="49" charset="0"/>
                <a:cs typeface="Consolas" pitchFamily="49" charset="0"/>
              </a:rPr>
              <a:t>blockSize</a:t>
            </a:r>
            <a:r>
              <a:rPr lang="en-US" sz="1400" dirty="0">
                <a:latin typeface="Consolas" pitchFamily="49" charset="0"/>
                <a:cs typeface="Consolas" pitchFamily="49" charset="0"/>
              </a:rPr>
              <a:t>&gt;=1024</a:t>
            </a:r>
          </a:p>
          <a:p>
            <a:r>
              <a:rPr lang="en-US" sz="1400" dirty="0"/>
              <a:t>You can call the </a:t>
            </a:r>
            <a:r>
              <a:rPr lang="en-US" sz="1400" b="1" dirty="0" err="1">
                <a:latin typeface="Consolas" pitchFamily="49" charset="0"/>
                <a:cs typeface="Consolas" pitchFamily="49" charset="0"/>
              </a:rPr>
              <a:t>warpReduce</a:t>
            </a:r>
            <a:r>
              <a:rPr lang="en-US" sz="1400" dirty="0"/>
              <a:t> function only when you got to one warp. Reason: you don’t have to synchronize at that point.</a:t>
            </a:r>
          </a:p>
          <a:p>
            <a:endParaRPr lang="en-US" sz="1400" dirty="0">
              <a:latin typeface="Consolas" pitchFamily="49" charset="0"/>
              <a:cs typeface="Consolas" pitchFamily="49" charset="0"/>
            </a:endParaRPr>
          </a:p>
        </p:txBody>
      </p:sp>
      <p:sp>
        <p:nvSpPr>
          <p:cNvPr id="2" name="Rectangle 1"/>
          <p:cNvSpPr/>
          <p:nvPr/>
        </p:nvSpPr>
        <p:spPr>
          <a:xfrm>
            <a:off x="2209801" y="3230562"/>
            <a:ext cx="6932815" cy="233910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64) sdata[tid] += sdata[tid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32) sdata[tid] += sdata[tid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16) sdata[tid] += sdata[tid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8) sdata[tid] += sdata[tid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4) sdata[tid] += sdata[tid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 sdata[tid] += sdata[tid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2209800" y="944562"/>
            <a:ext cx="8153400" cy="212365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last warp only</a:t>
            </a:r>
          </a:p>
        </p:txBody>
      </p:sp>
      <p:sp>
        <p:nvSpPr>
          <p:cNvPr id="7" name="Rectangle 6"/>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Rectangle 3"/>
          <p:cNvSpPr/>
          <p:nvPr/>
        </p:nvSpPr>
        <p:spPr>
          <a:xfrm>
            <a:off x="6629400" y="715962"/>
            <a:ext cx="3934090"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the key part of the kernel</a:t>
            </a:r>
          </a:p>
        </p:txBody>
      </p:sp>
      <p:sp>
        <p:nvSpPr>
          <p:cNvPr id="10" name="Rectangle 9"/>
          <p:cNvSpPr/>
          <p:nvPr/>
        </p:nvSpPr>
        <p:spPr>
          <a:xfrm>
            <a:off x="6452049" y="3115823"/>
            <a:ext cx="4533613"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a helper function (device only)</a:t>
            </a:r>
          </a:p>
        </p:txBody>
      </p:sp>
    </p:spTree>
    <p:extLst>
      <p:ext uri="{BB962C8B-B14F-4D97-AF65-F5344CB8AC3E}">
        <p14:creationId xmlns:p14="http://schemas.microsoft.com/office/powerpoint/2010/main" val="11701199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a:t>Invoking Template Kernels</a:t>
            </a:r>
          </a:p>
        </p:txBody>
      </p:sp>
      <p:sp>
        <p:nvSpPr>
          <p:cNvPr id="317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58DF90-91C5-4FD2-9582-8BC54B2635E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31748" name="Rectangle 3"/>
          <p:cNvSpPr>
            <a:spLocks noGrp="1" noChangeArrowheads="1"/>
          </p:cNvSpPr>
          <p:nvPr>
            <p:ph type="body" idx="4294967295"/>
          </p:nvPr>
        </p:nvSpPr>
        <p:spPr>
          <a:xfrm>
            <a:off x="244311" y="952412"/>
            <a:ext cx="8229600" cy="914400"/>
          </a:xfrm>
        </p:spPr>
        <p:txBody>
          <a:bodyPr/>
          <a:lstStyle/>
          <a:p>
            <a:pPr eaLnBrk="1" hangingPunct="1"/>
            <a:r>
              <a:rPr lang="en-US" dirty="0"/>
              <a:t>Don’t we still need block size at compile time?</a:t>
            </a:r>
          </a:p>
          <a:p>
            <a:pPr lvl="1" eaLnBrk="1" hangingPunct="1"/>
            <a:r>
              <a:rPr lang="en-US" dirty="0"/>
              <a:t>There is a way out, use a switch statement for 10 possible block sizes:</a:t>
            </a:r>
          </a:p>
        </p:txBody>
      </p:sp>
      <p:sp>
        <p:nvSpPr>
          <p:cNvPr id="2" name="Rectangle 1"/>
          <p:cNvSpPr/>
          <p:nvPr/>
        </p:nvSpPr>
        <p:spPr>
          <a:xfrm>
            <a:off x="1600200" y="1795076"/>
            <a:ext cx="8915400" cy="483209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switch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512: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512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256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128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64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32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Rectangle 6"/>
          <p:cNvSpPr/>
          <p:nvPr/>
        </p:nvSpPr>
        <p:spPr>
          <a:xfrm>
            <a:off x="5381920" y="1682146"/>
            <a:ext cx="6556342" cy="36933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code on the host, calling the appropriate kernel</a:t>
            </a:r>
          </a:p>
        </p:txBody>
      </p:sp>
    </p:spTree>
    <p:extLst>
      <p:ext uri="{BB962C8B-B14F-4D97-AF65-F5344CB8AC3E}">
        <p14:creationId xmlns:p14="http://schemas.microsoft.com/office/powerpoint/2010/main" val="3381008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dirty="0"/>
              <a:t>Parallel Reduction Complexity</a:t>
            </a:r>
          </a:p>
        </p:txBody>
      </p:sp>
      <p:sp>
        <p:nvSpPr>
          <p:cNvPr id="33796" name="Rectangle 3"/>
          <p:cNvSpPr>
            <a:spLocks noGrp="1" noChangeArrowheads="1"/>
          </p:cNvSpPr>
          <p:nvPr>
            <p:ph idx="1"/>
          </p:nvPr>
        </p:nvSpPr>
        <p:spPr/>
        <p:txBody>
          <a:bodyPr>
            <a:normAutofit/>
          </a:bodyPr>
          <a:lstStyle/>
          <a:p>
            <a:pPr>
              <a:lnSpc>
                <a:spcPct val="90000"/>
              </a:lnSpc>
            </a:pPr>
            <a:r>
              <a:rPr lang="en-US" sz="2000" dirty="0"/>
              <a:t>Assume that the number of elements in array is of the form </a:t>
            </a:r>
            <a:r>
              <a:rPr lang="en-US" sz="2000" i="1" dirty="0"/>
              <a:t>N</a:t>
            </a:r>
            <a:r>
              <a:rPr lang="en-US" sz="2000" dirty="0"/>
              <a:t>=2</a:t>
            </a:r>
            <a:r>
              <a:rPr lang="en-US" sz="2000" i="1" baseline="30000" dirty="0"/>
              <a:t>D</a:t>
            </a:r>
            <a:endParaRPr lang="en-US" sz="2000" dirty="0"/>
          </a:p>
          <a:p>
            <a:pPr marL="457200" lvl="1" indent="0">
              <a:lnSpc>
                <a:spcPct val="90000"/>
              </a:lnSpc>
              <a:buNone/>
            </a:pPr>
            <a:endParaRPr lang="en-US" dirty="0"/>
          </a:p>
          <a:p>
            <a:pPr eaLnBrk="1" hangingPunct="1">
              <a:lnSpc>
                <a:spcPct val="90000"/>
              </a:lnSpc>
            </a:pPr>
            <a:r>
              <a:rPr lang="en-US" sz="2000" dirty="0">
                <a:solidFill>
                  <a:schemeClr val="accent2"/>
                </a:solidFill>
              </a:rPr>
              <a:t>Log </a:t>
            </a:r>
            <a:r>
              <a:rPr lang="en-US" sz="2000" i="1" dirty="0">
                <a:solidFill>
                  <a:schemeClr val="accent2"/>
                </a:solidFill>
              </a:rPr>
              <a:t>N</a:t>
            </a:r>
            <a:r>
              <a:rPr lang="en-US" sz="2000" dirty="0"/>
              <a:t> parallel stages, each stage </a:t>
            </a:r>
            <a:r>
              <a:rPr lang="en-US" sz="2000" i="1" dirty="0"/>
              <a:t>S</a:t>
            </a:r>
            <a:r>
              <a:rPr lang="en-US" sz="2000" dirty="0"/>
              <a:t> requires </a:t>
            </a:r>
            <a:r>
              <a:rPr lang="en-US" sz="2000" i="1" dirty="0"/>
              <a:t>N</a:t>
            </a:r>
            <a:r>
              <a:rPr lang="en-US" sz="2000" dirty="0"/>
              <a:t>/2</a:t>
            </a:r>
            <a:r>
              <a:rPr lang="en-US" sz="2000" i="1" baseline="30000" dirty="0"/>
              <a:t>S</a:t>
            </a:r>
            <a:r>
              <a:rPr lang="en-US" sz="2000" dirty="0"/>
              <a:t> independent ops</a:t>
            </a:r>
          </a:p>
          <a:p>
            <a:pPr lvl="1" eaLnBrk="1" hangingPunct="1">
              <a:lnSpc>
                <a:spcPct val="90000"/>
              </a:lnSpc>
            </a:pPr>
            <a:r>
              <a:rPr lang="en-US" sz="1800" dirty="0">
                <a:solidFill>
                  <a:schemeClr val="accent2"/>
                </a:solidFill>
              </a:rPr>
              <a:t>Stage Complexity </a:t>
            </a:r>
            <a:r>
              <a:rPr lang="en-US" sz="1800" dirty="0"/>
              <a:t>is O(log </a:t>
            </a:r>
            <a:r>
              <a:rPr lang="en-US" sz="1800" i="1" dirty="0"/>
              <a:t>N</a:t>
            </a:r>
            <a:r>
              <a:rPr lang="en-US" sz="1800" dirty="0"/>
              <a:t>)</a:t>
            </a:r>
          </a:p>
          <a:p>
            <a:pPr lvl="1">
              <a:lnSpc>
                <a:spcPct val="90000"/>
              </a:lnSpc>
            </a:pPr>
            <a:endParaRPr lang="en-US" dirty="0"/>
          </a:p>
          <a:p>
            <a:pPr eaLnBrk="1" hangingPunct="1">
              <a:lnSpc>
                <a:spcPct val="90000"/>
              </a:lnSpc>
            </a:pPr>
            <a:r>
              <a:rPr lang="en-US" sz="2000" dirty="0"/>
              <a:t>For </a:t>
            </a:r>
            <a:r>
              <a:rPr lang="en-US" sz="2000" i="1" dirty="0"/>
              <a:t>N</a:t>
            </a:r>
            <a:r>
              <a:rPr lang="en-US" sz="2000" dirty="0"/>
              <a:t>=2</a:t>
            </a:r>
            <a:r>
              <a:rPr lang="en-US" sz="2000" i="1" baseline="30000" dirty="0"/>
              <a:t>D</a:t>
            </a:r>
            <a:r>
              <a:rPr lang="en-US" sz="2000" dirty="0"/>
              <a:t>, approach requires a total of </a:t>
            </a:r>
            <a:r>
              <a:rPr lang="en-US" sz="2000" dirty="0">
                <a:sym typeface="Symbol" pitchFamily="18" charset="2"/>
              </a:rPr>
              <a:t></a:t>
            </a:r>
            <a:r>
              <a:rPr lang="en-US" sz="2000" i="1" baseline="-25000" dirty="0">
                <a:sym typeface="Symbol" pitchFamily="18" charset="2"/>
              </a:rPr>
              <a:t>S</a:t>
            </a:r>
            <a:r>
              <a:rPr lang="en-US" sz="2000" baseline="-25000" dirty="0">
                <a:sym typeface="Symbol" pitchFamily="18" charset="2"/>
              </a:rPr>
              <a:t>[1..</a:t>
            </a:r>
            <a:r>
              <a:rPr lang="en-US" sz="2000" i="1" baseline="-25000" dirty="0">
                <a:sym typeface="Symbol" pitchFamily="18" charset="2"/>
              </a:rPr>
              <a:t>D</a:t>
            </a:r>
            <a:r>
              <a:rPr lang="en-US" sz="2000" baseline="-25000" dirty="0">
                <a:sym typeface="Symbol" pitchFamily="18" charset="2"/>
              </a:rPr>
              <a:t>]</a:t>
            </a:r>
            <a:r>
              <a:rPr lang="en-US" sz="2000" dirty="0"/>
              <a:t>2</a:t>
            </a:r>
            <a:r>
              <a:rPr lang="en-US" sz="2000" i="1" baseline="30000" dirty="0"/>
              <a:t>D</a:t>
            </a:r>
            <a:r>
              <a:rPr lang="en-US" sz="2000" baseline="30000" dirty="0"/>
              <a:t>-</a:t>
            </a:r>
            <a:r>
              <a:rPr lang="en-US" sz="2000" i="1" baseline="30000" dirty="0"/>
              <a:t>S</a:t>
            </a:r>
            <a:r>
              <a:rPr lang="en-US" sz="2000" dirty="0"/>
              <a:t> = </a:t>
            </a:r>
            <a:r>
              <a:rPr lang="en-US" sz="2000" i="1" dirty="0"/>
              <a:t>N</a:t>
            </a:r>
            <a:r>
              <a:rPr lang="en-US" sz="2000" dirty="0"/>
              <a:t>-1 operations </a:t>
            </a:r>
          </a:p>
          <a:p>
            <a:pPr lvl="1" eaLnBrk="1" hangingPunct="1">
              <a:lnSpc>
                <a:spcPct val="90000"/>
              </a:lnSpc>
            </a:pPr>
            <a:r>
              <a:rPr lang="en-US" sz="1800" dirty="0">
                <a:solidFill>
                  <a:schemeClr val="accent2"/>
                </a:solidFill>
              </a:rPr>
              <a:t>Work Complexity </a:t>
            </a:r>
            <a:r>
              <a:rPr lang="en-US" sz="1800" dirty="0"/>
              <a:t>is O(</a:t>
            </a:r>
            <a:r>
              <a:rPr lang="en-US" sz="1800" i="1" dirty="0"/>
              <a:t>N</a:t>
            </a:r>
            <a:r>
              <a:rPr lang="en-US" sz="1800" dirty="0"/>
              <a:t>)</a:t>
            </a:r>
            <a:r>
              <a:rPr lang="en-US" sz="1800" dirty="0">
                <a:solidFill>
                  <a:schemeClr val="accent2"/>
                </a:solidFill>
              </a:rPr>
              <a:t> </a:t>
            </a:r>
            <a:r>
              <a:rPr lang="en-US" sz="1800" dirty="0"/>
              <a:t>– It is </a:t>
            </a:r>
            <a:r>
              <a:rPr lang="en-US" sz="1800" dirty="0">
                <a:solidFill>
                  <a:schemeClr val="accent2"/>
                </a:solidFill>
              </a:rPr>
              <a:t>work-efficient</a:t>
            </a:r>
            <a:r>
              <a:rPr lang="en-US" sz="1800" dirty="0"/>
              <a:t> </a:t>
            </a:r>
          </a:p>
          <a:p>
            <a:pPr lvl="1" eaLnBrk="1" hangingPunct="1">
              <a:lnSpc>
                <a:spcPct val="90000"/>
              </a:lnSpc>
            </a:pPr>
            <a:r>
              <a:rPr lang="en-US" sz="1800" dirty="0"/>
              <a:t>That is,  it does not perform more operations than a sequential algorithm</a:t>
            </a:r>
          </a:p>
          <a:p>
            <a:pPr lvl="1">
              <a:lnSpc>
                <a:spcPct val="90000"/>
              </a:lnSpc>
            </a:pPr>
            <a:endParaRPr lang="en-US" dirty="0"/>
          </a:p>
          <a:p>
            <a:pPr eaLnBrk="1" hangingPunct="1">
              <a:lnSpc>
                <a:spcPct val="90000"/>
              </a:lnSpc>
            </a:pPr>
            <a:r>
              <a:rPr lang="en-US" sz="2000" dirty="0">
                <a:solidFill>
                  <a:schemeClr val="accent2"/>
                </a:solidFill>
              </a:rPr>
              <a:t>Time complexity, </a:t>
            </a:r>
            <a:r>
              <a:rPr lang="en-US" sz="2000" dirty="0"/>
              <a:t>for </a:t>
            </a:r>
            <a:r>
              <a:rPr lang="en-US" sz="2000" i="1" dirty="0"/>
              <a:t>P</a:t>
            </a:r>
            <a:r>
              <a:rPr lang="en-US" sz="2000" dirty="0"/>
              <a:t> threads physically in parallel (</a:t>
            </a:r>
            <a:r>
              <a:rPr lang="en-US" sz="2000" i="1" dirty="0"/>
              <a:t>P</a:t>
            </a:r>
            <a:r>
              <a:rPr lang="en-US" sz="2000" dirty="0"/>
              <a:t> processors):  O(</a:t>
            </a:r>
            <a:r>
              <a:rPr lang="en-US" sz="2000" i="1" dirty="0"/>
              <a:t>N</a:t>
            </a:r>
            <a:r>
              <a:rPr lang="en-US" sz="2000" dirty="0"/>
              <a:t>/</a:t>
            </a:r>
            <a:r>
              <a:rPr lang="en-US" sz="2000" i="1" dirty="0"/>
              <a:t>P </a:t>
            </a:r>
            <a:r>
              <a:rPr lang="en-US" sz="2000" dirty="0"/>
              <a:t>+ log </a:t>
            </a:r>
            <a:r>
              <a:rPr lang="en-US" sz="2000" i="1" dirty="0"/>
              <a:t>N</a:t>
            </a:r>
            <a:r>
              <a:rPr lang="en-US" sz="2000" dirty="0"/>
              <a:t>) </a:t>
            </a:r>
          </a:p>
          <a:p>
            <a:pPr lvl="1" eaLnBrk="1" hangingPunct="1">
              <a:lnSpc>
                <a:spcPct val="90000"/>
              </a:lnSpc>
            </a:pPr>
            <a:r>
              <a:rPr lang="en-US" sz="1800" dirty="0"/>
              <a:t>Compare to O(</a:t>
            </a:r>
            <a:r>
              <a:rPr lang="en-US" sz="1800" i="1" dirty="0"/>
              <a:t>N</a:t>
            </a:r>
            <a:r>
              <a:rPr lang="en-US" sz="1800" dirty="0"/>
              <a:t>) for sequential reduction</a:t>
            </a:r>
          </a:p>
          <a:p>
            <a:pPr lvl="1" eaLnBrk="1" hangingPunct="1">
              <a:lnSpc>
                <a:spcPct val="90000"/>
              </a:lnSpc>
            </a:pPr>
            <a:r>
              <a:rPr lang="en-US" sz="1800" dirty="0"/>
              <a:t>In a thread block, N=P, so </a:t>
            </a:r>
            <a:r>
              <a:rPr lang="en-US" sz="1800" dirty="0">
                <a:solidFill>
                  <a:schemeClr val="accent2"/>
                </a:solidFill>
              </a:rPr>
              <a:t>O(log N)</a:t>
            </a:r>
          </a:p>
        </p:txBody>
      </p:sp>
      <p:sp>
        <p:nvSpPr>
          <p:cNvPr id="337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FD767F-7130-4A7C-AE33-D779BFA95C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668340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r>
              <a:rPr lang="en-US" dirty="0"/>
              <a:t>What About </a:t>
            </a:r>
            <a:r>
              <a:rPr lang="en-US" i="1" dirty="0"/>
              <a:t>Cost?</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idx="1"/>
              </p:nvPr>
            </p:nvSpPr>
            <p:spPr/>
            <p:txBody>
              <a:bodyPr/>
              <a:lstStyle/>
              <a:p>
                <a:pPr eaLnBrk="1" hangingPunct="1">
                  <a:lnSpc>
                    <a:spcPct val="90000"/>
                  </a:lnSpc>
                </a:pPr>
                <a:r>
                  <a:rPr lang="en-US" sz="2000" i="1" dirty="0"/>
                  <a:t>Cost</a:t>
                </a:r>
                <a:r>
                  <a:rPr lang="en-US" sz="2000" dirty="0"/>
                  <a:t> of a parallel algorithm is processors </a:t>
                </a:r>
                <a14:m>
                  <m:oMath xmlns:m="http://schemas.openxmlformats.org/officeDocument/2006/math">
                    <m:r>
                      <a:rPr lang="en-US" sz="2000" b="0" i="1" smtClean="0">
                        <a:latin typeface="Cambria Math" panose="02040503050406030204" pitchFamily="18" charset="0"/>
                      </a:rPr>
                      <m:t>×</m:t>
                    </m:r>
                  </m:oMath>
                </a14:m>
                <a:r>
                  <a:rPr lang="en-US" sz="2000" dirty="0"/>
                  <a:t> time complexity</a:t>
                </a:r>
              </a:p>
              <a:p>
                <a:pPr lvl="1" eaLnBrk="1" hangingPunct="1">
                  <a:lnSpc>
                    <a:spcPct val="90000"/>
                  </a:lnSpc>
                </a:pPr>
                <a:r>
                  <a:rPr lang="en-US" sz="1800" dirty="0"/>
                  <a:t>Allocate threads instead of processors: O(</a:t>
                </a:r>
                <a:r>
                  <a:rPr lang="en-US" sz="1800" i="1" dirty="0"/>
                  <a:t>N</a:t>
                </a:r>
                <a:r>
                  <a:rPr lang="en-US" sz="1800" dirty="0"/>
                  <a:t>) threads</a:t>
                </a:r>
              </a:p>
              <a:p>
                <a:pPr lvl="1" eaLnBrk="1" hangingPunct="1">
                  <a:lnSpc>
                    <a:spcPct val="90000"/>
                  </a:lnSpc>
                </a:pPr>
                <a:r>
                  <a:rPr lang="en-US" sz="1800" dirty="0"/>
                  <a:t>Time complexity is O(log </a:t>
                </a:r>
                <a:r>
                  <a:rPr lang="en-US" sz="1800" i="1" dirty="0"/>
                  <a:t>N</a:t>
                </a:r>
                <a:r>
                  <a:rPr lang="en-US" sz="1800" dirty="0"/>
                  <a:t>), so </a:t>
                </a:r>
                <a:r>
                  <a:rPr lang="en-US" sz="1800" i="1" dirty="0"/>
                  <a:t>cost</a:t>
                </a:r>
                <a:r>
                  <a:rPr lang="en-US" sz="1800" dirty="0"/>
                  <a:t> is O(</a:t>
                </a:r>
                <a:r>
                  <a:rPr lang="en-US" sz="1800" i="1" dirty="0"/>
                  <a:t>N</a:t>
                </a:r>
                <a:r>
                  <a:rPr lang="en-US" sz="1800" dirty="0"/>
                  <a:t> log </a:t>
                </a:r>
                <a:r>
                  <a:rPr lang="en-US" sz="1800" i="1" dirty="0"/>
                  <a:t>N</a:t>
                </a:r>
                <a:r>
                  <a:rPr lang="en-US" sz="1800" dirty="0"/>
                  <a:t>) : </a:t>
                </a:r>
                <a:r>
                  <a:rPr lang="en-US" sz="1800" dirty="0">
                    <a:solidFill>
                      <a:schemeClr val="accent2"/>
                    </a:solidFill>
                  </a:rPr>
                  <a:t>not cost efficient!</a:t>
                </a:r>
              </a:p>
              <a:p>
                <a:pPr lvl="1" eaLnBrk="1" hangingPunct="1">
                  <a:lnSpc>
                    <a:spcPct val="90000"/>
                  </a:lnSpc>
                </a:pPr>
                <a:endParaRPr lang="en-US" sz="1800" dirty="0"/>
              </a:p>
              <a:p>
                <a:pPr lvl="1" eaLnBrk="1" hangingPunct="1">
                  <a:lnSpc>
                    <a:spcPct val="90000"/>
                  </a:lnSpc>
                </a:pPr>
                <a:endParaRPr lang="en-US" sz="1800" dirty="0"/>
              </a:p>
              <a:p>
                <a:pPr eaLnBrk="1" hangingPunct="1">
                  <a:lnSpc>
                    <a:spcPct val="90000"/>
                  </a:lnSpc>
                </a:pPr>
                <a:r>
                  <a:rPr lang="en-US" sz="2000" dirty="0"/>
                  <a:t>Brent’s theorem suggests O(</a:t>
                </a:r>
                <a:r>
                  <a:rPr lang="en-US" sz="2000" i="1" dirty="0"/>
                  <a:t>N</a:t>
                </a:r>
                <a:r>
                  <a:rPr lang="en-US" sz="2000" dirty="0"/>
                  <a:t>/log </a:t>
                </a:r>
                <a:r>
                  <a:rPr lang="en-US" sz="2000" i="1" dirty="0"/>
                  <a:t>N</a:t>
                </a:r>
                <a:r>
                  <a:rPr lang="en-US" sz="2000" dirty="0"/>
                  <a:t>) threads</a:t>
                </a:r>
              </a:p>
              <a:p>
                <a:pPr lvl="1" eaLnBrk="1" hangingPunct="1">
                  <a:lnSpc>
                    <a:spcPct val="90000"/>
                  </a:lnSpc>
                </a:pPr>
                <a:r>
                  <a:rPr lang="en-US" sz="1800" dirty="0"/>
                  <a:t>Each thread does O(log </a:t>
                </a:r>
                <a:r>
                  <a:rPr lang="en-US" sz="1800" i="1" dirty="0"/>
                  <a:t>N</a:t>
                </a:r>
                <a:r>
                  <a:rPr lang="en-US" sz="1800" dirty="0"/>
                  <a:t>) sequential work</a:t>
                </a:r>
              </a:p>
              <a:p>
                <a:pPr lvl="1" eaLnBrk="1" hangingPunct="1">
                  <a:lnSpc>
                    <a:spcPct val="90000"/>
                  </a:lnSpc>
                </a:pPr>
                <a:r>
                  <a:rPr lang="en-US" sz="1800" dirty="0"/>
                  <a:t>Then all O(</a:t>
                </a:r>
                <a:r>
                  <a:rPr lang="en-US" sz="1800" i="1" dirty="0"/>
                  <a:t>N</a:t>
                </a:r>
                <a:r>
                  <a:rPr lang="en-US" sz="1800" dirty="0"/>
                  <a:t>/log </a:t>
                </a:r>
                <a:r>
                  <a:rPr lang="en-US" sz="1800" i="1" dirty="0"/>
                  <a:t>N</a:t>
                </a:r>
                <a:r>
                  <a:rPr lang="en-US" sz="1800" dirty="0"/>
                  <a:t>) threads cooperate for O(log </a:t>
                </a:r>
                <a:r>
                  <a:rPr lang="en-US" sz="1800" i="1" dirty="0"/>
                  <a:t>N</a:t>
                </a:r>
                <a:r>
                  <a:rPr lang="en-US" sz="1800" dirty="0"/>
                  <a:t>) stages</a:t>
                </a:r>
              </a:p>
              <a:p>
                <a:pPr lvl="1" eaLnBrk="1" hangingPunct="1">
                  <a:lnSpc>
                    <a:spcPct val="90000"/>
                  </a:lnSpc>
                </a:pPr>
                <a:r>
                  <a:rPr lang="en-US" sz="1800" dirty="0"/>
                  <a:t>Cost = O((</a:t>
                </a:r>
                <a:r>
                  <a:rPr lang="en-US" sz="1800" i="1" dirty="0"/>
                  <a:t>N</a:t>
                </a:r>
                <a:r>
                  <a:rPr lang="en-US" sz="1800" dirty="0"/>
                  <a:t>/log </a:t>
                </a:r>
                <a:r>
                  <a:rPr lang="en-US" sz="1800" i="1" dirty="0"/>
                  <a:t>N</a:t>
                </a:r>
                <a:r>
                  <a:rPr lang="en-US" sz="1800" dirty="0"/>
                  <a:t>) * log </a:t>
                </a:r>
                <a:r>
                  <a:rPr lang="en-US" sz="1800" i="1" dirty="0"/>
                  <a:t>N</a:t>
                </a:r>
                <a:r>
                  <a:rPr lang="en-US" sz="1800" dirty="0"/>
                  <a:t>) = O(</a:t>
                </a:r>
                <a:r>
                  <a:rPr lang="en-US" sz="1800" i="1" dirty="0"/>
                  <a:t>N</a:t>
                </a:r>
                <a:r>
                  <a:rPr lang="en-US" sz="1800" dirty="0"/>
                  <a:t>) </a:t>
                </a:r>
                <a:r>
                  <a:rPr lang="en-US" sz="1800" dirty="0">
                    <a:sym typeface="Wingdings" pitchFamily="2" charset="2"/>
                  </a:rPr>
                  <a:t> cost efficient</a:t>
                </a:r>
                <a:endParaRPr lang="en-US" sz="1800" dirty="0"/>
              </a:p>
              <a:p>
                <a:pPr eaLnBrk="1" hangingPunct="1">
                  <a:lnSpc>
                    <a:spcPct val="90000"/>
                  </a:lnSpc>
                  <a:buFontTx/>
                  <a:buNone/>
                </a:pPr>
                <a:r>
                  <a:rPr lang="en-US" sz="2000" dirty="0"/>
                  <a:t>	</a:t>
                </a:r>
              </a:p>
              <a:p>
                <a:pPr eaLnBrk="1" hangingPunct="1">
                  <a:lnSpc>
                    <a:spcPct val="90000"/>
                  </a:lnSpc>
                  <a:buFontTx/>
                  <a:buNone/>
                </a:pPr>
                <a:endParaRPr lang="en-US" sz="2000" dirty="0"/>
              </a:p>
              <a:p>
                <a:pPr eaLnBrk="1" hangingPunct="1">
                  <a:lnSpc>
                    <a:spcPct val="90000"/>
                  </a:lnSpc>
                </a:pPr>
                <a:r>
                  <a:rPr lang="en-US" sz="2000" dirty="0"/>
                  <a:t>Sometimes called </a:t>
                </a:r>
                <a:r>
                  <a:rPr lang="en-US" sz="2000" i="1" dirty="0"/>
                  <a:t>algorithm cascading</a:t>
                </a:r>
              </a:p>
              <a:p>
                <a:pPr lvl="1" eaLnBrk="1" hangingPunct="1">
                  <a:lnSpc>
                    <a:spcPct val="90000"/>
                  </a:lnSpc>
                </a:pPr>
                <a:r>
                  <a:rPr lang="en-US" sz="1800" dirty="0"/>
                  <a:t>Can lead to significant speedups in practice</a:t>
                </a:r>
              </a:p>
            </p:txBody>
          </p:sp>
        </mc:Choice>
        <mc:Fallback xmlns="">
          <p:sp>
            <p:nvSpPr>
              <p:cNvPr id="34820" name="Rectangle 3"/>
              <p:cNvSpPr>
                <a:spLocks noGrp="1" noRot="1" noChangeAspect="1" noMove="1" noResize="1" noEditPoints="1" noAdjustHandles="1" noChangeArrowheads="1" noChangeShapeType="1" noTextEdit="1"/>
              </p:cNvSpPr>
              <p:nvPr>
                <p:ph idx="1"/>
              </p:nvPr>
            </p:nvSpPr>
            <p:spPr>
              <a:blipFill>
                <a:blip r:embed="rId2"/>
                <a:stretch>
                  <a:fillRect l="-459" t="-1235"/>
                </a:stretch>
              </a:blipFill>
            </p:spPr>
            <p:txBody>
              <a:bodyPr/>
              <a:lstStyle/>
              <a:p>
                <a:r>
                  <a:rPr lang="en-US">
                    <a:noFill/>
                  </a:rPr>
                  <a:t> </a:t>
                </a:r>
              </a:p>
            </p:txBody>
          </p:sp>
        </mc:Fallback>
      </mc:AlternateContent>
      <p:sp>
        <p:nvSpPr>
          <p:cNvPr id="348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68DB5E3-F540-4C4E-8DDC-27CCFCA5703B}"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965355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dirty="0"/>
              <a:t>Algorithm Cascading</a:t>
            </a:r>
          </a:p>
        </p:txBody>
      </p:sp>
      <p:sp>
        <p:nvSpPr>
          <p:cNvPr id="35844" name="Rectangle 3"/>
          <p:cNvSpPr>
            <a:spLocks noGrp="1" noChangeArrowheads="1"/>
          </p:cNvSpPr>
          <p:nvPr>
            <p:ph idx="1"/>
          </p:nvPr>
        </p:nvSpPr>
        <p:spPr/>
        <p:txBody>
          <a:bodyPr/>
          <a:lstStyle/>
          <a:p>
            <a:pPr eaLnBrk="1" hangingPunct="1">
              <a:lnSpc>
                <a:spcPct val="90000"/>
              </a:lnSpc>
            </a:pPr>
            <a:r>
              <a:rPr lang="en-US" sz="2000" dirty="0"/>
              <a:t>Combine sequential and parallel reduction</a:t>
            </a:r>
          </a:p>
          <a:p>
            <a:pPr lvl="1" eaLnBrk="1" hangingPunct="1">
              <a:lnSpc>
                <a:spcPct val="90000"/>
              </a:lnSpc>
            </a:pPr>
            <a:r>
              <a:rPr lang="en-US" sz="1800" dirty="0">
                <a:solidFill>
                  <a:srgbClr val="0070C0"/>
                </a:solidFill>
              </a:rPr>
              <a:t>Each thread loads and sums multiple elements into shared memory</a:t>
            </a:r>
          </a:p>
          <a:p>
            <a:pPr lvl="1" eaLnBrk="1" hangingPunct="1">
              <a:lnSpc>
                <a:spcPct val="90000"/>
              </a:lnSpc>
            </a:pPr>
            <a:r>
              <a:rPr lang="en-US" sz="1800" dirty="0"/>
              <a:t>Tree-based reduction in shared memory</a:t>
            </a:r>
          </a:p>
          <a:p>
            <a:pPr lvl="1" eaLnBrk="1" hangingPunct="1">
              <a:lnSpc>
                <a:spcPct val="90000"/>
              </a:lnSpc>
            </a:pPr>
            <a:endParaRPr lang="en-US" sz="1800" dirty="0"/>
          </a:p>
          <a:p>
            <a:pPr eaLnBrk="1" hangingPunct="1">
              <a:lnSpc>
                <a:spcPct val="90000"/>
              </a:lnSpc>
            </a:pPr>
            <a:r>
              <a:rPr lang="en-US" sz="2000" dirty="0"/>
              <a:t>Brent’s theorem says each thread should sum O(log N) elements</a:t>
            </a:r>
          </a:p>
          <a:p>
            <a:pPr lvl="1" eaLnBrk="1" hangingPunct="1">
              <a:lnSpc>
                <a:spcPct val="90000"/>
              </a:lnSpc>
            </a:pPr>
            <a:r>
              <a:rPr lang="en-US" sz="1800" dirty="0"/>
              <a:t>i.e. 1024 or 2048 elements per block vs. 256</a:t>
            </a:r>
          </a:p>
          <a:p>
            <a:pPr lvl="1" eaLnBrk="1" hangingPunct="1">
              <a:lnSpc>
                <a:spcPct val="90000"/>
              </a:lnSpc>
            </a:pPr>
            <a:endParaRPr lang="en-US" sz="1800" dirty="0"/>
          </a:p>
          <a:p>
            <a:pPr eaLnBrk="1" hangingPunct="1">
              <a:lnSpc>
                <a:spcPct val="90000"/>
              </a:lnSpc>
            </a:pPr>
            <a:r>
              <a:rPr lang="en-US" sz="2000" dirty="0"/>
              <a:t>Probably beneficial to push it even further</a:t>
            </a:r>
          </a:p>
          <a:p>
            <a:pPr lvl="1" eaLnBrk="1" hangingPunct="1">
              <a:lnSpc>
                <a:spcPct val="90000"/>
              </a:lnSpc>
            </a:pPr>
            <a:r>
              <a:rPr lang="en-US" sz="1800" dirty="0"/>
              <a:t>Possibly better latency hiding with more work per thread</a:t>
            </a:r>
          </a:p>
          <a:p>
            <a:pPr lvl="1" eaLnBrk="1" hangingPunct="1">
              <a:lnSpc>
                <a:spcPct val="90000"/>
              </a:lnSpc>
            </a:pPr>
            <a:r>
              <a:rPr lang="en-US" sz="1800" dirty="0"/>
              <a:t>More threads per block reduces levels in tree of recursive kernel invocations </a:t>
            </a:r>
          </a:p>
          <a:p>
            <a:pPr lvl="1" eaLnBrk="1" hangingPunct="1">
              <a:lnSpc>
                <a:spcPct val="90000"/>
              </a:lnSpc>
            </a:pPr>
            <a:r>
              <a:rPr lang="en-US" sz="1800" dirty="0"/>
              <a:t>High kernel launch overhead in last levels with few blocks</a:t>
            </a:r>
          </a:p>
          <a:p>
            <a:pPr lvl="1" eaLnBrk="1" hangingPunct="1">
              <a:lnSpc>
                <a:spcPct val="90000"/>
              </a:lnSpc>
            </a:pPr>
            <a:endParaRPr lang="en-US" sz="1800" dirty="0"/>
          </a:p>
          <a:p>
            <a:pPr eaLnBrk="1" hangingPunct="1">
              <a:lnSpc>
                <a:spcPct val="90000"/>
              </a:lnSpc>
            </a:pPr>
            <a:r>
              <a:rPr lang="en-US" sz="2000" dirty="0"/>
              <a:t>On G80, best performance with 64-256 blocks of 128 threads</a:t>
            </a:r>
          </a:p>
          <a:p>
            <a:pPr lvl="1" eaLnBrk="1" hangingPunct="1">
              <a:lnSpc>
                <a:spcPct val="90000"/>
              </a:lnSpc>
            </a:pPr>
            <a:r>
              <a:rPr lang="en-US" sz="1800" dirty="0"/>
              <a:t>1024-4096 elements per </a:t>
            </a:r>
            <a:r>
              <a:rPr lang="en-US" sz="1800" i="1" dirty="0"/>
              <a:t>thread</a:t>
            </a:r>
          </a:p>
        </p:txBody>
      </p:sp>
      <p:sp>
        <p:nvSpPr>
          <p:cNvPr id="358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D3F05F3-7C55-4DBB-BD76-8C733E2F496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484692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en-US" sz="3200" dirty="0"/>
              <a:t>Kernel 7, Comments</a:t>
            </a:r>
          </a:p>
        </p:txBody>
      </p:sp>
      <p:sp>
        <p:nvSpPr>
          <p:cNvPr id="41988" name="Rectangle 3"/>
          <p:cNvSpPr>
            <a:spLocks noGrp="1" noChangeArrowheads="1"/>
          </p:cNvSpPr>
          <p:nvPr>
            <p:ph idx="1"/>
          </p:nvPr>
        </p:nvSpPr>
        <p:spPr/>
        <p:txBody>
          <a:bodyPr/>
          <a:lstStyle/>
          <a:p>
            <a:pPr eaLnBrk="1" hangingPunct="1"/>
            <a:r>
              <a:rPr lang="en-US" sz="2000" dirty="0"/>
              <a:t>For the first six approaches discussed a large number of blocks was used to “tile” the array </a:t>
            </a:r>
          </a:p>
          <a:p>
            <a:pPr lvl="1"/>
            <a:endParaRPr lang="en-US" sz="1600" dirty="0"/>
          </a:p>
          <a:p>
            <a:pPr lvl="1"/>
            <a:endParaRPr lang="en-US" sz="1600" dirty="0"/>
          </a:p>
          <a:p>
            <a:pPr eaLnBrk="1" hangingPunct="1"/>
            <a:r>
              <a:rPr lang="en-US" sz="2000" dirty="0"/>
              <a:t>Approach 7: a thread does more work than fetch one or two values from global to shared memory</a:t>
            </a:r>
          </a:p>
          <a:p>
            <a:pPr marL="465138" lvl="1" indent="-233363"/>
            <a:r>
              <a:rPr lang="en-US" sz="1800" dirty="0"/>
              <a:t>This will reduce the number of blocks needed to see the job through</a:t>
            </a:r>
          </a:p>
          <a:p>
            <a:pPr lvl="1"/>
            <a:endParaRPr lang="en-US" sz="1600" dirty="0"/>
          </a:p>
          <a:p>
            <a:pPr lvl="1"/>
            <a:endParaRPr lang="en-US" sz="1600" dirty="0"/>
          </a:p>
          <a:p>
            <a:r>
              <a:rPr lang="en-US" sz="2000" dirty="0"/>
              <a:t>Example </a:t>
            </a:r>
            <a:r>
              <a:rPr lang="en-US" sz="1400" dirty="0"/>
              <a:t>[cooked up, not related to actual CUDA warp size, typical CUDA block dim, etc.]</a:t>
            </a:r>
            <a:r>
              <a:rPr lang="en-US" sz="2000" dirty="0"/>
              <a:t>:</a:t>
            </a:r>
          </a:p>
          <a:p>
            <a:pPr marL="465138" lvl="1" indent="-233363"/>
            <a:r>
              <a:rPr lang="en-US" sz="1800" dirty="0"/>
              <a:t>Say you have 1024 elements stored in an array; you need to reduce that array </a:t>
            </a:r>
          </a:p>
          <a:p>
            <a:pPr marL="465138" lvl="1" indent="-233363"/>
            <a:r>
              <a:rPr lang="en-US" sz="1800" dirty="0"/>
              <a:t>You start with 32 blocks, each with 4 threads</a:t>
            </a:r>
          </a:p>
          <a:p>
            <a:pPr marL="465138" lvl="1" indent="-233363"/>
            <a:r>
              <a:rPr lang="en-US" sz="1800" dirty="0"/>
              <a:t>Then, 128 threads total.  It means that a thread, say in block 11, would have to add two numbers, then two numbers, then two numbers, then two more numbers.  </a:t>
            </a:r>
          </a:p>
          <a:p>
            <a:pPr marL="465138" lvl="1" indent="-233363"/>
            <a:r>
              <a:rPr lang="en-US" sz="1800" dirty="0"/>
              <a:t>At this point, everything is in the union of the shared memory associated with the 32 blocks.  At this point proceed like before with kernel 6.</a:t>
            </a:r>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CA14639-80D8-4EF1-B989-05E0BB18D185}"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35434257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Rectangle 3"/>
          <p:cNvSpPr>
            <a:spLocks noGrp="1" noChangeArrowheads="1"/>
          </p:cNvSpPr>
          <p:nvPr>
            <p:ph type="title"/>
          </p:nvPr>
        </p:nvSpPr>
        <p:spPr/>
        <p:txBody>
          <a:bodyPr/>
          <a:lstStyle/>
          <a:p>
            <a:pPr eaLnBrk="1" hangingPunct="1">
              <a:defRPr/>
            </a:pPr>
            <a:r>
              <a:rPr lang="en-US" sz="3000" dirty="0"/>
              <a:t>Reduction #7: Multiple Adds / Thread</a:t>
            </a:r>
          </a:p>
        </p:txBody>
      </p:sp>
      <p:sp>
        <p:nvSpPr>
          <p:cNvPr id="378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B818C37-C256-4680-A4AC-867E71DFAB8C}"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37893" name="Text Box 4"/>
          <p:cNvSpPr txBox="1">
            <a:spLocks noChangeArrowheads="1"/>
          </p:cNvSpPr>
          <p:nvPr/>
        </p:nvSpPr>
        <p:spPr bwMode="auto">
          <a:xfrm>
            <a:off x="2209801" y="1084263"/>
            <a:ext cx="580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charset="0"/>
                <a:ea typeface="+mn-ea"/>
                <a:cs typeface="+mn-cs"/>
              </a:rPr>
              <a:t>Replace load and add of two elements:</a:t>
            </a:r>
          </a:p>
        </p:txBody>
      </p:sp>
      <p:sp>
        <p:nvSpPr>
          <p:cNvPr id="37894" name="Text Box 5"/>
          <p:cNvSpPr txBox="1">
            <a:spLocks noChangeArrowheads="1"/>
          </p:cNvSpPr>
          <p:nvPr/>
        </p:nvSpPr>
        <p:spPr bwMode="auto">
          <a:xfrm>
            <a:off x="2133600" y="3200400"/>
            <a:ext cx="707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With a while loop to add as many as necessary:</a:t>
            </a:r>
          </a:p>
        </p:txBody>
      </p:sp>
      <p:sp>
        <p:nvSpPr>
          <p:cNvPr id="2" name="Rectangle 1"/>
          <p:cNvSpPr/>
          <p:nvPr/>
        </p:nvSpPr>
        <p:spPr>
          <a:xfrm>
            <a:off x="1828801" y="1676401"/>
            <a:ext cx="8047037" cy="120032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828801" y="3657600"/>
            <a:ext cx="7483475" cy="286232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Line Callout 2 3"/>
          <p:cNvSpPr/>
          <p:nvPr/>
        </p:nvSpPr>
        <p:spPr>
          <a:xfrm>
            <a:off x="7162800" y="5791200"/>
            <a:ext cx="3048000" cy="685800"/>
          </a:xfrm>
          <a:prstGeom prst="borderCallout2">
            <a:avLst>
              <a:gd name="adj1" fmla="val 48249"/>
              <a:gd name="adj2" fmla="val -1961"/>
              <a:gd name="adj3" fmla="val 47069"/>
              <a:gd name="adj4" fmla="val -84101"/>
              <a:gd name="adj5" fmla="val 18105"/>
              <a:gd name="adj6" fmla="val -105340"/>
            </a:avLst>
          </a:prstGeom>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gridSize</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loop stride to maintain coalescing!</a:t>
            </a:r>
          </a:p>
        </p:txBody>
      </p:sp>
      <p:sp>
        <p:nvSpPr>
          <p:cNvPr id="9" name="Rectangle 8"/>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49116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defRPr/>
            </a:pPr>
            <a:r>
              <a:rPr lang="en-US" sz="3000" dirty="0"/>
              <a:t>Performance for 4 Million element reduction</a:t>
            </a:r>
          </a:p>
        </p:txBody>
      </p:sp>
      <p:sp>
        <p:nvSpPr>
          <p:cNvPr id="389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2B3D9B-A536-411F-B784-BC2ED8A6187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graphicFrame>
        <p:nvGraphicFramePr>
          <p:cNvPr id="310409" name="Group 137"/>
          <p:cNvGraphicFramePr>
            <a:graphicFrameLocks noGrp="1"/>
          </p:cNvGraphicFramePr>
          <p:nvPr>
            <p:ph idx="4294967295"/>
          </p:nvPr>
        </p:nvGraphicFramePr>
        <p:xfrm>
          <a:off x="1870075" y="1441571"/>
          <a:ext cx="8305800" cy="4476750"/>
        </p:xfrm>
        <a:graphic>
          <a:graphicData uri="http://schemas.openxmlformats.org/drawingml/2006/table">
            <a:tbl>
              <a:tblPr/>
              <a:tblGrid>
                <a:gridCol w="2362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1: </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divergent branching</a:t>
                      </a:r>
                    </a:p>
                  </a:txBody>
                  <a:tcPr horzOverflow="overflow">
                    <a:lnL cap="flat">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8.054 ms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2.083 GB/s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cap="flat">
                      <a:noFill/>
                    </a:lnR>
                    <a:lnT cap="fla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0"/>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2:</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bank conflicts</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3.456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4.854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3:</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sequential addressing</a:t>
                      </a:r>
                      <a:endParaRPr kumimoji="0" lang="en-US" sz="7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1.722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9.741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2.01x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4.68x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2"/>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4:</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first add during global load</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0.965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17.377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1.78x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8.34x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5:</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unroll last warp</a:t>
                      </a: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0.536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31.289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1.8x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15.01x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4"/>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6:</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completely unrolled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0.381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43.996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1.41x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21.16x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5"/>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7:</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multiple elements per thread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0.268 ms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62.671 GB/s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1.42x</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30.04x</a:t>
                      </a:r>
                    </a:p>
                  </a:txBody>
                  <a:tcPr anchor="ctr" horzOverflow="overflow">
                    <a:lnL>
                      <a:noFill/>
                    </a:lnL>
                    <a:lnR cap="flat">
                      <a:noFill/>
                    </a:lnR>
                    <a:lnT>
                      <a:noFill/>
                    </a:lnT>
                    <a:lnB cap="flat">
                      <a:noFill/>
                    </a:lnB>
                    <a:lnTlToBr>
                      <a:noFill/>
                    </a:lnTlToBr>
                    <a:lnBlToTr>
                      <a:noFill/>
                    </a:lnBlToTr>
                    <a:solidFill>
                      <a:schemeClr val="tx2">
                        <a:alpha val="50000"/>
                      </a:schemeClr>
                    </a:solidFill>
                  </a:tcPr>
                </a:tc>
                <a:extLst>
                  <a:ext uri="{0D108BD9-81ED-4DB2-BD59-A6C34878D82A}">
                    <a16:rowId xmlns:a16="http://schemas.microsoft.com/office/drawing/2014/main" val="10006"/>
                  </a:ext>
                </a:extLst>
              </a:tr>
            </a:tbl>
          </a:graphicData>
        </a:graphic>
      </p:graphicFrame>
      <p:sp>
        <p:nvSpPr>
          <p:cNvPr id="38952" name="Text Box 45"/>
          <p:cNvSpPr txBox="1">
            <a:spLocks noChangeArrowheads="1"/>
          </p:cNvSpPr>
          <p:nvPr/>
        </p:nvSpPr>
        <p:spPr bwMode="auto">
          <a:xfrm>
            <a:off x="3625851" y="6139624"/>
            <a:ext cx="448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Arial" charset="0"/>
                <a:ea typeface="+mn-ea"/>
                <a:cs typeface="+mn-cs"/>
              </a:rPr>
              <a:t>Kernel 7 on 32M elements: 73 GB/s!</a:t>
            </a:r>
          </a:p>
        </p:txBody>
      </p:sp>
      <p:sp>
        <p:nvSpPr>
          <p:cNvPr id="38953" name="Text Box 72"/>
          <p:cNvSpPr txBox="1">
            <a:spLocks noChangeArrowheads="1"/>
          </p:cNvSpPr>
          <p:nvPr/>
        </p:nvSpPr>
        <p:spPr bwMode="auto">
          <a:xfrm>
            <a:off x="7689850" y="84625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Step</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38954" name="Text Box 73"/>
          <p:cNvSpPr txBox="1">
            <a:spLocks noChangeArrowheads="1"/>
          </p:cNvSpPr>
          <p:nvPr/>
        </p:nvSpPr>
        <p:spPr bwMode="auto">
          <a:xfrm>
            <a:off x="6191250" y="107485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Bandwidth</a:t>
            </a:r>
          </a:p>
        </p:txBody>
      </p:sp>
      <p:sp>
        <p:nvSpPr>
          <p:cNvPr id="38955" name="Text Box 74"/>
          <p:cNvSpPr txBox="1">
            <a:spLocks noChangeArrowheads="1"/>
          </p:cNvSpPr>
          <p:nvPr/>
        </p:nvSpPr>
        <p:spPr bwMode="auto">
          <a:xfrm>
            <a:off x="4189414" y="1074858"/>
            <a:ext cx="1677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Time (2</a:t>
            </a:r>
            <a:r>
              <a:rPr kumimoji="0" lang="en-US" sz="1800" b="1" i="0" u="none" strike="noStrike" kern="1200" cap="none" spc="0" normalizeH="0" baseline="30000" noProof="0">
                <a:ln>
                  <a:noFill/>
                </a:ln>
                <a:solidFill>
                  <a:prstClr val="black"/>
                </a:solidFill>
                <a:effectLst/>
                <a:uLnTx/>
                <a:uFillTx/>
                <a:latin typeface="Arial" charset="0"/>
                <a:ea typeface="+mn-ea"/>
                <a:cs typeface="+mn-cs"/>
              </a:rPr>
              <a:t>22 </a:t>
            </a:r>
            <a:r>
              <a:rPr kumimoji="0" lang="en-US" sz="1800" b="1" i="0" u="none" strike="noStrike" kern="1200" cap="none" spc="0" normalizeH="0" baseline="0" noProof="0">
                <a:ln>
                  <a:noFill/>
                </a:ln>
                <a:solidFill>
                  <a:prstClr val="black"/>
                </a:solidFill>
                <a:effectLst/>
                <a:uLnTx/>
                <a:uFillTx/>
                <a:latin typeface="Arial" charset="0"/>
                <a:ea typeface="+mn-ea"/>
                <a:cs typeface="+mn-cs"/>
              </a:rPr>
              <a:t>ints)</a:t>
            </a:r>
          </a:p>
        </p:txBody>
      </p:sp>
      <p:sp>
        <p:nvSpPr>
          <p:cNvPr id="38956" name="Text Box 135"/>
          <p:cNvSpPr txBox="1">
            <a:spLocks noChangeArrowheads="1"/>
          </p:cNvSpPr>
          <p:nvPr/>
        </p:nvSpPr>
        <p:spPr bwMode="auto">
          <a:xfrm>
            <a:off x="8839200" y="846257"/>
            <a:ext cx="141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Cumulative</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10" name="Rectangle 9"/>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317692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lang="en-US" dirty="0"/>
              <a:t>Final Kernel…</a:t>
            </a:r>
          </a:p>
        </p:txBody>
      </p:sp>
      <p:sp>
        <p:nvSpPr>
          <p:cNvPr id="399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98E009-738A-4E74-8B7D-7C1EC81A04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6" name="Rectangle 5"/>
          <p:cNvSpPr/>
          <p:nvPr/>
        </p:nvSpPr>
        <p:spPr>
          <a:xfrm>
            <a:off x="1676400" y="1295401"/>
            <a:ext cx="8686800" cy="526297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64) sdata[tid] += sdata[tid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32) sdata[tid] += sdata[tid + 16];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16) sdata[tid] += sdata[tid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8) sdata[tid] += sdata[tid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4) sdata[tid] += sdata[tid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2) sdata[tid] += sdata[tid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reduce7(</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8810972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3" name="Rectangle 5"/>
          <p:cNvSpPr>
            <a:spLocks noGrp="1" noChangeArrowheads="1"/>
          </p:cNvSpPr>
          <p:nvPr>
            <p:ph type="title"/>
          </p:nvPr>
        </p:nvSpPr>
        <p:spPr/>
        <p:txBody>
          <a:bodyPr/>
          <a:lstStyle/>
          <a:p>
            <a:pPr eaLnBrk="1" hangingPunct="1">
              <a:defRPr/>
            </a:pPr>
            <a:r>
              <a:rPr lang="en-US" dirty="0"/>
              <a:t>Performance Comparison</a:t>
            </a: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0962"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73BB43-1E6C-48A5-9415-A934DCDD37D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graphicFrame>
        <p:nvGraphicFramePr>
          <p:cNvPr id="40964" name="Object 7"/>
          <p:cNvGraphicFramePr>
            <a:graphicFrameLocks noGrp="1" noChangeAspect="1"/>
          </p:cNvGraphicFramePr>
          <p:nvPr>
            <p:ph idx="4294967295"/>
            <p:extLst>
              <p:ext uri="{D42A27DB-BD31-4B8C-83A1-F6EECF244321}">
                <p14:modId xmlns:p14="http://schemas.microsoft.com/office/powerpoint/2010/main" val="200246382"/>
              </p:ext>
            </p:extLst>
          </p:nvPr>
        </p:nvGraphicFramePr>
        <p:xfrm>
          <a:off x="1484722" y="1019386"/>
          <a:ext cx="8959850" cy="5411788"/>
        </p:xfrm>
        <a:graphic>
          <a:graphicData uri="http://schemas.openxmlformats.org/presentationml/2006/ole">
            <mc:AlternateContent xmlns:mc="http://schemas.openxmlformats.org/markup-compatibility/2006">
              <mc:Choice xmlns:v="urn:schemas-microsoft-com:vml" Requires="v">
                <p:oleObj name="Chart" r:id="rId2" imgW="7705864" imgH="4457700" progId="Excel.Chart.8">
                  <p:embed/>
                </p:oleObj>
              </mc:Choice>
              <mc:Fallback>
                <p:oleObj name="Chart" r:id="rId2" imgW="7705864" imgH="4457700" progId="Excel.Chart.8">
                  <p:embed/>
                  <p:pic>
                    <p:nvPicPr>
                      <p:cNvPr id="4096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722" y="1019386"/>
                        <a:ext cx="895985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TextBox 2">
            <a:extLst>
              <a:ext uri="{FF2B5EF4-FFF2-40B4-BE49-F238E27FC236}">
                <a16:creationId xmlns:a16="http://schemas.microsoft.com/office/drawing/2014/main" id="{5EC321B1-3FBA-8E0D-A467-7A897F8B1CFE}"/>
              </a:ext>
            </a:extLst>
          </p:cNvPr>
          <p:cNvSpPr txBox="1"/>
          <p:nvPr/>
        </p:nvSpPr>
        <p:spPr>
          <a:xfrm>
            <a:off x="3848100" y="597517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of Elements in Array</a:t>
            </a:r>
          </a:p>
        </p:txBody>
      </p:sp>
      <p:sp>
        <p:nvSpPr>
          <p:cNvPr id="4" name="TextBox 3">
            <a:extLst>
              <a:ext uri="{FF2B5EF4-FFF2-40B4-BE49-F238E27FC236}">
                <a16:creationId xmlns:a16="http://schemas.microsoft.com/office/drawing/2014/main" id="{C3F5579B-E2B5-6AC7-8C8F-6DDAE89512BE}"/>
              </a:ext>
            </a:extLst>
          </p:cNvPr>
          <p:cNvSpPr txBox="1"/>
          <p:nvPr/>
        </p:nvSpPr>
        <p:spPr>
          <a:xfrm rot="16200000">
            <a:off x="261528" y="306433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smaller is better</a:t>
            </a:r>
          </a:p>
        </p:txBody>
      </p:sp>
    </p:spTree>
    <p:extLst>
      <p:ext uri="{BB962C8B-B14F-4D97-AF65-F5344CB8AC3E}">
        <p14:creationId xmlns:p14="http://schemas.microsoft.com/office/powerpoint/2010/main" val="3902771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Lessons Learned, Array Reduction</a:t>
            </a:r>
          </a:p>
        </p:txBody>
      </p:sp>
      <mc:AlternateContent xmlns:mc="http://schemas.openxmlformats.org/markup-compatibility/2006" xmlns:a14="http://schemas.microsoft.com/office/drawing/2010/main">
        <mc:Choice Requires="a14">
          <p:sp>
            <p:nvSpPr>
              <p:cNvPr id="43012" name="Rectangle 3"/>
              <p:cNvSpPr>
                <a:spLocks noGrp="1" noChangeArrowheads="1"/>
              </p:cNvSpPr>
              <p:nvPr>
                <p:ph idx="1"/>
              </p:nvPr>
            </p:nvSpPr>
            <p:spPr>
              <a:xfrm>
                <a:off x="147344" y="1202076"/>
                <a:ext cx="11960872" cy="5226195"/>
              </a:xfrm>
            </p:spPr>
            <p:txBody>
              <a:bodyPr>
                <a:normAutofit/>
              </a:bodyPr>
              <a:lstStyle/>
              <a:p>
                <a:pPr eaLnBrk="1" hangingPunct="1"/>
                <a:r>
                  <a:rPr lang="en-US" sz="2000" dirty="0"/>
                  <a:t>Understand CUDA performance characteristics</a:t>
                </a:r>
              </a:p>
              <a:p>
                <a:pPr lvl="1" eaLnBrk="1" hangingPunct="1"/>
                <a:r>
                  <a:rPr lang="en-US" sz="1800" dirty="0"/>
                  <a:t>Memory coalescing</a:t>
                </a:r>
              </a:p>
              <a:p>
                <a:pPr lvl="1" eaLnBrk="1" hangingPunct="1"/>
                <a:r>
                  <a:rPr lang="en-US" sz="1800" dirty="0"/>
                  <a:t>Warp divergence</a:t>
                </a:r>
              </a:p>
              <a:p>
                <a:pPr lvl="1" eaLnBrk="1" hangingPunct="1"/>
                <a:r>
                  <a:rPr lang="en-US" sz="1800" dirty="0"/>
                  <a:t>Bank conflicts</a:t>
                </a:r>
              </a:p>
              <a:p>
                <a:pPr lvl="1" eaLnBrk="1" hangingPunct="1"/>
                <a:r>
                  <a:rPr lang="en-US" sz="1800" dirty="0"/>
                  <a:t>Latency hiding</a:t>
                </a:r>
              </a:p>
              <a:p>
                <a:pPr eaLnBrk="1" hangingPunct="1"/>
                <a:r>
                  <a:rPr lang="en-US" sz="2000" dirty="0"/>
                  <a:t>Use </a:t>
                </a:r>
                <a:r>
                  <a:rPr lang="en-US" sz="2000" i="1" dirty="0"/>
                  <a:t>peak performance metrics</a:t>
                </a:r>
                <a:r>
                  <a:rPr lang="en-US" sz="2000" dirty="0"/>
                  <a:t> to guide optimization </a:t>
                </a:r>
                <a14:m>
                  <m:oMath xmlns:m="http://schemas.openxmlformats.org/officeDocument/2006/math">
                    <m:r>
                      <a:rPr lang="en-US" sz="2000" b="0" i="1" smtClean="0">
                        <a:latin typeface="Cambria Math" panose="02040503050406030204" pitchFamily="18" charset="0"/>
                      </a:rPr>
                      <m:t>→</m:t>
                    </m:r>
                  </m:oMath>
                </a14:m>
                <a:r>
                  <a:rPr lang="en-US" sz="2000" dirty="0"/>
                  <a:t> in our case, our goal was to get close to max bandwidth</a:t>
                </a:r>
              </a:p>
              <a:p>
                <a:pPr eaLnBrk="1" hangingPunct="1"/>
                <a:r>
                  <a:rPr lang="en-US" sz="2000" dirty="0"/>
                  <a:t>Know how to identify type of bottleneck</a:t>
                </a:r>
              </a:p>
              <a:p>
                <a:pPr lvl="1" eaLnBrk="1" hangingPunct="1"/>
                <a:r>
                  <a:rPr lang="en-US" sz="1800" dirty="0"/>
                  <a:t>E.g. </a:t>
                </a:r>
                <a:r>
                  <a:rPr lang="en-US" sz="1800" dirty="0">
                    <a:solidFill>
                      <a:srgbClr val="0070C0"/>
                    </a:solidFill>
                  </a:rPr>
                  <a:t>memory</a:t>
                </a:r>
                <a:r>
                  <a:rPr lang="en-US" sz="1800" dirty="0"/>
                  <a:t>, </a:t>
                </a:r>
                <a:r>
                  <a:rPr lang="en-US" sz="1800" dirty="0">
                    <a:solidFill>
                      <a:srgbClr val="0070C0"/>
                    </a:solidFill>
                  </a:rPr>
                  <a:t>core computation</a:t>
                </a:r>
                <a:r>
                  <a:rPr lang="en-US" sz="1800" dirty="0"/>
                  <a:t>, or </a:t>
                </a:r>
                <a:r>
                  <a:rPr lang="en-US" sz="1800" dirty="0">
                    <a:solidFill>
                      <a:srgbClr val="0070C0"/>
                    </a:solidFill>
                  </a:rPr>
                  <a:t>instruction overhead</a:t>
                </a:r>
              </a:p>
              <a:p>
                <a:pPr lvl="2"/>
                <a:endParaRPr lang="en-US" sz="2000" dirty="0"/>
              </a:p>
              <a:p>
                <a:pPr eaLnBrk="1" hangingPunct="1"/>
                <a:r>
                  <a:rPr lang="en-US" sz="2000" dirty="0"/>
                  <a:t>Optimize your algorithm (</a:t>
                </a:r>
                <a:r>
                  <a:rPr lang="en-US" sz="2000" dirty="0">
                    <a:solidFill>
                      <a:srgbClr val="C00000"/>
                    </a:solidFill>
                  </a:rPr>
                  <a:t>changes to addressing, algorithm cascading </a:t>
                </a:r>
                <a:r>
                  <a:rPr lang="en-US" sz="2000" dirty="0"/>
                  <a:t>-- 11.84x speedup, combined), </a:t>
                </a:r>
                <a:r>
                  <a:rPr lang="en-US" sz="2000" i="1" dirty="0"/>
                  <a:t>then </a:t>
                </a:r>
                <a:r>
                  <a:rPr lang="en-US" sz="2000" dirty="0"/>
                  <a:t>optimize your code (</a:t>
                </a:r>
                <a:r>
                  <a:rPr lang="en-US" sz="2000" dirty="0">
                    <a:solidFill>
                      <a:srgbClr val="C00000"/>
                    </a:solidFill>
                  </a:rPr>
                  <a:t>unroll loops </a:t>
                </a:r>
                <a:r>
                  <a:rPr lang="en-US" sz="2000" dirty="0"/>
                  <a:t>-- 2.54x speedup, combined)</a:t>
                </a:r>
              </a:p>
              <a:p>
                <a:pPr eaLnBrk="1" hangingPunct="1"/>
                <a:r>
                  <a:rPr lang="en-US" sz="2000" dirty="0"/>
                  <a:t>Use template parameters to generate optimal code</a:t>
                </a:r>
              </a:p>
              <a:p>
                <a:pPr eaLnBrk="1" hangingPunct="1"/>
                <a:r>
                  <a:rPr lang="en-US" sz="2000" dirty="0"/>
                  <a:t>Understand parallel algorithm complexity theory (was required in “Approach 7”)</a:t>
                </a:r>
              </a:p>
            </p:txBody>
          </p:sp>
        </mc:Choice>
        <mc:Fallback xmlns="">
          <p:sp>
            <p:nvSpPr>
              <p:cNvPr id="43012" name="Rectangle 3"/>
              <p:cNvSpPr>
                <a:spLocks noGrp="1" noRot="1" noChangeAspect="1" noMove="1" noResize="1" noEditPoints="1" noAdjustHandles="1" noChangeArrowheads="1" noChangeShapeType="1" noTextEdit="1"/>
              </p:cNvSpPr>
              <p:nvPr>
                <p:ph idx="1"/>
              </p:nvPr>
            </p:nvSpPr>
            <p:spPr>
              <a:xfrm>
                <a:off x="147344" y="1202076"/>
                <a:ext cx="11960872" cy="5226195"/>
              </a:xfrm>
              <a:blipFill>
                <a:blip r:embed="rId2"/>
                <a:stretch>
                  <a:fillRect l="-459" t="-1166"/>
                </a:stretch>
              </a:blipFill>
            </p:spPr>
            <p:txBody>
              <a:bodyPr/>
              <a:lstStyle/>
              <a:p>
                <a:r>
                  <a:rPr lang="en-US">
                    <a:noFill/>
                  </a:rPr>
                  <a:t> </a:t>
                </a:r>
              </a:p>
            </p:txBody>
          </p:sp>
        </mc:Fallback>
      </mc:AlternateContent>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65834458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766" y="3560233"/>
            <a:ext cx="7696200" cy="1295400"/>
          </a:xfrm>
        </p:spPr>
        <p:txBody>
          <a:bodyPr/>
          <a:lstStyle/>
          <a:p>
            <a:r>
              <a:rPr lang="en-US" dirty="0"/>
              <a:t>CUDA Case Study 3:</a:t>
            </a:r>
            <a:br>
              <a:rPr lang="en-US" dirty="0"/>
            </a:br>
            <a:r>
              <a:rPr lang="en-US" dirty="0"/>
              <a:t>Parallel Prefix Scan on the GPU</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62ED0C-819C-49B6-ADD3-F7056AA64BD1}"/>
              </a:ext>
            </a:extLst>
          </p:cNvPr>
          <p:cNvSpPr txBox="1"/>
          <p:nvPr/>
        </p:nvSpPr>
        <p:spPr>
          <a:xfrm>
            <a:off x="1454875" y="5165788"/>
            <a:ext cx="8512085" cy="555280"/>
          </a:xfrm>
          <a:prstGeom prst="rect">
            <a:avLst/>
          </a:prstGeom>
          <a:noFill/>
        </p:spPr>
        <p:txBody>
          <a:bodyPr wrap="square">
            <a:spAutoFit/>
          </a:bodyPr>
          <a:lstStyle/>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Serial implementation – assigned as HW early in the semester</a:t>
            </a:r>
          </a:p>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Parallel implementation: topic of next assignment; probably the hardest this semester</a:t>
            </a:r>
          </a:p>
        </p:txBody>
      </p:sp>
    </p:spTree>
    <p:extLst>
      <p:ext uri="{BB962C8B-B14F-4D97-AF65-F5344CB8AC3E}">
        <p14:creationId xmlns:p14="http://schemas.microsoft.com/office/powerpoint/2010/main" val="20594728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Parallel Prefix Sum (Scan)</a:t>
            </a:r>
          </a:p>
        </p:txBody>
      </p:sp>
      <p:sp>
        <p:nvSpPr>
          <p:cNvPr id="605187" name="Rectangle 3"/>
          <p:cNvSpPr>
            <a:spLocks noGrp="1" noChangeArrowheads="1"/>
          </p:cNvSpPr>
          <p:nvPr>
            <p:ph idx="1"/>
          </p:nvPr>
        </p:nvSpPr>
        <p:spPr/>
        <p:txBody>
          <a:bodyPr/>
          <a:lstStyle/>
          <a:p>
            <a:pPr marL="457200" indent="-457200"/>
            <a:r>
              <a:rPr lang="en-US" sz="2000" dirty="0"/>
              <a:t>Definition:</a:t>
            </a:r>
          </a:p>
          <a:p>
            <a:pPr marL="457200" indent="-457200">
              <a:buNone/>
            </a:pPr>
            <a:r>
              <a:rPr lang="en-US" sz="2000" dirty="0"/>
              <a:t>	The all-prefix-sums operation takes a binary associative operator </a:t>
            </a:r>
            <a:r>
              <a:rPr lang="en-US" sz="2000" dirty="0">
                <a:sym typeface="Symbol" pitchFamily="18" charset="2"/>
              </a:rPr>
              <a:t> with identity </a:t>
            </a:r>
            <a:r>
              <a:rPr lang="en-US" sz="2000" b="1" i="1" dirty="0">
                <a:sym typeface="Symbol" pitchFamily="18" charset="2"/>
              </a:rPr>
              <a:t>I</a:t>
            </a:r>
            <a:r>
              <a:rPr lang="en-US" sz="2000" dirty="0">
                <a:sym typeface="Symbol" pitchFamily="18" charset="2"/>
              </a:rPr>
              <a:t>, and an array of n elements</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-1</a:t>
            </a:r>
            <a:r>
              <a:rPr lang="en-US" sz="1700" dirty="0">
                <a:solidFill>
                  <a:schemeClr val="tx2"/>
                </a:solidFill>
                <a:sym typeface="Symbol" pitchFamily="18" charset="2"/>
              </a:rPr>
              <a:t>]</a:t>
            </a:r>
          </a:p>
          <a:p>
            <a:pPr marL="457200" indent="-457200">
              <a:buNone/>
            </a:pPr>
            <a:r>
              <a:rPr lang="en-US" sz="2000" dirty="0">
                <a:sym typeface="Symbol" pitchFamily="18" charset="2"/>
              </a:rPr>
              <a:t>	and returns the ordered set</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I</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 </a:t>
            </a:r>
            <a:r>
              <a:rPr lang="en-US" sz="1700" dirty="0">
                <a:solidFill>
                  <a:schemeClr val="tx2"/>
                </a:solidFill>
                <a:sym typeface="Symbol" pitchFamily="18" charset="2"/>
              </a:rPr>
              <a:t> …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-2</a:t>
            </a:r>
            <a:r>
              <a:rPr lang="en-US" sz="1700" dirty="0">
                <a:solidFill>
                  <a:schemeClr val="tx2"/>
                </a:solidFill>
                <a:sym typeface="Symbol" pitchFamily="18" charset="2"/>
              </a:rPr>
              <a:t>)]</a:t>
            </a:r>
            <a:r>
              <a:rPr lang="en-US" sz="1700" dirty="0">
                <a:sym typeface="Symbol" pitchFamily="18" charset="2"/>
              </a:rPr>
              <a:t>.</a:t>
            </a:r>
            <a:br>
              <a:rPr lang="en-US" sz="1700" dirty="0">
                <a:sym typeface="Symbol" pitchFamily="18" charset="2"/>
              </a:rPr>
            </a:br>
            <a:endParaRPr lang="en-US" sz="1700" dirty="0">
              <a:sym typeface="Symbol" pitchFamily="18" charset="2"/>
            </a:endParaRPr>
          </a:p>
          <a:p>
            <a:pPr marL="457200" indent="-457200"/>
            <a:r>
              <a:rPr lang="en-US" sz="2000" dirty="0">
                <a:sym typeface="Symbol" pitchFamily="18" charset="2"/>
              </a:rPr>
              <a:t>Example: </a:t>
            </a:r>
            <a:br>
              <a:rPr lang="en-US" sz="2000" dirty="0">
                <a:sym typeface="Symbol" pitchFamily="18" charset="2"/>
              </a:rPr>
            </a:br>
            <a:r>
              <a:rPr lang="en-US" sz="2000" dirty="0">
                <a:sym typeface="Symbol" pitchFamily="18" charset="2"/>
              </a:rPr>
              <a:t>If  is addition, then scan on the set</a:t>
            </a:r>
          </a:p>
          <a:p>
            <a:pPr marL="457200" indent="-457200" algn="ctr">
              <a:buNone/>
            </a:pPr>
            <a:r>
              <a:rPr lang="en-US" sz="2000" dirty="0">
                <a:solidFill>
                  <a:schemeClr val="tx2"/>
                </a:solidFill>
                <a:sym typeface="Symbol" pitchFamily="18" charset="2"/>
              </a:rPr>
              <a:t>[3 1 7 0 4 1 6 3]</a:t>
            </a:r>
          </a:p>
          <a:p>
            <a:pPr marL="457200" indent="-457200" algn="ctr">
              <a:buNone/>
            </a:pPr>
            <a:r>
              <a:rPr lang="en-US" sz="2000" dirty="0">
                <a:sym typeface="Symbol" pitchFamily="18" charset="2"/>
              </a:rPr>
              <a:t>returns the set </a:t>
            </a:r>
          </a:p>
          <a:p>
            <a:pPr marL="457200" indent="-457200" algn="ctr">
              <a:buNone/>
            </a:pPr>
            <a:r>
              <a:rPr lang="en-US" sz="2000" dirty="0">
                <a:solidFill>
                  <a:schemeClr val="tx2"/>
                </a:solidFill>
                <a:sym typeface="Symbol" pitchFamily="18" charset="2"/>
              </a:rPr>
              <a:t>[0 3 4 11 11 15 16 22]</a:t>
            </a:r>
            <a:endParaRPr lang="en-US" sz="1100" i="1" dirty="0">
              <a:sym typeface="Symbol" pitchFamily="18" charset="2"/>
            </a:endParaRPr>
          </a:p>
        </p:txBody>
      </p:sp>
      <p:sp>
        <p:nvSpPr>
          <p:cNvPr id="605188" name="Text Box 4"/>
          <p:cNvSpPr txBox="1">
            <a:spLocks noChangeArrowheads="1"/>
          </p:cNvSpPr>
          <p:nvPr/>
        </p:nvSpPr>
        <p:spPr bwMode="auto">
          <a:xfrm>
            <a:off x="0" y="6578667"/>
            <a:ext cx="3363686" cy="203133"/>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90000"/>
              </a:lnSpc>
              <a:spcBef>
                <a:spcPct val="20000"/>
              </a:spcBef>
              <a:spcAft>
                <a:spcPts val="0"/>
              </a:spcAft>
              <a:buClrTx/>
              <a:buSzPct val="180000"/>
              <a:buFontTx/>
              <a:buNone/>
              <a:tabLst/>
              <a:defRPr/>
            </a:pP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(From </a:t>
            </a:r>
            <a:r>
              <a:rPr kumimoji="0" lang="en-US" sz="800" b="1" i="1" u="none" strike="noStrike" kern="1200" cap="none" spc="0" normalizeH="0" baseline="0" noProof="0" dirty="0" err="1">
                <a:ln>
                  <a:noFill/>
                </a:ln>
                <a:solidFill>
                  <a:prstClr val="black"/>
                </a:solidFill>
                <a:effectLst/>
                <a:uLnTx/>
                <a:uFillTx/>
                <a:latin typeface="Arial" pitchFamily="34" charset="0"/>
                <a:ea typeface="+mn-ea"/>
                <a:cs typeface="+mn-cs"/>
                <a:sym typeface="Symbol" pitchFamily="18" charset="2"/>
              </a:rPr>
              <a:t>Blelloch</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 1990, “</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hlinkClick r:id="rId3"/>
              </a:rPr>
              <a:t>Prefix Sums and Their Applications</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605189" name="AutoShape 5"/>
          <p:cNvSpPr>
            <a:spLocks noChangeArrowheads="1"/>
          </p:cNvSpPr>
          <p:nvPr/>
        </p:nvSpPr>
        <p:spPr bwMode="auto">
          <a:xfrm>
            <a:off x="7620000" y="3886200"/>
            <a:ext cx="2819400" cy="1066800"/>
          </a:xfrm>
          <a:prstGeom prst="wedgeRectCallout">
            <a:avLst>
              <a:gd name="adj1" fmla="val -48648"/>
              <a:gd name="adj2" fmla="val 86755"/>
            </a:avLst>
          </a:prstGeom>
          <a:solidFill>
            <a:schemeClr val="accent1"/>
          </a:solidFill>
          <a:ln w="9525">
            <a:solidFill>
              <a:schemeClr val="tx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Palatino" pitchFamily="18" charset="0"/>
                <a:ea typeface="+mn-ea"/>
                <a:cs typeface="+mn-cs"/>
              </a:rPr>
              <a:t>Exclusive scan: last input element is not included in the result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77229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Prefix scan: comes in two main flavors</a:t>
            </a:r>
          </a:p>
        </p:txBody>
      </p:sp>
      <p:sp>
        <p:nvSpPr>
          <p:cNvPr id="43012" name="Rectangle 3"/>
          <p:cNvSpPr>
            <a:spLocks noGrp="1" noChangeArrowheads="1"/>
          </p:cNvSpPr>
          <p:nvPr>
            <p:ph idx="1"/>
          </p:nvPr>
        </p:nvSpPr>
        <p:spPr/>
        <p:txBody>
          <a:bodyPr/>
          <a:lstStyle/>
          <a:p>
            <a:pPr eaLnBrk="1" hangingPunct="1"/>
            <a:r>
              <a:rPr lang="en-US" sz="2000" dirty="0"/>
              <a:t>On previous page: “exclusive scan”</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[0 3 4 11 11 15 16 22]</a:t>
            </a:r>
            <a:endParaRPr lang="en-US" sz="1050" i="1" dirty="0">
              <a:sym typeface="Symbol" pitchFamily="18" charset="2"/>
            </a:endParaRPr>
          </a:p>
          <a:p>
            <a:pPr eaLnBrk="1" hangingPunct="1"/>
            <a:endParaRPr lang="en-US" sz="1800" dirty="0"/>
          </a:p>
          <a:p>
            <a:pPr eaLnBrk="1" hangingPunct="1"/>
            <a:r>
              <a:rPr lang="en-US" sz="2000" dirty="0"/>
              <a:t>There is also an “inclusive scan” flavor</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[3 4 11 11 15 16 22 25]</a:t>
            </a:r>
            <a:endParaRPr lang="en-US" sz="1050" i="1" dirty="0">
              <a:sym typeface="Symbol" pitchFamily="18" charset="2"/>
            </a:endParaRPr>
          </a:p>
          <a:p>
            <a:pPr eaLnBrk="1" hangingPunct="1"/>
            <a:endParaRPr lang="en-US" sz="1800" dirty="0"/>
          </a:p>
          <a:p>
            <a:pPr eaLnBrk="1" hangingPunct="1"/>
            <a:endParaRPr lang="en-US" sz="1800" dirty="0"/>
          </a:p>
          <a:p>
            <a:pPr eaLnBrk="1" hangingPunct="1"/>
            <a:r>
              <a:rPr lang="en-US" sz="2000" dirty="0"/>
              <a:t>They are equally useful; moreover, if one is available, the other one can be quickly obtained</a:t>
            </a:r>
          </a:p>
        </p:txBody>
      </p:sp>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4206267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Scan on the CPU </a:t>
            </a:r>
            <a:r>
              <a:rPr lang="en-US" sz="1800" dirty="0"/>
              <a:t>[as is, it computes exclusive scan]</a:t>
            </a:r>
          </a:p>
        </p:txBody>
      </p:sp>
      <mc:AlternateContent xmlns:mc="http://schemas.openxmlformats.org/markup-compatibility/2006" xmlns:a14="http://schemas.microsoft.com/office/drawing/2010/main">
        <mc:Choice Requires="a14">
          <p:sp>
            <p:nvSpPr>
              <p:cNvPr id="609283" name="Rectangle 3"/>
              <p:cNvSpPr>
                <a:spLocks noGrp="1" noChangeArrowheads="1"/>
              </p:cNvSpPr>
              <p:nvPr>
                <p:ph type="body" idx="4294967295"/>
              </p:nvPr>
            </p:nvSpPr>
            <p:spPr>
              <a:xfrm>
                <a:off x="376521" y="4114800"/>
                <a:ext cx="8229600" cy="2243138"/>
              </a:xfrm>
            </p:spPr>
            <p:txBody>
              <a:bodyPr/>
              <a:lstStyle/>
              <a:p>
                <a:pPr marL="457200" indent="-457200"/>
                <a:r>
                  <a:rPr lang="en-US" sz="2200" dirty="0"/>
                  <a:t>Just add each element to the sum of the elements before it</a:t>
                </a:r>
              </a:p>
              <a:p>
                <a:pPr marL="806450" lvl="1" indent="-457200"/>
                <a:endParaRPr lang="en-US" sz="1800" dirty="0"/>
              </a:p>
              <a:p>
                <a:pPr marL="457200" indent="-457200"/>
                <a:r>
                  <a:rPr lang="en-US" sz="2200" dirty="0"/>
                  <a:t>Trivial, but sequential</a:t>
                </a:r>
              </a:p>
              <a:p>
                <a:pPr marL="806450" lvl="1" indent="-457200"/>
                <a:r>
                  <a:rPr lang="en-US" sz="1800" dirty="0"/>
                  <a:t>Tempting to say that algorithms don’t come more sequential than this…</a:t>
                </a:r>
              </a:p>
              <a:p>
                <a:pPr marL="806450" lvl="1" indent="-457200"/>
                <a:endParaRPr lang="en-US" sz="1800" dirty="0"/>
              </a:p>
              <a:p>
                <a:pPr marL="457200" indent="-457200"/>
                <a:r>
                  <a:rPr lang="en-US" sz="2200" dirty="0"/>
                  <a:t>Requires exactly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adds</a:t>
                </a:r>
              </a:p>
            </p:txBody>
          </p:sp>
        </mc:Choice>
        <mc:Fallback xmlns="">
          <p:sp>
            <p:nvSpPr>
              <p:cNvPr id="609283" name="Rectangle 3"/>
              <p:cNvSpPr>
                <a:spLocks noGrp="1" noRot="1" noChangeAspect="1" noMove="1" noResize="1" noEditPoints="1" noAdjustHandles="1" noChangeArrowheads="1" noChangeShapeType="1" noTextEdit="1"/>
              </p:cNvSpPr>
              <p:nvPr>
                <p:ph type="body" idx="4294967295"/>
              </p:nvPr>
            </p:nvSpPr>
            <p:spPr>
              <a:xfrm>
                <a:off x="376521" y="4114800"/>
                <a:ext cx="8229600" cy="2243138"/>
              </a:xfrm>
              <a:blipFill>
                <a:blip r:embed="rId3"/>
                <a:stretch>
                  <a:fillRect l="-889" t="-3533" b="-2717"/>
                </a:stretch>
              </a:blipFill>
            </p:spPr>
            <p:txBody>
              <a:bodyPr/>
              <a:lstStyle/>
              <a:p>
                <a:r>
                  <a:rPr lang="en-US">
                    <a:noFill/>
                  </a:rPr>
                  <a:t> </a:t>
                </a:r>
              </a:p>
            </p:txBody>
          </p:sp>
        </mc:Fallback>
      </mc:AlternateContent>
      <p:sp>
        <p:nvSpPr>
          <p:cNvPr id="2" name="Rectangle 1"/>
          <p:cNvSpPr/>
          <p:nvPr/>
        </p:nvSpPr>
        <p:spPr>
          <a:xfrm>
            <a:off x="2263987" y="1223433"/>
            <a:ext cx="72390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input,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scanned[0]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1;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scanned[i] = input[i-1] + scanned[i-1];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Left Brace 3">
            <a:extLst>
              <a:ext uri="{FF2B5EF4-FFF2-40B4-BE49-F238E27FC236}">
                <a16:creationId xmlns:a16="http://schemas.microsoft.com/office/drawing/2014/main" id="{70EB9060-1E83-491B-8E0C-F3E92E64DDF3}"/>
              </a:ext>
            </a:extLst>
          </p:cNvPr>
          <p:cNvSpPr/>
          <p:nvPr/>
        </p:nvSpPr>
        <p:spPr>
          <a:xfrm rot="5400000">
            <a:off x="4334291" y="862024"/>
            <a:ext cx="383977" cy="6139547"/>
          </a:xfrm>
          <a:prstGeom prst="leftBrace">
            <a:avLst>
              <a:gd name="adj1" fmla="val 52681"/>
              <a:gd name="adj2" fmla="val 53707"/>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3E6B9C88-FAFB-4ECC-9A2C-183477BD02EC}"/>
              </a:ext>
            </a:extLst>
          </p:cNvPr>
          <p:cNvSpPr/>
          <p:nvPr/>
        </p:nvSpPr>
        <p:spPr>
          <a:xfrm rot="16200000">
            <a:off x="3970976" y="3200231"/>
            <a:ext cx="656176" cy="29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7036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Applications of prefix scan</a:t>
            </a:r>
          </a:p>
        </p:txBody>
      </p:sp>
      <p:sp>
        <p:nvSpPr>
          <p:cNvPr id="607235" name="Rectangle 3"/>
          <p:cNvSpPr>
            <a:spLocks noGrp="1" noChangeArrowheads="1"/>
          </p:cNvSpPr>
          <p:nvPr>
            <p:ph type="body" idx="4294967295"/>
          </p:nvPr>
        </p:nvSpPr>
        <p:spPr>
          <a:xfrm>
            <a:off x="177801" y="2022098"/>
            <a:ext cx="7467600" cy="3581400"/>
          </a:xfrm>
        </p:spPr>
        <p:txBody>
          <a:bodyPr/>
          <a:lstStyle/>
          <a:p>
            <a:pPr marL="457200" indent="-457200">
              <a:lnSpc>
                <a:spcPct val="80000"/>
              </a:lnSpc>
            </a:pPr>
            <a:r>
              <a:rPr lang="en-US" sz="2200" dirty="0"/>
              <a:t>Scan is a simple and useful parallel building block</a:t>
            </a:r>
          </a:p>
          <a:p>
            <a:pPr marL="974725" lvl="1" indent="-403225">
              <a:lnSpc>
                <a:spcPct val="80000"/>
              </a:lnSpc>
            </a:pPr>
            <a:r>
              <a:rPr lang="en-US" dirty="0"/>
              <a:t>Convert recurrences </a:t>
            </a:r>
            <a:r>
              <a:rPr lang="en-US" u="sng" dirty="0"/>
              <a:t>from sequential</a:t>
            </a:r>
            <a:r>
              <a:rPr lang="en-US" dirty="0"/>
              <a:t> …  </a:t>
            </a:r>
            <a:br>
              <a:rPr lang="en-US" dirty="0"/>
            </a:br>
            <a:r>
              <a:rPr lang="en-US" dirty="0"/>
              <a:t>   </a:t>
            </a:r>
            <a:r>
              <a:rPr lang="en-US" dirty="0">
                <a:solidFill>
                  <a:srgbClr val="0000FF"/>
                </a:solidFill>
                <a:latin typeface="Courier New" pitchFamily="49" charset="0"/>
              </a:rPr>
              <a:t>out[0] = f(0)</a:t>
            </a:r>
          </a:p>
          <a:p>
            <a:pPr marL="571500" lvl="1" indent="0">
              <a:lnSpc>
                <a:spcPct val="80000"/>
              </a:lnSpc>
              <a:buNone/>
            </a:pPr>
            <a:r>
              <a:rPr lang="en-US" dirty="0">
                <a:solidFill>
                  <a:srgbClr val="0000FF"/>
                </a:solidFill>
                <a:latin typeface="Courier New" pitchFamily="49" charset="0"/>
              </a:rPr>
              <a:t>    for(j=1;j&lt;</a:t>
            </a:r>
            <a:r>
              <a:rPr lang="en-US" dirty="0" err="1">
                <a:solidFill>
                  <a:srgbClr val="0000FF"/>
                </a:solidFill>
                <a:latin typeface="Courier New" pitchFamily="49" charset="0"/>
              </a:rPr>
              <a:t>n;j</a:t>
            </a:r>
            <a:r>
              <a:rPr lang="en-US" dirty="0">
                <a:solidFill>
                  <a:srgbClr val="0000FF"/>
                </a:solidFill>
                <a:latin typeface="Courier New" pitchFamily="49" charset="0"/>
              </a:rPr>
              <a:t>++)</a:t>
            </a:r>
            <a:br>
              <a:rPr lang="en-US" dirty="0">
                <a:solidFill>
                  <a:srgbClr val="0000FF"/>
                </a:solidFill>
                <a:latin typeface="Courier New" pitchFamily="49" charset="0"/>
              </a:rPr>
            </a:br>
            <a:r>
              <a:rPr lang="en-US" dirty="0">
                <a:solidFill>
                  <a:srgbClr val="0000FF"/>
                </a:solidFill>
                <a:latin typeface="Courier New" pitchFamily="49" charset="0"/>
              </a:rPr>
              <a:t>    	out[j] = out[j-1] + f(j);</a:t>
            </a:r>
            <a:br>
              <a:rPr lang="en-US" dirty="0">
                <a:solidFill>
                  <a:schemeClr val="tx2"/>
                </a:solidFill>
                <a:latin typeface="Courier New" pitchFamily="49" charset="0"/>
              </a:rPr>
            </a:br>
            <a:r>
              <a:rPr lang="en-US" dirty="0">
                <a:solidFill>
                  <a:schemeClr val="tx2"/>
                </a:solidFill>
                <a:latin typeface="Courier New" pitchFamily="49" charset="0"/>
              </a:rPr>
              <a:t>	</a:t>
            </a:r>
            <a:endParaRPr lang="en-US" dirty="0"/>
          </a:p>
          <a:p>
            <a:pPr marL="974725" lvl="1" indent="-403225">
              <a:lnSpc>
                <a:spcPct val="80000"/>
              </a:lnSpc>
            </a:pPr>
            <a:r>
              <a:rPr lang="en-US" dirty="0"/>
              <a:t>… </a:t>
            </a:r>
            <a:r>
              <a:rPr lang="en-US" u="sng" dirty="0"/>
              <a:t>into parallel</a:t>
            </a:r>
            <a:r>
              <a:rPr lang="en-US" dirty="0"/>
              <a:t>:</a:t>
            </a:r>
          </a:p>
          <a:p>
            <a:pPr marL="974725" lvl="1" indent="-403225">
              <a:lnSpc>
                <a:spcPct val="80000"/>
              </a:lnSpc>
              <a:buNone/>
            </a:pPr>
            <a:r>
              <a:rPr lang="en-US" dirty="0"/>
              <a:t>	  </a:t>
            </a:r>
            <a:r>
              <a:rPr lang="en-US" dirty="0" err="1">
                <a:solidFill>
                  <a:srgbClr val="0000FF"/>
                </a:solidFill>
                <a:latin typeface="Courier New" pitchFamily="49" charset="0"/>
              </a:rPr>
              <a:t>forall</a:t>
            </a:r>
            <a:r>
              <a:rPr lang="en-US" dirty="0">
                <a:solidFill>
                  <a:srgbClr val="0000FF"/>
                </a:solidFill>
                <a:latin typeface="Courier New" pitchFamily="49" charset="0"/>
              </a:rPr>
              <a:t>(j) in parallel</a:t>
            </a:r>
          </a:p>
          <a:p>
            <a:pPr marL="974725" lvl="1" indent="-403225">
              <a:lnSpc>
                <a:spcPct val="80000"/>
              </a:lnSpc>
              <a:buNone/>
            </a:pPr>
            <a:r>
              <a:rPr lang="en-US" dirty="0">
                <a:solidFill>
                  <a:srgbClr val="0000FF"/>
                </a:solidFill>
                <a:latin typeface="Courier New" pitchFamily="49" charset="0"/>
              </a:rPr>
              <a:t>		temp[j] = f(j);</a:t>
            </a:r>
            <a:br>
              <a:rPr lang="en-US" dirty="0">
                <a:solidFill>
                  <a:srgbClr val="0000FF"/>
                </a:solidFill>
                <a:latin typeface="Courier New" pitchFamily="49" charset="0"/>
              </a:rPr>
            </a:br>
            <a:r>
              <a:rPr lang="en-US" dirty="0">
                <a:solidFill>
                  <a:srgbClr val="0000FF"/>
                </a:solidFill>
                <a:latin typeface="Courier New" pitchFamily="49" charset="0"/>
              </a:rPr>
              <a:t> scan(out, temp);</a:t>
            </a:r>
          </a:p>
          <a:p>
            <a:pPr marL="1395413" lvl="3" indent="-457200">
              <a:lnSpc>
                <a:spcPct val="80000"/>
              </a:lnSpc>
            </a:pPr>
            <a:endParaRPr lang="en-US" sz="1200" dirty="0">
              <a:solidFill>
                <a:srgbClr val="0000FF"/>
              </a:solidFill>
            </a:endParaRPr>
          </a:p>
        </p:txBody>
      </p:sp>
      <p:sp>
        <p:nvSpPr>
          <p:cNvPr id="607239" name="Rectangle 7"/>
          <p:cNvSpPr>
            <a:spLocks noChangeArrowheads="1"/>
          </p:cNvSpPr>
          <p:nvPr/>
        </p:nvSpPr>
        <p:spPr bwMode="auto">
          <a:xfrm>
            <a:off x="177801" y="6613525"/>
            <a:ext cx="714375" cy="2444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HK-UIUC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D35FB99-8E96-4406-B0E9-8C5198B0BF68}"/>
              </a:ext>
            </a:extLst>
          </p:cNvPr>
          <p:cNvGrpSpPr/>
          <p:nvPr/>
        </p:nvGrpSpPr>
        <p:grpSpPr>
          <a:xfrm>
            <a:off x="6096000" y="2457893"/>
            <a:ext cx="3368753" cy="2521132"/>
            <a:chOff x="6324600" y="1332411"/>
            <a:chExt cx="3368753" cy="2521132"/>
          </a:xfrm>
        </p:grpSpPr>
        <p:sp>
          <p:nvSpPr>
            <p:cNvPr id="3" name="Right Brace 2">
              <a:extLst>
                <a:ext uri="{FF2B5EF4-FFF2-40B4-BE49-F238E27FC236}">
                  <a16:creationId xmlns:a16="http://schemas.microsoft.com/office/drawing/2014/main" id="{E4197F97-919A-4465-AF3D-61EF79B12E45}"/>
                </a:ext>
              </a:extLst>
            </p:cNvPr>
            <p:cNvSpPr/>
            <p:nvPr/>
          </p:nvSpPr>
          <p:spPr>
            <a:xfrm>
              <a:off x="6324600" y="1332411"/>
              <a:ext cx="402771" cy="2521132"/>
            </a:xfrm>
            <a:prstGeom prst="rightBrace">
              <a:avLst>
                <a:gd name="adj1" fmla="val 39144"/>
                <a:gd name="adj2" fmla="val 50000"/>
              </a:avLst>
            </a:pr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6431813-A245-4E8E-9CC6-1193FD8FCB84}"/>
                </a:ext>
              </a:extLst>
            </p:cNvPr>
            <p:cNvSpPr txBox="1"/>
            <p:nvPr/>
          </p:nvSpPr>
          <p:spPr>
            <a:xfrm>
              <a:off x="6867707" y="1841853"/>
              <a:ext cx="28256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Reflect on this: ingenious way of opening a door for parallel computing…</a:t>
              </a:r>
            </a:p>
          </p:txBody>
        </p:sp>
      </p:grpSp>
      <p:sp>
        <p:nvSpPr>
          <p:cNvPr id="4" name="Content Placeholder 3">
            <a:extLst>
              <a:ext uri="{FF2B5EF4-FFF2-40B4-BE49-F238E27FC236}">
                <a16:creationId xmlns:a16="http://schemas.microsoft.com/office/drawing/2014/main" id="{E087FEBE-3DFB-75EF-9415-D98EC38ACC1C}"/>
              </a:ext>
            </a:extLst>
          </p:cNvPr>
          <p:cNvSpPr txBox="1">
            <a:spLocks/>
          </p:cNvSpPr>
          <p:nvPr/>
        </p:nvSpPr>
        <p:spPr>
          <a:xfrm>
            <a:off x="9198560" y="3606244"/>
            <a:ext cx="2993440" cy="329605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20000"/>
              </a:spcBef>
              <a:buClr>
                <a:schemeClr val="tx2"/>
              </a:buClr>
              <a:buSzPct val="70000"/>
              <a:buFont typeface="Wingdings" pitchFamily="2" charset="2"/>
              <a:buChar char="l"/>
            </a:pPr>
            <a:r>
              <a:rPr lang="en-US" sz="2000" dirty="0">
                <a:latin typeface="Arial" pitchFamily="34" charset="0"/>
              </a:rPr>
              <a:t>Radix sort</a:t>
            </a:r>
          </a:p>
          <a:p>
            <a:pPr marL="457200" indent="-457200">
              <a:spcBef>
                <a:spcPct val="20000"/>
              </a:spcBef>
              <a:buClr>
                <a:schemeClr val="tx2"/>
              </a:buClr>
              <a:buSzPct val="70000"/>
              <a:buFont typeface="Wingdings" pitchFamily="2" charset="2"/>
              <a:buChar char="l"/>
            </a:pPr>
            <a:r>
              <a:rPr lang="en-US" sz="2000" dirty="0">
                <a:latin typeface="Arial" pitchFamily="34" charset="0"/>
              </a:rPr>
              <a:t>Quicksort</a:t>
            </a:r>
          </a:p>
          <a:p>
            <a:pPr marL="457200" indent="-457200">
              <a:spcBef>
                <a:spcPct val="20000"/>
              </a:spcBef>
              <a:buClr>
                <a:schemeClr val="tx2"/>
              </a:buClr>
              <a:buSzPct val="70000"/>
              <a:buFont typeface="Wingdings" pitchFamily="2" charset="2"/>
              <a:buChar char="l"/>
            </a:pPr>
            <a:r>
              <a:rPr lang="en-US" sz="2000" dirty="0">
                <a:latin typeface="Arial" pitchFamily="34" charset="0"/>
              </a:rPr>
              <a:t>String comparison</a:t>
            </a:r>
          </a:p>
          <a:p>
            <a:pPr marL="457200" indent="-457200">
              <a:spcBef>
                <a:spcPct val="20000"/>
              </a:spcBef>
              <a:buClr>
                <a:schemeClr val="tx2"/>
              </a:buClr>
              <a:buSzPct val="70000"/>
              <a:buFont typeface="Wingdings" pitchFamily="2" charset="2"/>
              <a:buChar char="l"/>
            </a:pPr>
            <a:r>
              <a:rPr lang="en-US" sz="2000" dirty="0">
                <a:latin typeface="Arial" pitchFamily="34" charset="0"/>
              </a:rPr>
              <a:t>Lexical analysis</a:t>
            </a:r>
          </a:p>
          <a:p>
            <a:pPr marL="457200" indent="-457200">
              <a:spcBef>
                <a:spcPct val="20000"/>
              </a:spcBef>
              <a:buClr>
                <a:schemeClr val="tx2"/>
              </a:buClr>
              <a:buSzPct val="70000"/>
              <a:buFont typeface="Wingdings" pitchFamily="2" charset="2"/>
              <a:buChar char="l"/>
            </a:pPr>
            <a:r>
              <a:rPr lang="en-US" sz="2000" dirty="0">
                <a:latin typeface="Arial" pitchFamily="34" charset="0"/>
              </a:rPr>
              <a:t>Stream compaction</a:t>
            </a:r>
          </a:p>
          <a:p>
            <a:pPr marL="457200" indent="-457200">
              <a:spcBef>
                <a:spcPct val="20000"/>
              </a:spcBef>
              <a:buClr>
                <a:schemeClr val="tx2"/>
              </a:buClr>
              <a:buSzPct val="70000"/>
              <a:buFont typeface="Wingdings" pitchFamily="2" charset="2"/>
              <a:buChar char="l"/>
            </a:pPr>
            <a:r>
              <a:rPr lang="en-US" sz="2000" dirty="0">
                <a:latin typeface="Arial" pitchFamily="34" charset="0"/>
              </a:rPr>
              <a:t>Polynomial evaluation</a:t>
            </a:r>
          </a:p>
          <a:p>
            <a:pPr marL="457200" indent="-457200">
              <a:spcBef>
                <a:spcPct val="20000"/>
              </a:spcBef>
              <a:buClr>
                <a:schemeClr val="tx2"/>
              </a:buClr>
              <a:buSzPct val="70000"/>
              <a:buFont typeface="Wingdings" pitchFamily="2" charset="2"/>
              <a:buChar char="l"/>
            </a:pPr>
            <a:r>
              <a:rPr lang="en-US" sz="2000" dirty="0">
                <a:latin typeface="Arial" pitchFamily="34" charset="0"/>
              </a:rPr>
              <a:t>Solving recurrences</a:t>
            </a:r>
          </a:p>
          <a:p>
            <a:pPr marL="457200" indent="-457200">
              <a:spcBef>
                <a:spcPct val="20000"/>
              </a:spcBef>
              <a:buClr>
                <a:schemeClr val="tx2"/>
              </a:buClr>
              <a:buSzPct val="70000"/>
              <a:buFont typeface="Wingdings" pitchFamily="2" charset="2"/>
              <a:buChar char="l"/>
            </a:pPr>
            <a:r>
              <a:rPr lang="en-US" sz="2000" dirty="0">
                <a:latin typeface="Arial" pitchFamily="34" charset="0"/>
              </a:rPr>
              <a:t>Tree operations</a:t>
            </a:r>
          </a:p>
          <a:p>
            <a:pPr marL="457200" indent="-457200">
              <a:spcBef>
                <a:spcPct val="20000"/>
              </a:spcBef>
              <a:buClr>
                <a:schemeClr val="tx2"/>
              </a:buClr>
              <a:buSzPct val="70000"/>
              <a:buFont typeface="Wingdings" pitchFamily="2" charset="2"/>
              <a:buChar char="l"/>
            </a:pPr>
            <a:r>
              <a:rPr lang="en-US" sz="2000" dirty="0">
                <a:latin typeface="Arial" pitchFamily="34" charset="0"/>
              </a:rPr>
              <a:t>Histograms</a:t>
            </a:r>
          </a:p>
          <a:p>
            <a:pPr marL="457200" indent="-457200">
              <a:spcBef>
                <a:spcPct val="20000"/>
              </a:spcBef>
              <a:buClr>
                <a:schemeClr val="tx2"/>
              </a:buClr>
              <a:buSzPct val="70000"/>
              <a:buFont typeface="Wingdings" pitchFamily="2" charset="2"/>
              <a:buChar char="l"/>
            </a:pPr>
            <a:r>
              <a:rPr lang="en-US" sz="2000" dirty="0">
                <a:latin typeface="Arial" pitchFamily="34" charset="0"/>
              </a:rPr>
              <a:t>Etc.</a:t>
            </a:r>
          </a:p>
        </p:txBody>
      </p:sp>
    </p:spTree>
    <p:extLst>
      <p:ext uri="{BB962C8B-B14F-4D97-AF65-F5344CB8AC3E}">
        <p14:creationId xmlns:p14="http://schemas.microsoft.com/office/powerpoint/2010/main" val="317128292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7AF615-F894-4DE1-A890-12BB7EDDACB2}"/>
              </a:ext>
            </a:extLst>
          </p:cNvPr>
          <p:cNvSpPr>
            <a:spLocks noGrp="1"/>
          </p:cNvSpPr>
          <p:nvPr>
            <p:ph type="title"/>
          </p:nvPr>
        </p:nvSpPr>
        <p:spPr/>
        <p:txBody>
          <a:bodyPr/>
          <a:lstStyle/>
          <a:p>
            <a:r>
              <a:rPr lang="en-US" dirty="0"/>
              <a:t>Algorithm Intuition…</a:t>
            </a:r>
          </a:p>
        </p:txBody>
      </p:sp>
      <p:sp>
        <p:nvSpPr>
          <p:cNvPr id="8" name="Content Placeholder 7">
            <a:extLst>
              <a:ext uri="{FF2B5EF4-FFF2-40B4-BE49-F238E27FC236}">
                <a16:creationId xmlns:a16="http://schemas.microsoft.com/office/drawing/2014/main" id="{456A73F4-DAB5-4801-8F21-75B62EA505A9}"/>
              </a:ext>
            </a:extLst>
          </p:cNvPr>
          <p:cNvSpPr>
            <a:spLocks noGrp="1"/>
          </p:cNvSpPr>
          <p:nvPr>
            <p:ph idx="1"/>
          </p:nvPr>
        </p:nvSpPr>
        <p:spPr/>
        <p:txBody>
          <a:bodyPr/>
          <a:lstStyle/>
          <a:p>
            <a:endParaRPr lang="en-US" dirty="0"/>
          </a:p>
          <a:p>
            <a:endParaRPr lang="en-US" dirty="0"/>
          </a:p>
          <a:p>
            <a:r>
              <a:rPr lang="en-US" dirty="0"/>
              <a:t>For each algorithm, the last entry of the array “anchors” the algorithm</a:t>
            </a:r>
          </a:p>
          <a:p>
            <a:pPr lvl="1"/>
            <a:r>
              <a:rPr lang="en-US" dirty="0"/>
              <a:t>That is, the last entry of the array is modified in each step of the algorithm</a:t>
            </a:r>
          </a:p>
          <a:p>
            <a:pPr lvl="2"/>
            <a:r>
              <a:rPr lang="en-US" sz="2000" dirty="0"/>
              <a:t>No other element is updated so frequently</a:t>
            </a:r>
          </a:p>
        </p:txBody>
      </p:sp>
      <p:sp>
        <p:nvSpPr>
          <p:cNvPr id="5" name="Slide Number Placeholder 4">
            <a:extLst>
              <a:ext uri="{FF2B5EF4-FFF2-40B4-BE49-F238E27FC236}">
                <a16:creationId xmlns:a16="http://schemas.microsoft.com/office/drawing/2014/main" id="{D0CD94C0-CDCF-4C69-943B-808AD2E1EE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1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normAutofit/>
          </a:bodyPr>
          <a:lstStyle/>
          <a:p>
            <a:r>
              <a:rPr lang="en-US" sz="3200" dirty="0"/>
              <a:t>Parallel Scan Algorithm Solution </a:t>
            </a:r>
            <a:r>
              <a:rPr lang="en-US" sz="3200" dirty="0">
                <a:solidFill>
                  <a:srgbClr val="FFC000"/>
                </a:solidFill>
              </a:rPr>
              <a:t>#1</a:t>
            </a:r>
            <a:r>
              <a:rPr lang="en-US" sz="3200" dirty="0"/>
              <a:t>: </a:t>
            </a:r>
            <a:r>
              <a:rPr lang="en-US" sz="3200" dirty="0" err="1"/>
              <a:t>Hillis</a:t>
            </a:r>
            <a:r>
              <a:rPr lang="en-US" sz="3200" dirty="0"/>
              <a:t> &amp; Steele (1986)</a:t>
            </a:r>
          </a:p>
        </p:txBody>
      </p:sp>
      <p:sp>
        <p:nvSpPr>
          <p:cNvPr id="1111043" name="Rectangle 3"/>
          <p:cNvSpPr>
            <a:spLocks noGrp="1" noChangeArrowheads="1"/>
          </p:cNvSpPr>
          <p:nvPr>
            <p:ph type="body" idx="4294967295"/>
          </p:nvPr>
        </p:nvSpPr>
        <p:spPr>
          <a:xfrm>
            <a:off x="207433" y="1291163"/>
            <a:ext cx="11789834" cy="1092200"/>
          </a:xfrm>
        </p:spPr>
        <p:txBody>
          <a:bodyPr>
            <a:normAutofit fontScale="92500" lnSpcReduction="10000"/>
          </a:bodyPr>
          <a:lstStyle/>
          <a:p>
            <a:r>
              <a:rPr lang="en-US" sz="2200" dirty="0"/>
              <a:t>Implementation of the algorithm shown requires </a:t>
            </a:r>
            <a:r>
              <a:rPr lang="en-US" sz="2200" dirty="0">
                <a:solidFill>
                  <a:srgbClr val="C00000"/>
                </a:solidFill>
              </a:rPr>
              <a:t>two buffers</a:t>
            </a:r>
            <a:r>
              <a:rPr lang="en-US" sz="2200" dirty="0"/>
              <a:t> of length </a:t>
            </a:r>
            <a:r>
              <a:rPr lang="en-US" sz="2200" dirty="0">
                <a:solidFill>
                  <a:srgbClr val="660033"/>
                </a:solidFill>
              </a:rPr>
              <a:t>n</a:t>
            </a:r>
            <a:r>
              <a:rPr lang="en-US" sz="2200" dirty="0"/>
              <a:t> (shown is the case n=8=2</a:t>
            </a:r>
            <a:r>
              <a:rPr lang="en-US" sz="2200" baseline="30000" dirty="0"/>
              <a:t>3</a:t>
            </a:r>
            <a:r>
              <a:rPr lang="en-US" sz="2200" dirty="0"/>
              <a:t>)</a:t>
            </a:r>
          </a:p>
          <a:p>
            <a:r>
              <a:rPr lang="en-US" sz="2200" dirty="0">
                <a:solidFill>
                  <a:srgbClr val="0070C0"/>
                </a:solidFill>
              </a:rPr>
              <a:t>Assumption: the number n of elements is a power of 2: n=2</a:t>
            </a:r>
            <a:r>
              <a:rPr lang="en-US" sz="2200" baseline="30000" dirty="0">
                <a:solidFill>
                  <a:srgbClr val="0070C0"/>
                </a:solidFill>
              </a:rPr>
              <a:t>M</a:t>
            </a:r>
            <a:endParaRPr lang="en-US" sz="2200" dirty="0">
              <a:solidFill>
                <a:srgbClr val="0070C0"/>
              </a:solidFill>
            </a:endParaRPr>
          </a:p>
          <a:p>
            <a:r>
              <a:rPr lang="en-US" sz="2200" dirty="0">
                <a:solidFill>
                  <a:srgbClr val="C00000"/>
                </a:solidFill>
              </a:rPr>
              <a:t>Note: There are race conditions, unless you take precautionary measures</a:t>
            </a:r>
            <a:endParaRPr lang="en-US" sz="2200" baseline="30000" dirty="0">
              <a:solidFill>
                <a:srgbClr val="C00000"/>
              </a:solidFill>
            </a:endParaRPr>
          </a:p>
        </p:txBody>
      </p:sp>
      <p:pic>
        <p:nvPicPr>
          <p:cNvPr id="1111044" name="Picture 4"/>
          <p:cNvPicPr>
            <a:picLocks noChangeAspect="1" noChangeArrowheads="1"/>
          </p:cNvPicPr>
          <p:nvPr/>
        </p:nvPicPr>
        <p:blipFill>
          <a:blip r:embed="rId3" cstate="print"/>
          <a:srcRect/>
          <a:stretch>
            <a:fillRect/>
          </a:stretch>
        </p:blipFill>
        <p:spPr bwMode="auto">
          <a:xfrm>
            <a:off x="6761418" y="2617667"/>
            <a:ext cx="5235849" cy="2376850"/>
          </a:xfrm>
          <a:prstGeom prst="rect">
            <a:avLst/>
          </a:prstGeom>
          <a:noFill/>
          <a:ln w="9525">
            <a:noFill/>
            <a:miter lim="800000"/>
            <a:headEnd/>
            <a:tailEnd/>
          </a:ln>
        </p:spPr>
      </p:pic>
      <p:sp>
        <p:nvSpPr>
          <p:cNvPr id="8" name="Rectangle 7"/>
          <p:cNvSpPr/>
          <p:nvPr/>
        </p:nvSpPr>
        <p:spPr>
          <a:xfrm>
            <a:off x="46566"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758B776-AD7F-3776-0141-D9DF2AFCE9C4}"/>
              </a:ext>
            </a:extLst>
          </p:cNvPr>
          <p:cNvSpPr txBox="1"/>
          <p:nvPr/>
        </p:nvSpPr>
        <p:spPr>
          <a:xfrm>
            <a:off x="10248900" y="5111998"/>
            <a:ext cx="17483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Algorithm takes M steps</a:t>
            </a:r>
          </a:p>
        </p:txBody>
      </p:sp>
      <p:sp>
        <p:nvSpPr>
          <p:cNvPr id="3" name="Text Box 4">
            <a:extLst>
              <a:ext uri="{FF2B5EF4-FFF2-40B4-BE49-F238E27FC236}">
                <a16:creationId xmlns:a16="http://schemas.microsoft.com/office/drawing/2014/main" id="{09F6C06E-0C1D-63EE-FE43-23627D37E99E}"/>
              </a:ext>
            </a:extLst>
          </p:cNvPr>
          <p:cNvSpPr txBox="1">
            <a:spLocks noChangeArrowheads="1"/>
          </p:cNvSpPr>
          <p:nvPr/>
        </p:nvSpPr>
        <p:spPr bwMode="auto">
          <a:xfrm>
            <a:off x="207433" y="2599973"/>
            <a:ext cx="6781800" cy="2362200"/>
          </a:xfrm>
          <a:prstGeom prst="rect">
            <a:avLst/>
          </a:prstGeom>
          <a:solidFill>
            <a:srgbClr val="EAEAEA"/>
          </a:solidFill>
          <a:ln w="9525">
            <a:solidFill>
              <a:srgbClr val="000000"/>
            </a:solidFill>
            <a:miter lim="800000"/>
            <a:headEnd/>
            <a:tailEnd/>
          </a:ln>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for</a:t>
            </a:r>
            <a:r>
              <a:rPr kumimoji="0" lang="en-US" sz="1600" b="0"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Times New Roman" pitchFamily="18" charset="0"/>
                <a:cs typeface="Courier New" pitchFamily="49"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Times New Roman" pitchFamily="18" charset="0"/>
                <a:cs typeface="Courier New" pitchFamily="49" charset="0"/>
              </a:rPr>
              <a:t> := 0</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NimbusRomNo9L-Regu"/>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to</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M-1</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forall</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in parallel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if</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≥0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then</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else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endforall</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swap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t>
            </a:r>
            <a:endPar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p:txBody>
      </p:sp>
      <p:sp>
        <p:nvSpPr>
          <p:cNvPr id="5" name="Rectangle 7">
            <a:extLst>
              <a:ext uri="{FF2B5EF4-FFF2-40B4-BE49-F238E27FC236}">
                <a16:creationId xmlns:a16="http://schemas.microsoft.com/office/drawing/2014/main" id="{7497D048-513A-52ED-D9EE-5F931224CFBE}"/>
              </a:ext>
            </a:extLst>
          </p:cNvPr>
          <p:cNvSpPr>
            <a:spLocks noChangeArrowheads="1"/>
          </p:cNvSpPr>
          <p:nvPr/>
        </p:nvSpPr>
        <p:spPr bwMode="auto">
          <a:xfrm>
            <a:off x="1426634" y="5266973"/>
            <a:ext cx="4665663" cy="350838"/>
          </a:xfrm>
          <a:prstGeom prst="rect">
            <a:avLst/>
          </a:prstGeom>
          <a:noFill/>
          <a:ln w="9525">
            <a:no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Verdana" pitchFamily="34" charset="0"/>
                <a:ea typeface="+mn-ea"/>
                <a:cs typeface="Times New Roman" pitchFamily="18" charset="0"/>
              </a:rPr>
              <a:t>Double-buffered version of the sum scan</a:t>
            </a:r>
            <a:r>
              <a:rPr kumimoji="0" lang="en-US" sz="900" b="0" i="0" u="none" strike="noStrike" kern="1200" cap="none" spc="0" normalizeH="0" baseline="0" noProof="0" dirty="0">
                <a:ln>
                  <a:noFill/>
                </a:ln>
                <a:solidFill>
                  <a:prstClr val="black"/>
                </a:solidFill>
                <a:effectLst/>
                <a:uLnTx/>
                <a:uFillTx/>
                <a:latin typeface="Verdana" pitchFamily="34" charset="0"/>
                <a:ea typeface="+mn-ea"/>
                <a:cs typeface="+mn-cs"/>
              </a:rPr>
              <a:t> </a:t>
            </a:r>
            <a:endParaRPr kumimoji="0" lang="en-US" sz="28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0231911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sz="3500"/>
              <a:t>The Plain English Perspective</a:t>
            </a:r>
          </a:p>
        </p:txBody>
      </p:sp>
      <p:sp>
        <p:nvSpPr>
          <p:cNvPr id="1106947" name="Rectangle 3"/>
          <p:cNvSpPr>
            <a:spLocks noGrp="1" noChangeArrowheads="1"/>
          </p:cNvSpPr>
          <p:nvPr>
            <p:ph idx="1"/>
          </p:nvPr>
        </p:nvSpPr>
        <p:spPr/>
        <p:txBody>
          <a:bodyPr>
            <a:normAutofit/>
          </a:bodyPr>
          <a:lstStyle/>
          <a:p>
            <a:pPr>
              <a:lnSpc>
                <a:spcPct val="80000"/>
              </a:lnSpc>
            </a:pPr>
            <a:r>
              <a:rPr lang="en-US" sz="1700" dirty="0"/>
              <a:t>First iteration, I go with stride 1=2</a:t>
            </a:r>
            <a:r>
              <a:rPr lang="en-US" sz="1700" baseline="30000" dirty="0"/>
              <a:t>0</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- 2</a:t>
            </a:r>
            <a:r>
              <a:rPr lang="en-US" sz="1400" baseline="30000" dirty="0"/>
              <a:t>0 </a:t>
            </a:r>
            <a:r>
              <a:rPr lang="en-US" sz="1400" dirty="0"/>
              <a:t>additions</a:t>
            </a:r>
          </a:p>
          <a:p>
            <a:pPr>
              <a:lnSpc>
                <a:spcPct val="80000"/>
              </a:lnSpc>
            </a:pPr>
            <a:endParaRPr lang="en-US" sz="1700" dirty="0"/>
          </a:p>
          <a:p>
            <a:pPr>
              <a:lnSpc>
                <a:spcPct val="80000"/>
              </a:lnSpc>
            </a:pPr>
            <a:r>
              <a:rPr lang="en-US" sz="1700" dirty="0"/>
              <a:t>Second iteration, I go with stride 2=2</a:t>
            </a:r>
            <a:r>
              <a:rPr lang="en-US" sz="1700" baseline="30000" dirty="0"/>
              <a:t>1</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1</a:t>
            </a:r>
            <a:r>
              <a:rPr lang="en-US" sz="1400" dirty="0"/>
              <a:t> additions</a:t>
            </a:r>
          </a:p>
          <a:p>
            <a:pPr>
              <a:lnSpc>
                <a:spcPct val="80000"/>
              </a:lnSpc>
            </a:pPr>
            <a:endParaRPr lang="en-US" sz="1700" dirty="0"/>
          </a:p>
          <a:p>
            <a:pPr>
              <a:lnSpc>
                <a:spcPct val="80000"/>
              </a:lnSpc>
            </a:pPr>
            <a:r>
              <a:rPr lang="en-US" sz="1700" dirty="0"/>
              <a:t>Third iteration: I go with stride 4=2</a:t>
            </a:r>
            <a:r>
              <a:rPr lang="en-US" sz="1700" baseline="30000" dirty="0"/>
              <a:t>2</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2</a:t>
            </a:r>
            <a:r>
              <a:rPr lang="en-US" sz="1400" dirty="0"/>
              <a:t> additions</a:t>
            </a:r>
          </a:p>
          <a:p>
            <a:pPr>
              <a:lnSpc>
                <a:spcPct val="80000"/>
              </a:lnSpc>
            </a:pPr>
            <a:endParaRPr lang="en-US" sz="1700" dirty="0"/>
          </a:p>
          <a:p>
            <a:pPr>
              <a:lnSpc>
                <a:spcPct val="80000"/>
              </a:lnSpc>
            </a:pPr>
            <a:r>
              <a:rPr lang="en-US" sz="1700" dirty="0"/>
              <a:t>… (and so 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2171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r>
              <a:rPr lang="en-US"/>
              <a:t>The Plain English Perspective</a:t>
            </a:r>
          </a:p>
        </p:txBody>
      </p:sp>
      <p:sp>
        <p:nvSpPr>
          <p:cNvPr id="1108995" name="Rectangle 3"/>
          <p:cNvSpPr>
            <a:spLocks noGrp="1" noChangeArrowheads="1"/>
          </p:cNvSpPr>
          <p:nvPr>
            <p:ph idx="1"/>
          </p:nvPr>
        </p:nvSpPr>
        <p:spPr/>
        <p:txBody>
          <a:bodyPr>
            <a:normAutofit/>
          </a:bodyPr>
          <a:lstStyle/>
          <a:p>
            <a:pPr>
              <a:lnSpc>
                <a:spcPct val="90000"/>
              </a:lnSpc>
            </a:pPr>
            <a:r>
              <a:rPr lang="en-US" sz="1700" dirty="0"/>
              <a:t>Consider the </a:t>
            </a:r>
            <a:r>
              <a:rPr lang="en-US" sz="1700" dirty="0" err="1"/>
              <a:t>k</a:t>
            </a:r>
            <a:r>
              <a:rPr lang="en-US" sz="1700" baseline="30000" dirty="0" err="1"/>
              <a:t>th</a:t>
            </a:r>
            <a:r>
              <a:rPr lang="en-US" sz="1700" dirty="0"/>
              <a:t> iteration (where 1&lt;k&lt;M-1): I go with stride 2</a:t>
            </a:r>
            <a:r>
              <a:rPr lang="en-US" sz="1700" baseline="30000" dirty="0"/>
              <a:t>k-1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k-1</a:t>
            </a:r>
            <a:r>
              <a:rPr lang="en-US" sz="1400" dirty="0"/>
              <a:t> additions</a:t>
            </a:r>
          </a:p>
          <a:p>
            <a:pPr>
              <a:lnSpc>
                <a:spcPct val="90000"/>
              </a:lnSpc>
            </a:pPr>
            <a:endParaRPr lang="en-US" sz="1700" dirty="0"/>
          </a:p>
          <a:p>
            <a:pPr>
              <a:lnSpc>
                <a:spcPct val="90000"/>
              </a:lnSpc>
            </a:pPr>
            <a:r>
              <a:rPr lang="en-US" sz="1700" dirty="0"/>
              <a:t>…</a:t>
            </a:r>
          </a:p>
          <a:p>
            <a:pPr>
              <a:lnSpc>
                <a:spcPct val="90000"/>
              </a:lnSpc>
            </a:pPr>
            <a:endParaRPr lang="en-US" sz="1700" dirty="0"/>
          </a:p>
          <a:p>
            <a:pPr>
              <a:lnSpc>
                <a:spcPct val="90000"/>
              </a:lnSpc>
            </a:pPr>
            <a:r>
              <a:rPr lang="en-US" sz="1700" dirty="0" err="1"/>
              <a:t>M</a:t>
            </a:r>
            <a:r>
              <a:rPr lang="en-US" sz="1700" baseline="30000" dirty="0" err="1"/>
              <a:t>th</a:t>
            </a:r>
            <a:r>
              <a:rPr lang="en-US" sz="1700" dirty="0"/>
              <a:t> iteration: I go with stride 2</a:t>
            </a:r>
            <a:r>
              <a:rPr lang="en-US" sz="1700" baseline="30000" dirty="0"/>
              <a:t>M-1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M-1</a:t>
            </a:r>
            <a:r>
              <a:rPr lang="en-US" sz="1400" dirty="0"/>
              <a:t> additions</a:t>
            </a:r>
          </a:p>
          <a:p>
            <a:pPr>
              <a:lnSpc>
                <a:spcPct val="90000"/>
              </a:lnSpc>
            </a:pPr>
            <a:endParaRPr lang="en-US" sz="1700" dirty="0"/>
          </a:p>
          <a:p>
            <a:pPr>
              <a:lnSpc>
                <a:spcPct val="90000"/>
              </a:lnSpc>
            </a:pPr>
            <a:r>
              <a:rPr lang="en-US" sz="1700" dirty="0"/>
              <a:t>NOTE: There is no (M+1)</a:t>
            </a:r>
            <a:r>
              <a:rPr lang="en-US" sz="1700" baseline="30000" dirty="0" err="1"/>
              <a:t>th</a:t>
            </a:r>
            <a:r>
              <a:rPr lang="en-US" sz="1700" dirty="0"/>
              <a:t> iteration since this would automatically put me beyond the bounds of the array (if you apply an offset of 2</a:t>
            </a:r>
            <a:r>
              <a:rPr lang="en-US" sz="1700" baseline="30000" dirty="0"/>
              <a:t>M </a:t>
            </a:r>
            <a:r>
              <a:rPr lang="en-US" sz="1700" dirty="0"/>
              <a:t>to “</a:t>
            </a:r>
            <a:r>
              <a:rPr lang="en-US" sz="1700" dirty="0">
                <a:solidFill>
                  <a:srgbClr val="660033"/>
                </a:solidFill>
                <a:latin typeface="Consolas" panose="020B0609020204030204" pitchFamily="49" charset="0"/>
              </a:rPr>
              <a:t>&amp;</a:t>
            </a:r>
            <a:r>
              <a:rPr lang="en-US" sz="2000" dirty="0">
                <a:solidFill>
                  <a:srgbClr val="660033"/>
                </a:solidFill>
                <a:latin typeface="Consolas" panose="020B0609020204030204" pitchFamily="49" charset="0"/>
              </a:rPr>
              <a:t>x</a:t>
            </a:r>
            <a:r>
              <a:rPr lang="en-US" sz="1700" dirty="0">
                <a:solidFill>
                  <a:srgbClr val="660033"/>
                </a:solidFill>
                <a:latin typeface="Consolas" panose="020B0609020204030204" pitchFamily="49" charset="0"/>
              </a:rPr>
              <a:t>[2</a:t>
            </a:r>
            <a:r>
              <a:rPr lang="en-US" sz="1700" baseline="30000" dirty="0">
                <a:solidFill>
                  <a:srgbClr val="660033"/>
                </a:solidFill>
                <a:latin typeface="Consolas" panose="020B0609020204030204" pitchFamily="49" charset="0"/>
              </a:rPr>
              <a:t>M</a:t>
            </a:r>
            <a:r>
              <a:rPr lang="en-US" sz="1700" dirty="0">
                <a:solidFill>
                  <a:srgbClr val="660033"/>
                </a:solidFill>
                <a:latin typeface="Consolas" panose="020B0609020204030204" pitchFamily="49" charset="0"/>
              </a:rPr>
              <a:t>-1]</a:t>
            </a:r>
            <a:r>
              <a:rPr lang="en-US" sz="1800" dirty="0"/>
              <a:t> </a:t>
            </a:r>
            <a:r>
              <a:rPr lang="en-US" sz="1700" dirty="0"/>
              <a:t>” it places you right before the beginning of the array – not good…)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8223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a:xfrm>
            <a:off x="147344" y="1345915"/>
            <a:ext cx="11960872" cy="5082356"/>
          </a:xfrm>
        </p:spPr>
        <p:txBody>
          <a:bodyPr>
            <a:normAutofit/>
          </a:bodyPr>
          <a:lstStyle/>
          <a:p>
            <a:pPr marL="457200" indent="-457200"/>
            <a:endParaRPr lang="en-US" sz="2200" dirty="0"/>
          </a:p>
          <a:p>
            <a:pPr marL="457200" indent="-457200"/>
            <a:r>
              <a:rPr lang="en-US" sz="2200" dirty="0"/>
              <a:t>The number of operations tally:</a:t>
            </a:r>
          </a:p>
          <a:p>
            <a:pPr marL="571500" lvl="1" indent="0" algn="ctr">
              <a:buNone/>
            </a:pPr>
            <a:r>
              <a:rPr lang="en-US" dirty="0"/>
              <a:t>(2</a:t>
            </a:r>
            <a:r>
              <a:rPr lang="en-US" baseline="30000" dirty="0"/>
              <a:t>M</a:t>
            </a:r>
            <a:r>
              <a:rPr lang="en-US" dirty="0"/>
              <a:t>-2</a:t>
            </a:r>
            <a:r>
              <a:rPr lang="en-US" baseline="30000" dirty="0"/>
              <a:t>0</a:t>
            </a:r>
            <a:r>
              <a:rPr lang="en-US" dirty="0"/>
              <a:t>) + (2</a:t>
            </a:r>
            <a:r>
              <a:rPr lang="en-US" baseline="30000" dirty="0"/>
              <a:t>M</a:t>
            </a:r>
            <a:r>
              <a:rPr lang="en-US" dirty="0"/>
              <a:t>-2</a:t>
            </a:r>
            <a:r>
              <a:rPr lang="en-US" baseline="30000" dirty="0"/>
              <a:t>1</a:t>
            </a:r>
            <a:r>
              <a:rPr lang="en-US" dirty="0"/>
              <a:t>) + … + (2</a:t>
            </a:r>
            <a:r>
              <a:rPr lang="en-US" baseline="30000" dirty="0"/>
              <a:t>M</a:t>
            </a:r>
            <a:r>
              <a:rPr lang="en-US" dirty="0"/>
              <a:t>-2</a:t>
            </a:r>
            <a:r>
              <a:rPr lang="en-US" baseline="30000" dirty="0"/>
              <a:t>k-1</a:t>
            </a:r>
            <a:r>
              <a:rPr lang="en-US" dirty="0"/>
              <a:t>) +…+ (2</a:t>
            </a:r>
            <a:r>
              <a:rPr lang="en-US" baseline="30000" dirty="0"/>
              <a:t>M</a:t>
            </a:r>
            <a:r>
              <a:rPr lang="en-US" dirty="0"/>
              <a:t>-2</a:t>
            </a:r>
            <a:r>
              <a:rPr lang="en-US" baseline="30000" dirty="0"/>
              <a:t>M-1</a:t>
            </a:r>
            <a:r>
              <a:rPr lang="en-US" dirty="0"/>
              <a:t>)  </a:t>
            </a:r>
          </a:p>
          <a:p>
            <a:pPr marL="571500" lvl="1" indent="0">
              <a:buNone/>
            </a:pPr>
            <a:endParaRPr lang="en-US" dirty="0"/>
          </a:p>
          <a:p>
            <a:pPr marL="974725" lvl="1" indent="-403225"/>
            <a:r>
              <a:rPr lang="en-US" dirty="0"/>
              <a:t>Final operation count: </a:t>
            </a:r>
          </a:p>
          <a:p>
            <a:pPr marL="974725" lvl="1" indent="-403225"/>
            <a:r>
              <a:rPr lang="en-US" dirty="0"/>
              <a:t>This is an algorithm with </a:t>
            </a:r>
            <a:r>
              <a:rPr lang="en-US" dirty="0">
                <a:sym typeface="Wingdings" pitchFamily="2" charset="2"/>
              </a:rPr>
              <a:t> </a:t>
            </a:r>
            <a:r>
              <a:rPr lang="en-US" dirty="0"/>
              <a:t>O(n*log(n)) work</a:t>
            </a:r>
          </a:p>
          <a:p>
            <a:pPr marL="974725" lvl="1" indent="-403225"/>
            <a:endParaRPr lang="en-US" dirty="0"/>
          </a:p>
          <a:p>
            <a:pPr marL="974725" lvl="1" indent="-403225"/>
            <a:endParaRPr lang="en-US" dirty="0"/>
          </a:p>
          <a:p>
            <a:pPr marL="457200" indent="-457200"/>
            <a:r>
              <a:rPr lang="en-US" sz="2200" dirty="0"/>
              <a:t>Concluding remarks: is this approach good or not?</a:t>
            </a:r>
          </a:p>
          <a:p>
            <a:pPr marL="974725" lvl="1" indent="-403225"/>
            <a:r>
              <a:rPr lang="en-US" dirty="0"/>
              <a:t>Recall that sequential scan algorithm only needs </a:t>
            </a:r>
            <a:r>
              <a:rPr lang="en-US" i="1" dirty="0"/>
              <a:t>n-1</a:t>
            </a:r>
            <a:r>
              <a:rPr lang="en-US" dirty="0"/>
              <a:t> additions</a:t>
            </a:r>
          </a:p>
          <a:p>
            <a:pPr marL="974725" lvl="1" indent="-403225"/>
            <a:r>
              <a:rPr lang="en-US" dirty="0"/>
              <a:t>In the current algorithm, a factor of log</a:t>
            </a:r>
            <a:r>
              <a:rPr lang="en-US" baseline="-25000" dirty="0"/>
              <a:t>2</a:t>
            </a:r>
            <a:r>
              <a:rPr lang="en-US" dirty="0"/>
              <a:t>(n) might hurt: 20x more work for 10</a:t>
            </a:r>
            <a:r>
              <a:rPr lang="en-US" baseline="30000" dirty="0"/>
              <a:t>6</a:t>
            </a:r>
            <a:r>
              <a:rPr lang="en-US" dirty="0"/>
              <a:t> elements!</a:t>
            </a:r>
          </a:p>
          <a:p>
            <a:pPr marL="974725" lvl="1" indent="-403225"/>
            <a:r>
              <a:rPr lang="en-US" dirty="0"/>
              <a:t>One more drawback: you need two buffers…</a:t>
            </a:r>
          </a:p>
          <a:p>
            <a:pPr marL="974725" lvl="1" indent="-403225"/>
            <a:endParaRPr lang="en-US" dirty="0"/>
          </a:p>
          <a:p>
            <a:pPr marL="974725" lvl="1" indent="-403225"/>
            <a:endParaRPr lang="en-US" dirty="0"/>
          </a:p>
        </p:txBody>
      </p:sp>
      <p:pic>
        <p:nvPicPr>
          <p:cNvPr id="621575" name="Picture 7" descr="TP_tmp"/>
          <p:cNvPicPr>
            <a:picLocks noChangeAspect="1" noChangeArrowheads="1"/>
          </p:cNvPicPr>
          <p:nvPr>
            <p:custDataLst>
              <p:tags r:id="rId1"/>
            </p:custDataLst>
          </p:nvPr>
        </p:nvPicPr>
        <p:blipFill>
          <a:blip r:embed="rId4" cstate="print"/>
          <a:srcRect/>
          <a:stretch>
            <a:fillRect/>
          </a:stretch>
        </p:blipFill>
        <p:spPr bwMode="auto">
          <a:xfrm>
            <a:off x="3709741" y="2777733"/>
            <a:ext cx="7543800" cy="330200"/>
          </a:xfrm>
          <a:prstGeom prst="rect">
            <a:avLst/>
          </a:prstGeom>
          <a:noFill/>
          <a:ln w="9525" algn="ctr">
            <a:noFill/>
            <a:miter lim="800000"/>
            <a:headEnd/>
            <a:tailEnd/>
          </a:ln>
          <a:effec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53350"/>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236" y="609594"/>
            <a:ext cx="9410700" cy="600164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 volatile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0, pin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load input into shared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**exclusive** scan: shift right by one element and set first output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 0: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[thid-1];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offset = 1; offset&lt;n; offset *= 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1 - pout; </a:t>
            </a:r>
            <a:r>
              <a:rPr kumimoji="0" lang="fr-FR"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swap double buffer indices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pin  = 1 - pout;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 need this here before I start next iteration </a:t>
            </a: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115138" name="Rectangle 2"/>
          <p:cNvSpPr>
            <a:spLocks noGrp="1" noChangeArrowheads="1"/>
          </p:cNvSpPr>
          <p:nvPr>
            <p:ph type="title"/>
          </p:nvPr>
        </p:nvSpPr>
        <p:spPr>
          <a:xfrm>
            <a:off x="0" y="0"/>
            <a:ext cx="12192000" cy="533400"/>
          </a:xfrm>
        </p:spPr>
        <p:txBody>
          <a:bodyPr>
            <a:normAutofit/>
          </a:bodyPr>
          <a:lstStyle/>
          <a:p>
            <a:r>
              <a:rPr lang="en-US" sz="3200" dirty="0" err="1"/>
              <a:t>Hillis</a:t>
            </a:r>
            <a:r>
              <a:rPr lang="en-US" sz="3200" dirty="0"/>
              <a:t> &amp; Steele: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917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mc:AlternateContent xmlns:mc="http://schemas.openxmlformats.org/markup-compatibility/2006" xmlns:a14="http://schemas.microsoft.com/office/drawing/2010/main">
        <mc:Choice Requires="a14">
          <p:sp>
            <p:nvSpPr>
              <p:cNvPr id="1117187" name="Rectangle 3"/>
              <p:cNvSpPr>
                <a:spLocks noGrp="1" noChangeArrowheads="1"/>
              </p:cNvSpPr>
              <p:nvPr>
                <p:ph idx="1"/>
              </p:nvPr>
            </p:nvSpPr>
            <p:spPr>
              <a:xfrm>
                <a:off x="147344" y="1366463"/>
                <a:ext cx="11960872" cy="5061808"/>
              </a:xfrm>
            </p:spPr>
            <p:txBody>
              <a:bodyPr>
                <a:normAutofit fontScale="92500" lnSpcReduction="10000"/>
              </a:bodyPr>
              <a:lstStyle/>
              <a:p>
                <a:pPr lvl="2"/>
                <a:endParaRPr lang="en-US" dirty="0"/>
              </a:p>
              <a:p>
                <a:r>
                  <a:rPr lang="en-US" dirty="0"/>
                  <a:t>The kernel is very simple, which is good </a:t>
                </a:r>
              </a:p>
              <a:p>
                <a:pPr lvl="1"/>
                <a:endParaRPr lang="en-US" dirty="0"/>
              </a:p>
              <a:p>
                <a:r>
                  <a:rPr lang="en-US" dirty="0"/>
                  <a:t>Note the </a:t>
                </a:r>
                <a:r>
                  <a:rPr lang="en-US" dirty="0">
                    <a:latin typeface="Consolas" panose="020B0609020204030204" pitchFamily="49" charset="0"/>
                    <a:cs typeface="Consolas" panose="020B0609020204030204" pitchFamily="49" charset="0"/>
                  </a:rPr>
                  <a:t>pin</a:t>
                </a:r>
                <a:r>
                  <a:rPr lang="en-US" dirty="0"/>
                  <a:t>/</a:t>
                </a:r>
                <a:r>
                  <a:rPr lang="en-US" dirty="0">
                    <a:latin typeface="Consolas" panose="020B0609020204030204" pitchFamily="49" charset="0"/>
                    <a:cs typeface="Consolas" panose="020B0609020204030204" pitchFamily="49" charset="0"/>
                  </a:rPr>
                  <a:t>pout</a:t>
                </a:r>
                <a:r>
                  <a:rPr lang="en-US" dirty="0"/>
                  <a:t> trick that was used to alternate the destination buffer</a:t>
                </a:r>
              </a:p>
              <a:p>
                <a:pPr lvl="1"/>
                <a:endParaRPr lang="en-US" dirty="0"/>
              </a:p>
              <a:p>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algorithm – significant overhead when </a:t>
                </a:r>
                <a14:m>
                  <m:oMath xmlns:m="http://schemas.openxmlformats.org/officeDocument/2006/math">
                    <m:r>
                      <a:rPr lang="en-US" i="1" dirty="0">
                        <a:latin typeface="Cambria Math" panose="02040503050406030204" pitchFamily="18" charset="0"/>
                      </a:rPr>
                      <m:t>𝑁</m:t>
                    </m:r>
                  </m:oMath>
                </a14:m>
                <a:r>
                  <a:rPr lang="en-US" dirty="0"/>
                  <a:t> gets large</a:t>
                </a:r>
              </a:p>
              <a:p>
                <a:pPr lvl="2"/>
                <a:endParaRPr lang="en-US" dirty="0"/>
              </a:p>
              <a:p>
                <a:pPr lvl="1"/>
                <a:endParaRPr lang="en-US" dirty="0"/>
              </a:p>
              <a:p>
                <a:r>
                  <a:rPr lang="en-US" dirty="0"/>
                  <a:t>As shown, the kernel only works when the entire array is processed by one block</a:t>
                </a:r>
              </a:p>
              <a:p>
                <a:pPr lvl="2"/>
                <a:r>
                  <a:rPr lang="en-US" sz="1900" dirty="0"/>
                  <a:t>One block in CUDA has at the most 1024 threads</a:t>
                </a:r>
              </a:p>
              <a:p>
                <a:endParaRPr lang="en-US" sz="2500" dirty="0"/>
              </a:p>
              <a:p>
                <a:r>
                  <a:rPr lang="en-US" dirty="0"/>
                  <a:t>Assignment requires multi-block implementation as it calls for handling up to 1 billion entries</a:t>
                </a:r>
              </a:p>
              <a:p>
                <a:pPr lvl="1"/>
                <a:r>
                  <a:rPr lang="en-US" dirty="0"/>
                  <a:t>Multiple kernel calls are then in order</a:t>
                </a:r>
              </a:p>
              <a:p>
                <a:pPr lvl="2"/>
                <a:r>
                  <a:rPr lang="en-US" dirty="0"/>
                  <a:t>On the upside, using multiple kernel calls precludes the need for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r>
                  <a:rPr lang="en-US" dirty="0"/>
                  <a:t> calls</a:t>
                </a:r>
              </a:p>
              <a:p>
                <a:endParaRPr lang="en-US" dirty="0"/>
              </a:p>
              <a:p>
                <a:pPr lvl="1"/>
                <a:endParaRPr lang="en-US" dirty="0"/>
              </a:p>
              <a:p>
                <a:pPr lvl="1"/>
                <a:endParaRPr lang="en-US" dirty="0"/>
              </a:p>
            </p:txBody>
          </p:sp>
        </mc:Choice>
        <mc:Fallback xmlns="">
          <p:sp>
            <p:nvSpPr>
              <p:cNvPr id="1117187" name="Rectangle 3"/>
              <p:cNvSpPr>
                <a:spLocks noGrp="1" noRot="1" noChangeAspect="1" noMove="1" noResize="1" noEditPoints="1" noAdjustHandles="1" noChangeArrowheads="1" noChangeShapeType="1" noTextEdit="1"/>
              </p:cNvSpPr>
              <p:nvPr>
                <p:ph idx="1"/>
              </p:nvPr>
            </p:nvSpPr>
            <p:spPr>
              <a:xfrm>
                <a:off x="147344" y="1366463"/>
                <a:ext cx="11960872" cy="5061808"/>
              </a:xfrm>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1136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100" dirty="0"/>
              <a:t>Parallel Scan Algorithm: Solution </a:t>
            </a:r>
            <a:r>
              <a:rPr lang="en-US" sz="3100" dirty="0">
                <a:solidFill>
                  <a:srgbClr val="FFC000"/>
                </a:solidFill>
              </a:rPr>
              <a:t>#2</a:t>
            </a:r>
            <a:r>
              <a:rPr lang="en-US" sz="3100" dirty="0"/>
              <a:t>: Harris-</a:t>
            </a:r>
            <a:r>
              <a:rPr lang="en-US" sz="3100" dirty="0" err="1"/>
              <a:t>Sengupta</a:t>
            </a:r>
            <a:r>
              <a:rPr lang="en-US" sz="3100" dirty="0"/>
              <a:t>-Owen  (2007)</a:t>
            </a:r>
          </a:p>
        </p:txBody>
      </p:sp>
      <p:sp>
        <p:nvSpPr>
          <p:cNvPr id="623619" name="Rectangle 3"/>
          <p:cNvSpPr>
            <a:spLocks noGrp="1" noChangeArrowheads="1"/>
          </p:cNvSpPr>
          <p:nvPr>
            <p:ph idx="1"/>
          </p:nvPr>
        </p:nvSpPr>
        <p:spPr/>
        <p:txBody>
          <a:bodyPr/>
          <a:lstStyle/>
          <a:p>
            <a:pPr marL="457200" indent="-457200"/>
            <a:endParaRPr lang="en-US" sz="2000" dirty="0"/>
          </a:p>
          <a:p>
            <a:pPr marL="457200" indent="-457200"/>
            <a:r>
              <a:rPr lang="en-US" sz="2000" dirty="0"/>
              <a:t>A common parallel algorithm pattern:</a:t>
            </a:r>
          </a:p>
          <a:p>
            <a:pPr marL="457200" indent="-457200" algn="ctr">
              <a:buNone/>
            </a:pPr>
            <a:r>
              <a:rPr lang="en-US" sz="2000" i="1" u="sng" dirty="0"/>
              <a:t>Balanced Trees</a:t>
            </a:r>
          </a:p>
          <a:p>
            <a:pPr marL="974725" lvl="1" indent="-403225"/>
            <a:r>
              <a:rPr lang="en-US" sz="1800" dirty="0"/>
              <a:t>Build a balanced binary tree on the input data and sweep from roots to the main trunk, and then back into the roots</a:t>
            </a:r>
          </a:p>
          <a:p>
            <a:pPr marL="974725" lvl="1" indent="-403225"/>
            <a:r>
              <a:rPr lang="en-US" sz="1800" dirty="0"/>
              <a:t>Tree is not an actual data structure, but an abstraction to help determine what each thread does at each step</a:t>
            </a:r>
          </a:p>
          <a:p>
            <a:pPr marL="974725" lvl="1" indent="-403225"/>
            <a:endParaRPr lang="en-US" sz="1800" dirty="0"/>
          </a:p>
          <a:p>
            <a:pPr marL="457200" indent="-457200"/>
            <a:endParaRPr lang="en-US" sz="2000" dirty="0"/>
          </a:p>
          <a:p>
            <a:pPr marL="457200" indent="-457200"/>
            <a:r>
              <a:rPr lang="en-US" sz="2000" dirty="0"/>
              <a:t>For scan: there are two stages</a:t>
            </a:r>
          </a:p>
          <a:p>
            <a:pPr marL="974725" lvl="1" indent="-403225"/>
            <a:r>
              <a:rPr lang="en-US" sz="1800" dirty="0"/>
              <a:t>Stage 1: Traverse </a:t>
            </a:r>
            <a:r>
              <a:rPr lang="en-US" sz="1800" dirty="0">
                <a:solidFill>
                  <a:srgbClr val="0070C0"/>
                </a:solidFill>
              </a:rPr>
              <a:t>from roots to main trunk</a:t>
            </a:r>
            <a:r>
              <a:rPr lang="en-US" sz="1800" dirty="0"/>
              <a:t> building partial sums at internal nodes in the tree</a:t>
            </a:r>
          </a:p>
          <a:p>
            <a:pPr marL="1431925" lvl="2" indent="-342900"/>
            <a:r>
              <a:rPr lang="en-US" sz="1700" dirty="0"/>
              <a:t>Halfway through the algorithm, the main trunk holds sum of all leaves </a:t>
            </a:r>
            <a:r>
              <a:rPr lang="en-US" sz="1700" dirty="0">
                <a:sym typeface="Symbol"/>
              </a:rPr>
              <a:t> nice, </a:t>
            </a:r>
            <a:r>
              <a:rPr lang="en-US" sz="1700" dirty="0"/>
              <a:t>this is a reduction algorithm!</a:t>
            </a:r>
          </a:p>
          <a:p>
            <a:pPr marL="974725" lvl="1" indent="-403225"/>
            <a:r>
              <a:rPr lang="en-US" sz="1800" dirty="0"/>
              <a:t>Stage 2: Traverse the tree back, </a:t>
            </a:r>
            <a:r>
              <a:rPr lang="en-US" sz="1800" dirty="0">
                <a:solidFill>
                  <a:srgbClr val="0070C0"/>
                </a:solidFill>
              </a:rPr>
              <a:t>from main trunk down to roots</a:t>
            </a:r>
            <a:r>
              <a:rPr lang="en-US" sz="1800" dirty="0"/>
              <a:t>, building the scan from the partial sums</a:t>
            </a:r>
          </a:p>
          <a:p>
            <a:pPr marL="1431925" lvl="2" indent="-342900"/>
            <a:r>
              <a:rPr lang="en-US" sz="1700" dirty="0"/>
              <a:t>Called down-sweep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17310"/>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normAutofit fontScale="90000"/>
          </a:bodyPr>
          <a:lstStyle/>
          <a:p>
            <a:r>
              <a:rPr lang="en-US" dirty="0"/>
              <a:t>Picture and Pseudocode: The Reduction Step (“</a:t>
            </a:r>
            <a:r>
              <a:rPr lang="en-US" b="1" dirty="0">
                <a:solidFill>
                  <a:srgbClr val="FFC000"/>
                </a:solidFill>
              </a:rPr>
              <a:t>roots to main trunk</a:t>
            </a:r>
            <a:r>
              <a:rPr lang="en-US" dirty="0"/>
              <a:t>”)</a:t>
            </a:r>
          </a:p>
        </p:txBody>
      </p:sp>
      <p:sp>
        <p:nvSpPr>
          <p:cNvPr id="1123334" name="Rectangle 6"/>
          <p:cNvSpPr>
            <a:spLocks noChangeArrowheads="1"/>
          </p:cNvSpPr>
          <p:nvPr/>
        </p:nvSpPr>
        <p:spPr bwMode="auto">
          <a:xfrm>
            <a:off x="1524001" y="197750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3333" name="Object 5"/>
          <p:cNvGraphicFramePr>
            <a:graphicFrameLocks noChangeAspect="1"/>
          </p:cNvGraphicFramePr>
          <p:nvPr/>
        </p:nvGraphicFramePr>
        <p:xfrm>
          <a:off x="1752601" y="1752600"/>
          <a:ext cx="5248275" cy="2533650"/>
        </p:xfrm>
        <a:graphic>
          <a:graphicData uri="http://schemas.openxmlformats.org/presentationml/2006/ole">
            <mc:AlternateContent xmlns:mc="http://schemas.openxmlformats.org/markup-compatibility/2006">
              <mc:Choice xmlns:v="urn:schemas-microsoft-com:vml" Requires="v">
                <p:oleObj name="Visio" r:id="rId3" imgW="7888752" imgH="3814701" progId="Visio.Drawing.11">
                  <p:embed/>
                </p:oleObj>
              </mc:Choice>
              <mc:Fallback>
                <p:oleObj name="Visio" r:id="rId3" imgW="7888752" imgH="3814701" progId="Visio.Drawing.11">
                  <p:embed/>
                  <p:pic>
                    <p:nvPicPr>
                      <p:cNvPr id="1123333" name="Object 5"/>
                      <p:cNvPicPr>
                        <a:picLocks noChangeAspect="1" noChangeArrowheads="1"/>
                      </p:cNvPicPr>
                      <p:nvPr/>
                    </p:nvPicPr>
                    <p:blipFill>
                      <a:blip r:embed="rId4"/>
                      <a:srcRect/>
                      <a:stretch>
                        <a:fillRect/>
                      </a:stretch>
                    </p:blipFill>
                    <p:spPr bwMode="auto">
                      <a:xfrm>
                        <a:off x="1752601" y="1752600"/>
                        <a:ext cx="524827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3338" name="Rectangle 10"/>
          <p:cNvSpPr>
            <a:spLocks noChangeArrowheads="1"/>
          </p:cNvSpPr>
          <p:nvPr/>
        </p:nvSpPr>
        <p:spPr bwMode="auto">
          <a:xfrm>
            <a:off x="8181976" y="1978025"/>
            <a:ext cx="2028825" cy="2492990"/>
          </a:xfrm>
          <a:prstGeom prst="rect">
            <a:avLst/>
          </a:prstGeom>
          <a:solidFill>
            <a:srgbClr val="EAEAEA"/>
          </a:solidFill>
          <a:ln w="12700">
            <a:solidFill>
              <a:schemeClr val="tx1"/>
            </a:solid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1     3     5     7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7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7    -1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0     2     4     6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5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-1    -1    -1</a:t>
            </a:r>
          </a:p>
        </p:txBody>
      </p:sp>
      <p:sp>
        <p:nvSpPr>
          <p:cNvPr id="1123339" name="Line 11"/>
          <p:cNvSpPr>
            <a:spLocks noChangeShapeType="1"/>
          </p:cNvSpPr>
          <p:nvPr/>
        </p:nvSpPr>
        <p:spPr bwMode="auto">
          <a:xfrm flipH="1">
            <a:off x="6477000" y="2438400"/>
            <a:ext cx="1828800" cy="327660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40" name="Line 12"/>
          <p:cNvSpPr>
            <a:spLocks noChangeShapeType="1"/>
          </p:cNvSpPr>
          <p:nvPr/>
        </p:nvSpPr>
        <p:spPr bwMode="auto">
          <a:xfrm flipH="1">
            <a:off x="7704364" y="3581400"/>
            <a:ext cx="601436" cy="2103664"/>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37" name="Rectangle 9"/>
          <p:cNvSpPr>
            <a:spLocks noChangeArrowheads="1"/>
          </p:cNvSpPr>
          <p:nvPr/>
        </p:nvSpPr>
        <p:spPr bwMode="auto">
          <a:xfrm>
            <a:off x="1752601" y="4710114"/>
            <a:ext cx="7242175" cy="1843087"/>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3341" name="Rectangle 13"/>
          <p:cNvSpPr>
            <a:spLocks noChangeArrowheads="1"/>
          </p:cNvSpPr>
          <p:nvPr/>
        </p:nvSpPr>
        <p:spPr bwMode="auto">
          <a:xfrm>
            <a:off x="9050338" y="4587875"/>
            <a:ext cx="1617662" cy="52322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“-1” entries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 no-ops</a:t>
            </a:r>
          </a:p>
        </p:txBody>
      </p:sp>
      <p:sp>
        <p:nvSpPr>
          <p:cNvPr id="13" name="Rectangle 12"/>
          <p:cNvSpPr/>
          <p:nvPr/>
        </p:nvSpPr>
        <p:spPr>
          <a:xfrm>
            <a:off x="508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8100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sz="3500"/>
              <a:t>Operation Count, Reduce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1283" name="Rectangle 3"/>
          <p:cNvSpPr>
            <a:spLocks noGrp="1" noChangeArrowheads="1"/>
          </p:cNvSpPr>
          <p:nvPr>
            <p:ph type="body" idx="4294967295"/>
          </p:nvPr>
        </p:nvSpPr>
        <p:spPr>
          <a:xfrm>
            <a:off x="2966592" y="4551119"/>
            <a:ext cx="1986408" cy="414581"/>
          </a:xfrm>
        </p:spPr>
        <p:txBody>
          <a:bodyPr>
            <a:normAutofit lnSpcReduction="10000"/>
          </a:bodyPr>
          <a:lstStyle/>
          <a:p>
            <a:pPr>
              <a:lnSpc>
                <a:spcPct val="90000"/>
              </a:lnSpc>
              <a:buFont typeface="Wingdings" pitchFamily="2" charset="2"/>
              <a:buNone/>
            </a:pPr>
            <a:r>
              <a:rPr lang="en-US" dirty="0"/>
              <a:t>By inspection:</a:t>
            </a:r>
          </a:p>
        </p:txBody>
      </p:sp>
      <p:pic>
        <p:nvPicPr>
          <p:cNvPr id="1121286" name="Picture 6" descr="TP_tmp"/>
          <p:cNvPicPr>
            <a:picLocks noChangeAspect="1" noChangeArrowheads="1"/>
          </p:cNvPicPr>
          <p:nvPr>
            <p:custDataLst>
              <p:tags r:id="rId1"/>
            </p:custDataLst>
          </p:nvPr>
        </p:nvPicPr>
        <p:blipFill>
          <a:blip r:embed="rId4" cstate="print"/>
          <a:srcRect/>
          <a:stretch>
            <a:fillRect/>
          </a:stretch>
        </p:blipFill>
        <p:spPr bwMode="auto">
          <a:xfrm>
            <a:off x="5334000" y="4343400"/>
            <a:ext cx="3429000" cy="787400"/>
          </a:xfrm>
          <a:prstGeom prst="rect">
            <a:avLst/>
          </a:prstGeom>
          <a:noFill/>
          <a:ln w="9525">
            <a:noFill/>
            <a:miter lim="800000"/>
            <a:headEnd/>
            <a:tailEnd/>
          </a:ln>
          <a:effectLst/>
        </p:spPr>
      </p:pic>
      <p:sp>
        <p:nvSpPr>
          <p:cNvPr id="1121287" name="Rectangle 7"/>
          <p:cNvSpPr>
            <a:spLocks noChangeArrowheads="1"/>
          </p:cNvSpPr>
          <p:nvPr/>
        </p:nvSpPr>
        <p:spPr bwMode="auto">
          <a:xfrm>
            <a:off x="2209801" y="1905000"/>
            <a:ext cx="7242175" cy="1843088"/>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1288" name="Rectangle 8"/>
          <p:cNvSpPr>
            <a:spLocks noChangeArrowheads="1"/>
          </p:cNvSpPr>
          <p:nvPr/>
        </p:nvSpPr>
        <p:spPr bwMode="auto">
          <a:xfrm>
            <a:off x="8153399" y="4865991"/>
            <a:ext cx="2672605" cy="571380"/>
          </a:xfrm>
          <a:prstGeom prst="rect">
            <a:avLst/>
          </a:prstGeom>
          <a:noFill/>
          <a:ln w="9525">
            <a:solidFill>
              <a:srgbClr val="FFCC66"/>
            </a:solidFill>
            <a:miter lim="800000"/>
            <a:headEnd/>
            <a:tailEnd/>
          </a:ln>
          <a:effectLst/>
        </p:spPr>
        <p:txBody>
          <a:bodyPr/>
          <a:lstStyle/>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Looks promising in terms of </a:t>
            </a:r>
          </a:p>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operation count…</a:t>
            </a:r>
          </a:p>
        </p:txBody>
      </p:sp>
      <p:sp>
        <p:nvSpPr>
          <p:cNvPr id="2" name="Rectangle 1"/>
          <p:cNvSpPr/>
          <p:nvPr/>
        </p:nvSpPr>
        <p:spPr>
          <a:xfrm>
            <a:off x="2819400" y="1951892"/>
            <a:ext cx="1447800" cy="30480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3749040" y="2463715"/>
            <a:ext cx="1629508"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a:off x="2626260" y="2280138"/>
            <a:ext cx="2584648" cy="2215662"/>
          </a:xfrm>
          <a:custGeom>
            <a:avLst/>
            <a:gdLst>
              <a:gd name="connsiteX0" fmla="*/ 216586 w 2467417"/>
              <a:gd name="connsiteY0" fmla="*/ 0 h 2086708"/>
              <a:gd name="connsiteX1" fmla="*/ 216586 w 2467417"/>
              <a:gd name="connsiteY1" fmla="*/ 814754 h 2086708"/>
              <a:gd name="connsiteX2" fmla="*/ 2467417 w 2467417"/>
              <a:gd name="connsiteY2" fmla="*/ 2086708 h 2086708"/>
            </a:gdLst>
            <a:ahLst/>
            <a:cxnLst>
              <a:cxn ang="0">
                <a:pos x="connsiteX0" y="connsiteY0"/>
              </a:cxn>
              <a:cxn ang="0">
                <a:pos x="connsiteX1" y="connsiteY1"/>
              </a:cxn>
              <a:cxn ang="0">
                <a:pos x="connsiteX2" y="connsiteY2"/>
              </a:cxn>
            </a:cxnLst>
            <a:rect l="l" t="t" r="r" b="b"/>
            <a:pathLst>
              <a:path w="2467417" h="2086708">
                <a:moveTo>
                  <a:pt x="216586" y="0"/>
                </a:moveTo>
                <a:cubicBezTo>
                  <a:pt x="29017" y="233484"/>
                  <a:pt x="-158552" y="466969"/>
                  <a:pt x="216586" y="814754"/>
                </a:cubicBezTo>
                <a:cubicBezTo>
                  <a:pt x="591724" y="1162539"/>
                  <a:pt x="2081532" y="1854200"/>
                  <a:pt x="2467417" y="2086708"/>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830887" y="4495800"/>
            <a:ext cx="909882"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5"/>
          <p:cNvSpPr/>
          <p:nvPr/>
        </p:nvSpPr>
        <p:spPr>
          <a:xfrm>
            <a:off x="5410200" y="2784231"/>
            <a:ext cx="857708" cy="1670538"/>
          </a:xfrm>
          <a:custGeom>
            <a:avLst/>
            <a:gdLst>
              <a:gd name="connsiteX0" fmla="*/ 0 w 857708"/>
              <a:gd name="connsiteY0" fmla="*/ 0 h 1670538"/>
              <a:gd name="connsiteX1" fmla="*/ 756138 w 857708"/>
              <a:gd name="connsiteY1" fmla="*/ 357554 h 1670538"/>
              <a:gd name="connsiteX2" fmla="*/ 849923 w 857708"/>
              <a:gd name="connsiteY2" fmla="*/ 1670538 h 1670538"/>
            </a:gdLst>
            <a:ahLst/>
            <a:cxnLst>
              <a:cxn ang="0">
                <a:pos x="connsiteX0" y="connsiteY0"/>
              </a:cxn>
              <a:cxn ang="0">
                <a:pos x="connsiteX1" y="connsiteY1"/>
              </a:cxn>
              <a:cxn ang="0">
                <a:pos x="connsiteX2" y="connsiteY2"/>
              </a:cxn>
            </a:cxnLst>
            <a:rect l="l" t="t" r="r" b="b"/>
            <a:pathLst>
              <a:path w="857708" h="1670538">
                <a:moveTo>
                  <a:pt x="0" y="0"/>
                </a:moveTo>
                <a:cubicBezTo>
                  <a:pt x="307242" y="39565"/>
                  <a:pt x="614484" y="79131"/>
                  <a:pt x="756138" y="357554"/>
                </a:cubicBezTo>
                <a:cubicBezTo>
                  <a:pt x="897792" y="635977"/>
                  <a:pt x="849923" y="1670538"/>
                  <a:pt x="849923" y="1670538"/>
                </a:cubicBezTo>
              </a:path>
            </a:pathLst>
          </a:custGeom>
          <a:noFill/>
          <a:ln>
            <a:solidFill>
              <a:srgbClr val="0070C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257801" y="4322519"/>
            <a:ext cx="545123" cy="81805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7329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US" sz="3500" dirty="0"/>
              <a:t>The “</a:t>
            </a:r>
            <a:r>
              <a:rPr lang="en-US" b="1" dirty="0">
                <a:solidFill>
                  <a:srgbClr val="FFC000"/>
                </a:solidFill>
              </a:rPr>
              <a:t>main trunk to roots</a:t>
            </a:r>
            <a:r>
              <a:rPr lang="en-US" sz="3500" dirty="0"/>
              <a:t>” sweep (the down sweep)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5381" name="Rectangle 5"/>
          <p:cNvSpPr>
            <a:spLocks noChangeArrowheads="1"/>
          </p:cNvSpPr>
          <p:nvPr/>
        </p:nvSpPr>
        <p:spPr bwMode="auto">
          <a:xfrm>
            <a:off x="1524001" y="161555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5380" name="Object 4"/>
          <p:cNvGraphicFramePr>
            <a:graphicFrameLocks noChangeAspect="1"/>
          </p:cNvGraphicFramePr>
          <p:nvPr/>
        </p:nvGraphicFramePr>
        <p:xfrm>
          <a:off x="2290233" y="893234"/>
          <a:ext cx="5238750" cy="3257550"/>
        </p:xfrm>
        <a:graphic>
          <a:graphicData uri="http://schemas.openxmlformats.org/presentationml/2006/ole">
            <mc:AlternateContent xmlns:mc="http://schemas.openxmlformats.org/markup-compatibility/2006">
              <mc:Choice xmlns:v="urn:schemas-microsoft-com:vml" Requires="v">
                <p:oleObj name="Visio" r:id="rId3" imgW="7874547" imgH="4894621" progId="Visio.Drawing.11">
                  <p:embed/>
                </p:oleObj>
              </mc:Choice>
              <mc:Fallback>
                <p:oleObj name="Visio" r:id="rId3" imgW="7874547" imgH="4894621" progId="Visio.Drawing.11">
                  <p:embed/>
                  <p:pic>
                    <p:nvPicPr>
                      <p:cNvPr id="11253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233" y="893234"/>
                        <a:ext cx="5238750"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5382" name="Rectangle 6"/>
          <p:cNvSpPr>
            <a:spLocks noChangeArrowheads="1"/>
          </p:cNvSpPr>
          <p:nvPr/>
        </p:nvSpPr>
        <p:spPr bwMode="auto">
          <a:xfrm>
            <a:off x="3048000" y="4341290"/>
            <a:ext cx="6477000" cy="2301875"/>
          </a:xfrm>
          <a:prstGeom prst="rect">
            <a:avLst/>
          </a:prstGeom>
          <a:solidFill>
            <a:srgbClr val="EAEAEA"/>
          </a:solidFill>
          <a:ln w="12700">
            <a:solidFill>
              <a:schemeClr val="tx1"/>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k=M-1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dummy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5384" name="Rectangle 8"/>
          <p:cNvSpPr>
            <a:spLocks noChangeArrowheads="1"/>
          </p:cNvSpPr>
          <p:nvPr/>
        </p:nvSpPr>
        <p:spPr bwMode="auto">
          <a:xfrm>
            <a:off x="7838017" y="1980679"/>
            <a:ext cx="2787650" cy="1203325"/>
          </a:xfrm>
          <a:prstGeom prst="rect">
            <a:avLst/>
          </a:prstGeom>
          <a:noFill/>
          <a:ln w="12700">
            <a:solidFill>
              <a:schemeClr val="tx1"/>
            </a:solid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NOTE: This is just a mirror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image of the reduction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stage. Easy to come up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indexing scheme…</a:t>
            </a:r>
          </a:p>
        </p:txBody>
      </p:sp>
      <p:sp>
        <p:nvSpPr>
          <p:cNvPr id="9" name="Rectangle 8"/>
          <p:cNvSpPr/>
          <p:nvPr/>
        </p:nvSpPr>
        <p:spPr>
          <a:xfrm>
            <a:off x="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9718831" y="5184450"/>
            <a:ext cx="828175" cy="307777"/>
          </a:xfrm>
          <a:prstGeom prst="rect">
            <a:avLst/>
          </a:prstGeom>
          <a:ln>
            <a:solidFill>
              <a:srgbClr val="008000"/>
            </a:solid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libri Light" panose="020F0302020204030204"/>
                <a:ea typeface="+mn-ea"/>
                <a:cs typeface="+mn-cs"/>
              </a:rPr>
              <a:t>Set aside</a:t>
            </a:r>
          </a:p>
        </p:txBody>
      </p:sp>
      <p:cxnSp>
        <p:nvCxnSpPr>
          <p:cNvPr id="4" name="Straight Arrow Connector 3"/>
          <p:cNvCxnSpPr/>
          <p:nvPr/>
        </p:nvCxnSpPr>
        <p:spPr>
          <a:xfrm flipH="1">
            <a:off x="7938940" y="5338239"/>
            <a:ext cx="16764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879947" y="5474551"/>
            <a:ext cx="1993872"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Light" panose="020F0302020204030204"/>
                <a:ea typeface="+mn-ea"/>
                <a:cs typeface="+mn-cs"/>
              </a:rPr>
              <a:t>Overwrite op.</a:t>
            </a:r>
          </a:p>
        </p:txBody>
      </p:sp>
      <p:cxnSp>
        <p:nvCxnSpPr>
          <p:cNvPr id="14" name="Straight Arrow Connector 13"/>
          <p:cNvCxnSpPr/>
          <p:nvPr/>
        </p:nvCxnSpPr>
        <p:spPr>
          <a:xfrm flipH="1">
            <a:off x="8610600" y="5640154"/>
            <a:ext cx="1014046" cy="0"/>
          </a:xfrm>
          <a:prstGeom prst="straightConnector1">
            <a:avLst/>
          </a:prstGeom>
          <a:ln w="95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84461" y="5769017"/>
            <a:ext cx="455573"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Use</a:t>
            </a:r>
          </a:p>
        </p:txBody>
      </p:sp>
      <p:cxnSp>
        <p:nvCxnSpPr>
          <p:cNvPr id="16" name="Straight Arrow Connector 15"/>
          <p:cNvCxnSpPr/>
          <p:nvPr/>
        </p:nvCxnSpPr>
        <p:spPr>
          <a:xfrm flipH="1">
            <a:off x="9296401" y="5934529"/>
            <a:ext cx="3399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63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US" sz="3500" dirty="0"/>
              <a:t>“main trunk-to-roots” phase, remarks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7427" name="Rectangle 3"/>
              <p:cNvSpPr>
                <a:spLocks noGrp="1" noChangeArrowheads="1"/>
              </p:cNvSpPr>
              <p:nvPr>
                <p:ph type="body" idx="4294967295"/>
              </p:nvPr>
            </p:nvSpPr>
            <p:spPr>
              <a:xfrm>
                <a:off x="231775" y="1495425"/>
                <a:ext cx="11960225" cy="4932363"/>
              </a:xfrm>
            </p:spPr>
            <p:txBody>
              <a:bodyPr/>
              <a:lstStyle/>
              <a:p>
                <a:pPr marL="457200" indent="-457200"/>
                <a:r>
                  <a:rPr lang="en-US" sz="2000" dirty="0"/>
                  <a:t>Number of operations for the down-sweep phase:</a:t>
                </a:r>
              </a:p>
              <a:p>
                <a:pPr marL="974725" lvl="1" indent="-403225"/>
                <a:r>
                  <a:rPr lang="en-US" sz="1800" dirty="0"/>
                  <a:t>Additions: </a:t>
                </a:r>
                <a14:m>
                  <m:oMath xmlns:m="http://schemas.openxmlformats.org/officeDocument/2006/math">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0</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sup>
                    </m:sSup>
                    <m:r>
                      <a:rPr lang="en-US" sz="1800" b="0" i="1" dirty="0" smtClean="0">
                        <a:latin typeface="Cambria Math" panose="02040503050406030204" pitchFamily="18" charset="0"/>
                      </a:rPr>
                      <m:t>−1=</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−1</m:t>
                    </m:r>
                  </m:oMath>
                </a14:m>
                <a:endParaRPr lang="en-US" sz="1800" dirty="0"/>
              </a:p>
              <a:p>
                <a:pPr marL="974725" lvl="1" indent="-403225"/>
                <a:r>
                  <a:rPr lang="en-US" sz="1800" dirty="0"/>
                  <a:t>Overwrite ops. :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−1</m:t>
                    </m:r>
                  </m:oMath>
                </a14:m>
                <a:r>
                  <a:rPr lang="en-US" sz="1800" dirty="0"/>
                  <a:t> (each overwrite shadows an addition)</a:t>
                </a:r>
              </a:p>
              <a:p>
                <a:pPr marL="974725" lvl="1" indent="-403225"/>
                <a:endParaRPr lang="en-US" sz="1800" dirty="0"/>
              </a:p>
              <a:p>
                <a:pPr marL="974725" lvl="1" indent="-403225"/>
                <a:endParaRPr lang="en-US" sz="1800" dirty="0"/>
              </a:p>
              <a:p>
                <a:pPr marL="457200" indent="-457200"/>
                <a:r>
                  <a:rPr lang="en-US" sz="2000" dirty="0"/>
                  <a:t>Total number of operations associated with this algorithm</a:t>
                </a:r>
              </a:p>
              <a:p>
                <a:pPr marL="974725" lvl="1" indent="-403225"/>
                <a:r>
                  <a:rPr lang="en-US" sz="1800" dirty="0"/>
                  <a:t>Additions: 2n-2</a:t>
                </a:r>
              </a:p>
              <a:p>
                <a:pPr marL="974725" lvl="1" indent="-403225"/>
                <a:r>
                  <a:rPr lang="en-US" sz="1800" dirty="0"/>
                  <a:t>Overwrite ops: n-1</a:t>
                </a:r>
              </a:p>
              <a:p>
                <a:pPr marL="974725" lvl="1" indent="-403225"/>
                <a:r>
                  <a:rPr lang="en-US" sz="1800" dirty="0"/>
                  <a:t>Looks comparable with the workload in the sequential solution</a:t>
                </a:r>
              </a:p>
              <a:p>
                <a:pPr marL="974725" lvl="1" indent="-403225"/>
                <a:endParaRPr lang="en-US" sz="1800" dirty="0"/>
              </a:p>
              <a:p>
                <a:pPr marL="974725" lvl="1" indent="-403225"/>
                <a:endParaRPr lang="en-US" sz="1800" dirty="0"/>
              </a:p>
              <a:p>
                <a:pPr marL="457200" indent="-457200"/>
                <a:r>
                  <a:rPr lang="en-US" sz="2000" dirty="0"/>
                  <a:t>Convoluted algorithm, indexing tricky to figure out</a:t>
                </a:r>
              </a:p>
              <a:p>
                <a:pPr marL="974725" lvl="1" indent="-403225"/>
                <a:r>
                  <a:rPr lang="en-US" sz="1800" dirty="0"/>
                  <a:t>Kernel shown on next slide</a:t>
                </a:r>
              </a:p>
            </p:txBody>
          </p:sp>
        </mc:Choice>
        <mc:Fallback xmlns="">
          <p:sp>
            <p:nvSpPr>
              <p:cNvPr id="1127427" name="Rectangle 3"/>
              <p:cNvSpPr>
                <a:spLocks noGrp="1" noRot="1" noChangeAspect="1" noMove="1" noResize="1" noEditPoints="1" noAdjustHandles="1" noChangeArrowheads="1" noChangeShapeType="1" noTextEdit="1"/>
              </p:cNvSpPr>
              <p:nvPr>
                <p:ph type="body" idx="4294967295"/>
              </p:nvPr>
            </p:nvSpPr>
            <p:spPr>
              <a:xfrm>
                <a:off x="231775" y="1495425"/>
                <a:ext cx="11960225" cy="4932363"/>
              </a:xfrm>
              <a:blipFill>
                <a:blip r:embed="rId3"/>
                <a:stretch>
                  <a:fillRect l="-459" t="-1236"/>
                </a:stretch>
              </a:blipFill>
            </p:spPr>
            <p:txBody>
              <a:bodyPr/>
              <a:lstStyle/>
              <a:p>
                <a:r>
                  <a:rPr lang="en-US">
                    <a:noFill/>
                  </a:rPr>
                  <a:t> </a:t>
                </a:r>
              </a:p>
            </p:txBody>
          </p:sp>
        </mc:Fallback>
      </mc:AlternateContent>
    </p:spTree>
    <p:extLst>
      <p:ext uri="{BB962C8B-B14F-4D97-AF65-F5344CB8AC3E}">
        <p14:creationId xmlns:p14="http://schemas.microsoft.com/office/powerpoint/2010/main" val="22779277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6" name="Text Box 4"/>
          <p:cNvSpPr txBox="1">
            <a:spLocks noChangeArrowheads="1"/>
          </p:cNvSpPr>
          <p:nvPr/>
        </p:nvSpPr>
        <p:spPr bwMode="auto">
          <a:xfrm>
            <a:off x="5912230" y="55027"/>
            <a:ext cx="5938838" cy="6645275"/>
          </a:xfrm>
          <a:prstGeom prst="rect">
            <a:avLst/>
          </a:prstGeom>
          <a:solidFill>
            <a:srgbClr val="EAEAEA"/>
          </a:solidFill>
          <a:ln w="9525">
            <a:solidFill>
              <a:srgbClr val="000000"/>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01|</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  __global__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void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prescan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extern volatile</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__shared__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04|</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threadIdx</a:t>
            </a:r>
            <a:r>
              <a:rPr kumimoji="0" lang="en-US" sz="900" b="1" i="0" u="none" strike="noStrike" kern="1200" cap="none" spc="0" normalizeH="0" baseline="0" noProof="0" dirty="0" err="1">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x</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load input into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&gt;&gt;1;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 0;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build sum in place up the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&lt;&lt;=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//multiply by 2 implemented as bitwise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0)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 0; }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clear the last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2)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traverse down tree &amp; build 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33|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34|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39|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write results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48|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5" name="Rectangle 4"/>
          <p:cNvSpPr/>
          <p:nvPr/>
        </p:nvSpPr>
        <p:spPr>
          <a:xfrm>
            <a:off x="88900" y="662352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58318" y="859656"/>
            <a:ext cx="543385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Argument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g_odata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output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g_idata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input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size of array on which prefix scan performed (assumed a power of 2)</a:t>
            </a:r>
          </a:p>
        </p:txBody>
      </p:sp>
    </p:spTree>
    <p:extLst>
      <p:ext uri="{BB962C8B-B14F-4D97-AF65-F5344CB8AC3E}">
        <p14:creationId xmlns:p14="http://schemas.microsoft.com/office/powerpoint/2010/main" val="10837853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endParaRPr lang="en-US" sz="2000" dirty="0"/>
              </a:p>
              <a:p>
                <a:r>
                  <a:rPr lang="en-US" sz="2000" dirty="0"/>
                  <a:t>Upon first invocation of the kernel (kernel #1), each block will bring into shared memory 2048 elements:</a:t>
                </a:r>
              </a:p>
              <a:p>
                <a:pPr lvl="1"/>
                <a:r>
                  <a:rPr lang="en-US" sz="1800" dirty="0"/>
                  <a:t>1024 “lead” elements (see vertical arrows </a:t>
                </a:r>
                <a:r>
                  <a:rPr lang="en-US" sz="1800" dirty="0">
                    <a:solidFill>
                      <a:srgbClr val="FFC000"/>
                    </a:solidFill>
                  </a:rPr>
                  <a:t>↑</a:t>
                </a:r>
                <a:r>
                  <a:rPr lang="en-US" sz="1800" dirty="0"/>
                  <a:t> on slide 6), and…</a:t>
                </a:r>
              </a:p>
              <a:p>
                <a:pPr lvl="1"/>
                <a:r>
                  <a:rPr lang="en-US" sz="1800" dirty="0"/>
                  <a:t>1024 mating elements (the blue, oblique arrows </a:t>
                </a:r>
                <a14:m>
                  <m:oMath xmlns:m="http://schemas.openxmlformats.org/officeDocument/2006/math">
                    <m:r>
                      <a:rPr lang="en-US" sz="1800" b="0" i="1" smtClean="0">
                        <a:solidFill>
                          <a:srgbClr val="0070C0"/>
                        </a:solidFill>
                        <a:latin typeface="Cambria Math" panose="02040503050406030204" pitchFamily="18" charset="0"/>
                      </a:rPr>
                      <m:t>↗</m:t>
                    </m:r>
                  </m:oMath>
                </a14:m>
                <a:r>
                  <a:rPr lang="en-US" sz="1800" dirty="0"/>
                  <a:t> on slide 6)</a:t>
                </a:r>
              </a:p>
              <a:p>
                <a:pPr lvl="1"/>
                <a:r>
                  <a:rPr lang="en-US" sz="1800" dirty="0"/>
                  <a:t>Two consecutive “lead” elements are separated by a stride of k=2</a:t>
                </a:r>
                <a:r>
                  <a:rPr lang="en-US" sz="1800" baseline="30000" dirty="0"/>
                  <a:t>1</a:t>
                </a:r>
              </a:p>
              <a:p>
                <a:pPr lvl="1"/>
                <a:r>
                  <a:rPr lang="en-US" sz="1800" dirty="0"/>
                  <a:t>A “lead” element and its “mating” element are separated by a stride of k/2=1</a:t>
                </a:r>
              </a:p>
              <a:p>
                <a:endParaRPr lang="en-US" sz="2000" dirty="0"/>
              </a:p>
              <a:p>
                <a:r>
                  <a:rPr lang="en-US" sz="2000" dirty="0"/>
                  <a:t>Suppose you take 6 reduction steps in this first kernel and bail out after writing into the global memory the preliminary data that you computed and stored in shared memory</a:t>
                </a:r>
              </a:p>
              <a:p>
                <a:endParaRPr lang="en-US" sz="2000" dirty="0"/>
              </a:p>
              <a:p>
                <a:r>
                  <a:rPr lang="en-US" sz="2000" dirty="0"/>
                  <a:t>The next kernel invocation should pick up the unfinished business where the previous kernel left…</a:t>
                </a:r>
              </a:p>
              <a:p>
                <a:pPr lvl="1"/>
                <a:r>
                  <a:rPr lang="en-US" sz="1600" dirty="0"/>
                  <a:t>Call this a “flawless reentry requirement”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6162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[2/3]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Upon the second kernel call, each block will bring into shared memory 2048 elements:</a:t>
            </a:r>
          </a:p>
          <a:p>
            <a:pPr lvl="1"/>
            <a:r>
              <a:rPr lang="en-US" sz="1800" dirty="0"/>
              <a:t>1024 “lead” elements, and…</a:t>
            </a:r>
          </a:p>
          <a:p>
            <a:pPr lvl="1"/>
            <a:r>
              <a:rPr lang="en-US" sz="1800" dirty="0"/>
              <a:t>1024 “mating” elements</a:t>
            </a:r>
          </a:p>
          <a:p>
            <a:pPr lvl="1"/>
            <a:r>
              <a:rPr lang="en-US" sz="1800" dirty="0"/>
              <a:t>Two consecutive “lead” elements that you bring in will be separated in global memory by a stride of k=2</a:t>
            </a:r>
            <a:r>
              <a:rPr lang="en-US" sz="1800" baseline="30000" dirty="0"/>
              <a:t>6</a:t>
            </a:r>
          </a:p>
          <a:p>
            <a:pPr lvl="1"/>
            <a:r>
              <a:rPr lang="en-US" sz="1800" dirty="0"/>
              <a:t>A “lead” element and its “mating” element are separated by a stride of k/2=2</a:t>
            </a:r>
            <a:r>
              <a:rPr lang="en-US" sz="1800" baseline="30000" dirty="0"/>
              <a:t>5</a:t>
            </a:r>
          </a:p>
          <a:p>
            <a:pPr lvl="2"/>
            <a:r>
              <a:rPr lang="en-US" sz="1500" dirty="0"/>
              <a:t>Thus, when brining in data from global memory, you are not going to bring over a contiguous chunk of memory of size 2048, rather you’ll have to jump 2</a:t>
            </a:r>
            <a:r>
              <a:rPr lang="en-US" sz="1500" baseline="30000" dirty="0"/>
              <a:t>5</a:t>
            </a:r>
            <a:r>
              <a:rPr lang="en-US" sz="1500" dirty="0"/>
              <a:t> locations between successive “lead and mating element” pairs</a:t>
            </a:r>
          </a:p>
          <a:p>
            <a:pPr lvl="1"/>
            <a:r>
              <a:rPr lang="en-US" sz="1800" u="sng" dirty="0"/>
              <a:t>However</a:t>
            </a:r>
            <a:r>
              <a:rPr lang="en-US" sz="1800" dirty="0"/>
              <a:t>, once you bring data in shared memory, you process  as before</a:t>
            </a:r>
          </a:p>
          <a:p>
            <a:pPr lvl="1"/>
            <a:r>
              <a:rPr lang="en-US" sz="1800" dirty="0"/>
              <a:t>Before you exit kernel #2 you have to write back data from shared memory into global memory</a:t>
            </a:r>
          </a:p>
          <a:p>
            <a:pPr lvl="2"/>
            <a:r>
              <a:rPr lang="en-US" sz="1500" dirty="0"/>
              <a:t>Again, you have to choreograph this shared to global memory store since there is a 2</a:t>
            </a:r>
            <a:r>
              <a:rPr lang="en-US" sz="1500" baseline="30000" dirty="0"/>
              <a:t>5</a:t>
            </a:r>
            <a:r>
              <a:rPr lang="en-US" sz="1500" dirty="0"/>
              <a:t> stride that comes into play</a:t>
            </a:r>
          </a:p>
          <a:p>
            <a:pPr lvl="1"/>
            <a:r>
              <a:rPr lang="en-US" sz="1800" dirty="0"/>
              <a:t>If you exit kernel #2 after say 4 more reduction steps, the next time you re-enter the kernel (#3) you will have  k=2</a:t>
            </a:r>
            <a:r>
              <a:rPr lang="en-US" sz="1800" baseline="30000" dirty="0"/>
              <a:t>10</a:t>
            </a:r>
            <a:r>
              <a:rPr lang="en-US" sz="1800" dirty="0"/>
              <a:t>  </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0498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[3/3]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You will continue the reduction stage until the stride is 2</a:t>
            </a:r>
            <a:r>
              <a:rPr lang="en-US" sz="2000" baseline="30000" dirty="0"/>
              <a:t>M-1</a:t>
            </a:r>
            <a:r>
              <a:rPr lang="en-US" sz="2000" dirty="0"/>
              <a:t> </a:t>
            </a:r>
            <a:endParaRPr lang="en-US" sz="1800" dirty="0"/>
          </a:p>
          <a:p>
            <a:pPr lvl="1"/>
            <a:r>
              <a:rPr lang="en-US" sz="1600" dirty="0"/>
              <a:t>At this point you are ready to start the main trunk-to-roots sweep phase</a:t>
            </a:r>
          </a:p>
          <a:p>
            <a:pPr lvl="1"/>
            <a:r>
              <a:rPr lang="en-US" sz="1600" dirty="0"/>
              <a:t>“main trunk-to-roots” sweep phase carried out in a similar fashion: we will have to invoke the kernel several times</a:t>
            </a:r>
          </a:p>
          <a:p>
            <a:pPr lvl="1"/>
            <a:r>
              <a:rPr lang="en-US" sz="1600" dirty="0"/>
              <a:t>Always work in shared memory and copy back data to global memory before bailing out</a:t>
            </a:r>
          </a:p>
          <a:p>
            <a:pPr lvl="1"/>
            <a:endParaRPr lang="en-US" sz="1700" dirty="0"/>
          </a:p>
          <a:p>
            <a:r>
              <a:rPr lang="en-US" sz="2000" dirty="0"/>
              <a:t>The challenges here are:</a:t>
            </a:r>
          </a:p>
          <a:p>
            <a:pPr lvl="1"/>
            <a:r>
              <a:rPr lang="en-US" sz="1600" dirty="0"/>
              <a:t>Understanding the indexing into the global memory to bring data into </a:t>
            </a:r>
            <a:r>
              <a:rPr lang="en-US" sz="1600" dirty="0" err="1"/>
              <a:t>ShMem</a:t>
            </a:r>
            <a:endParaRPr lang="en-US" sz="1600" dirty="0"/>
          </a:p>
          <a:p>
            <a:pPr lvl="1"/>
            <a:r>
              <a:rPr lang="en-US" sz="1600" dirty="0"/>
              <a:t>How to loop across the data in shared memory</a:t>
            </a:r>
          </a:p>
          <a:p>
            <a:pPr lvl="1"/>
            <a:endParaRPr lang="en-US" sz="1700" dirty="0"/>
          </a:p>
          <a:p>
            <a:r>
              <a:rPr lang="en-US" sz="2000" dirty="0"/>
              <a:t>Numerous shared memory bank conflicts since strides are powers of 2</a:t>
            </a:r>
          </a:p>
          <a:p>
            <a:pPr lvl="1"/>
            <a:r>
              <a:rPr lang="en-US" sz="1600" dirty="0"/>
              <a:t>Advanced topic: get rid of the bank conflict through padding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842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title"/>
          </p:nvPr>
        </p:nvSpPr>
        <p:spPr/>
        <p:txBody>
          <a:bodyPr/>
          <a:lstStyle/>
          <a:p>
            <a:r>
              <a:rPr lang="en-US" sz="3100"/>
              <a:t>Concluding Remarks, Parallel Scan</a:t>
            </a:r>
          </a:p>
        </p:txBody>
      </p:sp>
      <mc:AlternateContent xmlns:mc="http://schemas.openxmlformats.org/markup-compatibility/2006" xmlns:a14="http://schemas.microsoft.com/office/drawing/2010/main">
        <mc:Choice Requires="a14">
          <p:sp>
            <p:nvSpPr>
              <p:cNvPr id="1135619" name="Rectangle 3"/>
              <p:cNvSpPr>
                <a:spLocks noGrp="1" noChangeArrowheads="1"/>
              </p:cNvSpPr>
              <p:nvPr>
                <p:ph idx="1"/>
              </p:nvPr>
            </p:nvSpPr>
            <p:spPr/>
            <p:txBody>
              <a:bodyPr/>
              <a:lstStyle/>
              <a:p>
                <a:pPr>
                  <a:lnSpc>
                    <a:spcPct val="80000"/>
                  </a:lnSpc>
                </a:pPr>
                <a:endParaRPr lang="en-US" sz="2000" dirty="0"/>
              </a:p>
              <a:p>
                <a:pPr>
                  <a:lnSpc>
                    <a:spcPct val="80000"/>
                  </a:lnSpc>
                </a:pPr>
                <a:r>
                  <a:rPr lang="en-US" sz="2000" dirty="0" err="1"/>
                  <a:t>Hillis</a:t>
                </a:r>
                <a:r>
                  <a:rPr lang="en-US" sz="2000" dirty="0"/>
                  <a:t>-Steele (HS) solution simple, but suboptimal</a:t>
                </a:r>
              </a:p>
              <a:p>
                <a:pPr lvl="1">
                  <a:lnSpc>
                    <a:spcPct val="80000"/>
                  </a:lnSpc>
                </a:pPr>
                <a:endParaRPr lang="en-US" sz="1800" dirty="0"/>
              </a:p>
              <a:p>
                <a:pPr lvl="1">
                  <a:lnSpc>
                    <a:spcPct val="80000"/>
                  </a:lnSpc>
                </a:pPr>
                <a:endParaRPr lang="en-US" sz="1800" dirty="0"/>
              </a:p>
              <a:p>
                <a:pPr marL="457200" lvl="1" indent="0">
                  <a:lnSpc>
                    <a:spcPct val="80000"/>
                  </a:lnSpc>
                  <a:buNone/>
                </a:pPr>
                <a:endParaRPr lang="en-US" sz="1800" dirty="0"/>
              </a:p>
              <a:p>
                <a:pPr>
                  <a:lnSpc>
                    <a:spcPct val="80000"/>
                  </a:lnSpc>
                </a:pPr>
                <a:r>
                  <a:rPr lang="en-US" sz="2000" dirty="0"/>
                  <a:t>Harris-</a:t>
                </a:r>
                <a:r>
                  <a:rPr lang="en-US" sz="2000" dirty="0" err="1"/>
                  <a:t>Sengupta</a:t>
                </a:r>
                <a:r>
                  <a:rPr lang="en-US" sz="2000" dirty="0"/>
                  <a:t>-Owen (HSO) solution convoluted, yet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oMath>
                </a14:m>
                <a:r>
                  <a:rPr lang="en-US" sz="2000" dirty="0"/>
                  <a:t> scaling</a:t>
                </a:r>
              </a:p>
              <a:p>
                <a:pPr lvl="1">
                  <a:lnSpc>
                    <a:spcPct val="80000"/>
                  </a:lnSpc>
                </a:pPr>
                <a:r>
                  <a:rPr lang="en-US" sz="1800" dirty="0"/>
                  <a:t>Algorithm is complex (particularly if implementation avoids bank conflicts)</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Problem not solved yet: we only looked at the case when our array has up to 2048 elements</a:t>
                </a:r>
              </a:p>
              <a:p>
                <a:pPr lvl="1">
                  <a:lnSpc>
                    <a:spcPct val="80000"/>
                  </a:lnSpc>
                </a:pPr>
                <a:r>
                  <a:rPr lang="en-US" sz="1900" dirty="0"/>
                  <a:t>How do we handle the 16,777,216=2</a:t>
                </a:r>
                <a:r>
                  <a:rPr lang="en-US" sz="1900" baseline="30000" dirty="0"/>
                  <a:t>24</a:t>
                </a:r>
                <a:r>
                  <a:rPr lang="en-US" sz="1900" dirty="0"/>
                  <a:t> elements case?</a:t>
                </a:r>
              </a:p>
              <a:p>
                <a:pPr lvl="1">
                  <a:lnSpc>
                    <a:spcPct val="80000"/>
                  </a:lnSpc>
                </a:pPr>
                <a:r>
                  <a:rPr lang="en-US" sz="1900" dirty="0"/>
                  <a:t>Likewise, how would you implement the case when the number of elements is not a power of 2?</a:t>
                </a:r>
              </a:p>
              <a:p>
                <a:pPr lvl="2">
                  <a:lnSpc>
                    <a:spcPct val="80000"/>
                  </a:lnSpc>
                </a:pPr>
                <a:r>
                  <a:rPr lang="en-US" sz="1700" dirty="0"/>
                  <a:t>Possible course of action: pad array to the left with virtual zeros; then do no-op on entries that are “virtual”</a:t>
                </a:r>
              </a:p>
            </p:txBody>
          </p:sp>
        </mc:Choice>
        <mc:Fallback xmlns="">
          <p:sp>
            <p:nvSpPr>
              <p:cNvPr id="1135619"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5971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49" y="3876773"/>
            <a:ext cx="7543800" cy="762000"/>
          </a:xfrm>
        </p:spPr>
        <p:txBody>
          <a:bodyPr/>
          <a:lstStyle/>
          <a:p>
            <a:r>
              <a:rPr lang="en-US" sz="4000" dirty="0"/>
              <a:t>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7932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“GPU computing” process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[Justin </a:t>
                </a:r>
                <a:r>
                  <a:rPr lang="en-US" dirty="0" err="1"/>
                  <a:t>Luitjens</a:t>
                </a:r>
                <a:r>
                  <a:rPr lang="en-US" dirty="0"/>
                  <a:t> - NVIDIA]</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7" name="object 4"/>
          <p:cNvSpPr txBox="1"/>
          <p:nvPr/>
        </p:nvSpPr>
        <p:spPr>
          <a:xfrm>
            <a:off x="248731" y="4064371"/>
            <a:ext cx="5965802" cy="112082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Tx/>
              <a:buAutoNum type="arabicPeriod"/>
              <a:tabLst>
                <a:tab pos="354965" algn="l"/>
                <a:tab pos="356235" algn="l"/>
              </a:tabLst>
              <a:defRPr/>
            </a:pPr>
            <a:r>
              <a:rPr kumimoji="0" sz="1800" b="0" i="0" u="none" strike="noStrike" kern="1200" cap="none" spc="-10" normalizeH="0" baseline="0" noProof="0" dirty="0">
                <a:ln>
                  <a:noFill/>
                </a:ln>
                <a:solidFill>
                  <a:prstClr val="black"/>
                </a:solidFill>
                <a:effectLst/>
                <a:uLnTx/>
                <a:uFillTx/>
                <a:latin typeface="Arial"/>
                <a:ea typeface="+mn-ea"/>
                <a:cs typeface="Arial"/>
              </a:rPr>
              <a:t>Copy input </a:t>
            </a:r>
            <a:r>
              <a:rPr kumimoji="0" sz="1800" b="0" i="0" u="none" strike="noStrike" kern="1200" cap="none" spc="-5" normalizeH="0" baseline="0" noProof="0" dirty="0">
                <a:ln>
                  <a:noFill/>
                </a:ln>
                <a:solidFill>
                  <a:prstClr val="black"/>
                </a:solidFill>
                <a:effectLst/>
                <a:uLnTx/>
                <a:uFillTx/>
                <a:latin typeface="Arial"/>
                <a:ea typeface="+mn-ea"/>
                <a:cs typeface="Arial"/>
              </a:rPr>
              <a:t>data </a:t>
            </a:r>
            <a:r>
              <a:rPr kumimoji="0" sz="1800" b="0" i="0" u="none" strike="noStrike" kern="1200" cap="none" spc="0" normalizeH="0" baseline="0" noProof="0" dirty="0">
                <a:ln>
                  <a:noFill/>
                </a:ln>
                <a:solidFill>
                  <a:prstClr val="black"/>
                </a:solidFill>
                <a:effectLst/>
                <a:uLnTx/>
                <a:uFillTx/>
                <a:latin typeface="Arial"/>
                <a:ea typeface="+mn-ea"/>
                <a:cs typeface="Arial"/>
              </a:rPr>
              <a:t>from </a:t>
            </a:r>
            <a:r>
              <a:rPr kumimoji="0" sz="1800" b="0" i="0" u="none" strike="noStrike" kern="1200" cap="none" spc="-5" normalizeH="0" baseline="0" noProof="0" dirty="0">
                <a:ln>
                  <a:noFill/>
                </a:ln>
                <a:solidFill>
                  <a:prstClr val="black"/>
                </a:solidFill>
                <a:effectLst/>
                <a:uLnTx/>
                <a:uFillTx/>
                <a:latin typeface="Arial"/>
                <a:ea typeface="+mn-ea"/>
                <a:cs typeface="Arial"/>
              </a:rPr>
              <a:t>CPU memory </a:t>
            </a:r>
            <a:r>
              <a:rPr kumimoji="0" sz="1800" b="0" i="0" u="none" strike="noStrike" kern="1200" cap="none" spc="0" normalizeH="0" baseline="0" noProof="0" dirty="0">
                <a:ln>
                  <a:noFill/>
                </a:ln>
                <a:solidFill>
                  <a:prstClr val="black"/>
                </a:solidFill>
                <a:effectLst/>
                <a:uLnTx/>
                <a:uFillTx/>
                <a:latin typeface="Arial"/>
                <a:ea typeface="+mn-ea"/>
                <a:cs typeface="Arial"/>
              </a:rPr>
              <a:t>to</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lang="en-US"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Launch a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sz="1800" b="0" i="0" u="none" strike="noStrike" kern="1200" cap="none" spc="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Kernel</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337185"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Copy results </a:t>
            </a:r>
            <a:r>
              <a:rPr kumimoji="0" sz="1800" b="0" i="0" u="none" strike="noStrike" kern="1200" cap="none" spc="0" normalizeH="0" baseline="0" noProof="0" dirty="0">
                <a:ln>
                  <a:noFill/>
                </a:ln>
                <a:solidFill>
                  <a:prstClr val="black"/>
                </a:solidFill>
                <a:effectLst/>
                <a:uLnTx/>
                <a:uFillTx/>
                <a:latin typeface="Arial"/>
                <a:ea typeface="+mn-ea"/>
                <a:cs typeface="Arial"/>
              </a:rPr>
              <a:t>from GPU </a:t>
            </a:r>
            <a:r>
              <a:rPr kumimoji="0" sz="1800" b="0" i="0" u="none" strike="noStrike" kern="1200" cap="none" spc="-5" normalizeH="0" baseline="0" noProof="0" dirty="0">
                <a:ln>
                  <a:noFill/>
                </a:ln>
                <a:solidFill>
                  <a:prstClr val="black"/>
                </a:solidFill>
                <a:effectLst/>
                <a:uLnTx/>
                <a:uFillTx/>
                <a:latin typeface="Arial"/>
                <a:ea typeface="+mn-ea"/>
                <a:cs typeface="Arial"/>
              </a:rPr>
              <a:t>memory </a:t>
            </a:r>
            <a:r>
              <a:rPr kumimoji="0" sz="1800" b="0" i="0" u="none" strike="noStrike" kern="1200" cap="none" spc="0" normalizeH="0" baseline="0" noProof="0" dirty="0">
                <a:ln>
                  <a:noFill/>
                </a:ln>
                <a:solidFill>
                  <a:prstClr val="black"/>
                </a:solidFill>
                <a:effectLst/>
                <a:uLnTx/>
                <a:uFillTx/>
                <a:latin typeface="Arial"/>
                <a:ea typeface="+mn-ea"/>
                <a:cs typeface="Arial"/>
              </a:rPr>
              <a:t>to </a:t>
            </a:r>
            <a:r>
              <a:rPr kumimoji="0" sz="1800" b="0" i="0" u="none" strike="noStrike" kern="1200" cap="none" spc="-5" normalizeH="0" baseline="0" noProof="0" dirty="0">
                <a:ln>
                  <a:noFill/>
                </a:ln>
                <a:solidFill>
                  <a:prstClr val="black"/>
                </a:solidFill>
                <a:effectLst/>
                <a:uLnTx/>
                <a:uFillTx/>
                <a:latin typeface="Arial"/>
                <a:ea typeface="+mn-ea"/>
                <a:cs typeface="Arial"/>
              </a:rPr>
              <a:t>CPU  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5"/>
              </a:spcBef>
              <a:spcAft>
                <a:spcPts val="0"/>
              </a:spcAft>
              <a:buClrTx/>
              <a:buSzTx/>
              <a:buFontTx/>
              <a:buAutoNum type="arabicPeriod" startAt="2"/>
              <a:tabLst>
                <a:tab pos="354965" algn="l"/>
                <a:tab pos="356235" algn="l"/>
              </a:tabLst>
              <a:defRPr/>
            </a:pPr>
            <a:r>
              <a:rPr kumimoji="0" sz="1800" b="0" i="0" u="none" strike="noStrike" kern="1200" cap="none" spc="-10" normalizeH="0" baseline="0" noProof="0" dirty="0">
                <a:ln>
                  <a:noFill/>
                </a:ln>
                <a:solidFill>
                  <a:srgbClr val="0070C0"/>
                </a:solidFill>
                <a:effectLst/>
                <a:uLnTx/>
                <a:uFillTx/>
                <a:latin typeface="Arial"/>
                <a:ea typeface="+mn-ea"/>
                <a:cs typeface="Arial"/>
              </a:rPr>
              <a:t>Repeat </a:t>
            </a:r>
            <a:r>
              <a:rPr kumimoji="0" sz="1800" b="0" i="0" u="none" strike="noStrike" kern="1200" cap="none" spc="-5" normalizeH="0" baseline="0" noProof="0" dirty="0">
                <a:ln>
                  <a:noFill/>
                </a:ln>
                <a:solidFill>
                  <a:srgbClr val="0070C0"/>
                </a:solidFill>
                <a:effectLst/>
                <a:uLnTx/>
                <a:uFillTx/>
                <a:latin typeface="Arial"/>
                <a:ea typeface="+mn-ea"/>
                <a:cs typeface="Arial"/>
              </a:rPr>
              <a:t>Many </a:t>
            </a:r>
            <a:r>
              <a:rPr kumimoji="0" sz="1800" b="0" i="0" u="none" strike="noStrike" kern="1200" cap="none" spc="-15" normalizeH="0" baseline="0" noProof="0" dirty="0">
                <a:ln>
                  <a:noFill/>
                </a:ln>
                <a:solidFill>
                  <a:srgbClr val="0070C0"/>
                </a:solidFill>
                <a:effectLst/>
                <a:uLnTx/>
                <a:uFillTx/>
                <a:latin typeface="Arial"/>
                <a:ea typeface="+mn-ea"/>
                <a:cs typeface="Arial"/>
              </a:rPr>
              <a:t>Times</a:t>
            </a:r>
            <a:endParaRPr kumimoji="0" sz="1800" b="0" i="0" u="none" strike="noStrike" kern="1200" cap="none" spc="0" normalizeH="0" baseline="0" noProof="0" dirty="0">
              <a:ln>
                <a:noFill/>
              </a:ln>
              <a:solidFill>
                <a:srgbClr val="0070C0"/>
              </a:solidFill>
              <a:effectLst/>
              <a:uLnTx/>
              <a:uFillTx/>
              <a:latin typeface="Arial"/>
              <a:ea typeface="+mn-ea"/>
              <a:cs typeface="Arial"/>
            </a:endParaRPr>
          </a:p>
        </p:txBody>
      </p:sp>
      <p:sp>
        <p:nvSpPr>
          <p:cNvPr id="8" name="object 5"/>
          <p:cNvSpPr/>
          <p:nvPr/>
        </p:nvSpPr>
        <p:spPr>
          <a:xfrm>
            <a:off x="7778740" y="871550"/>
            <a:ext cx="4169790" cy="51181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6"/>
          <p:cNvSpPr/>
          <p:nvPr/>
        </p:nvSpPr>
        <p:spPr>
          <a:xfrm>
            <a:off x="3420989" y="1264030"/>
            <a:ext cx="2643251" cy="203631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7"/>
          <p:cNvSpPr/>
          <p:nvPr/>
        </p:nvSpPr>
        <p:spPr>
          <a:xfrm>
            <a:off x="5921365" y="1871598"/>
            <a:ext cx="2000250" cy="571500"/>
          </a:xfrm>
          <a:custGeom>
            <a:avLst/>
            <a:gdLst/>
            <a:ahLst/>
            <a:cxnLst/>
            <a:rect l="l" t="t" r="r" b="b"/>
            <a:pathLst>
              <a:path w="2000250" h="571500">
                <a:moveTo>
                  <a:pt x="285750" y="0"/>
                </a:moveTo>
                <a:lnTo>
                  <a:pt x="0" y="285750"/>
                </a:lnTo>
                <a:lnTo>
                  <a:pt x="285750" y="571500"/>
                </a:lnTo>
                <a:lnTo>
                  <a:pt x="285750" y="428625"/>
                </a:lnTo>
                <a:lnTo>
                  <a:pt x="1857375" y="428625"/>
                </a:lnTo>
                <a:lnTo>
                  <a:pt x="2000250" y="285750"/>
                </a:lnTo>
                <a:lnTo>
                  <a:pt x="1857375" y="142875"/>
                </a:lnTo>
                <a:lnTo>
                  <a:pt x="285750" y="142875"/>
                </a:lnTo>
                <a:lnTo>
                  <a:pt x="285750" y="0"/>
                </a:lnTo>
                <a:close/>
              </a:path>
              <a:path w="2000250" h="571500">
                <a:moveTo>
                  <a:pt x="1857375" y="428625"/>
                </a:moveTo>
                <a:lnTo>
                  <a:pt x="1714500" y="428625"/>
                </a:lnTo>
                <a:lnTo>
                  <a:pt x="1714500" y="571500"/>
                </a:lnTo>
                <a:lnTo>
                  <a:pt x="1857375" y="428625"/>
                </a:lnTo>
                <a:close/>
              </a:path>
              <a:path w="2000250" h="571500">
                <a:moveTo>
                  <a:pt x="1714500" y="0"/>
                </a:moveTo>
                <a:lnTo>
                  <a:pt x="1714500" y="142875"/>
                </a:lnTo>
                <a:lnTo>
                  <a:pt x="1857375" y="142875"/>
                </a:lnTo>
                <a:lnTo>
                  <a:pt x="1714500" y="0"/>
                </a:lnTo>
                <a:close/>
              </a:path>
            </a:pathLst>
          </a:custGeom>
          <a:solidFill>
            <a:srgbClr val="3078E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8"/>
          <p:cNvSpPr/>
          <p:nvPr/>
        </p:nvSpPr>
        <p:spPr>
          <a:xfrm>
            <a:off x="5921365" y="1871598"/>
            <a:ext cx="2000250" cy="571500"/>
          </a:xfrm>
          <a:custGeom>
            <a:avLst/>
            <a:gdLst/>
            <a:ahLst/>
            <a:cxnLst/>
            <a:rect l="l" t="t" r="r" b="b"/>
            <a:pathLst>
              <a:path w="2000250" h="57150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9"/>
          <p:cNvSpPr txBox="1"/>
          <p:nvPr/>
        </p:nvSpPr>
        <p:spPr>
          <a:xfrm>
            <a:off x="6619865" y="2032507"/>
            <a:ext cx="60452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Trebuchet MS"/>
                <a:ea typeface="+mn-ea"/>
                <a:cs typeface="Trebuchet MS"/>
              </a:rPr>
              <a:t>PCI</a:t>
            </a:r>
            <a:r>
              <a:rPr kumimoji="0" sz="1400" b="0" i="0" u="none" strike="noStrike" kern="1200" cap="none" spc="-85" normalizeH="0" baseline="0" noProof="0" dirty="0">
                <a:ln>
                  <a:noFill/>
                </a:ln>
                <a:solidFill>
                  <a:srgbClr val="FFFFFF"/>
                </a:solidFill>
                <a:effectLst/>
                <a:uLnTx/>
                <a:uFillTx/>
                <a:latin typeface="Trebuchet MS"/>
                <a:ea typeface="+mn-ea"/>
                <a:cs typeface="Trebuchet MS"/>
              </a:rPr>
              <a:t> </a:t>
            </a:r>
            <a:r>
              <a:rPr kumimoji="0" sz="1400" b="0" i="0" u="none" strike="noStrike" kern="1200" cap="none" spc="0" normalizeH="0" baseline="0" noProof="0" dirty="0">
                <a:ln>
                  <a:noFill/>
                </a:ln>
                <a:solidFill>
                  <a:srgbClr val="FFFFFF"/>
                </a:solidFill>
                <a:effectLst/>
                <a:uLnTx/>
                <a:uFillTx/>
                <a:latin typeface="Trebuchet MS"/>
                <a:ea typeface="+mn-ea"/>
                <a:cs typeface="Trebuchet MS"/>
              </a:rPr>
              <a:t>Bus</a:t>
            </a:r>
            <a:endParaRPr kumimoji="0" sz="1400" b="0" i="0" u="none" strike="noStrike" kern="1200" cap="none" spc="0" normalizeH="0" baseline="0" noProof="0">
              <a:ln>
                <a:noFill/>
              </a:ln>
              <a:solidFill>
                <a:prstClr val="black"/>
              </a:solidFill>
              <a:effectLst/>
              <a:uLnTx/>
              <a:uFillTx/>
              <a:latin typeface="Trebuchet MS"/>
              <a:ea typeface="+mn-ea"/>
              <a:cs typeface="Trebuchet MS"/>
            </a:endParaRPr>
          </a:p>
        </p:txBody>
      </p:sp>
      <p:grpSp>
        <p:nvGrpSpPr>
          <p:cNvPr id="21" name="Group 20"/>
          <p:cNvGrpSpPr/>
          <p:nvPr/>
        </p:nvGrpSpPr>
        <p:grpSpPr>
          <a:xfrm>
            <a:off x="5492740" y="2443098"/>
            <a:ext cx="4358005" cy="2858135"/>
            <a:chOff x="5492740" y="2443098"/>
            <a:chExt cx="4358005" cy="2858135"/>
          </a:xfrm>
        </p:grpSpPr>
        <p:sp>
          <p:nvSpPr>
            <p:cNvPr id="13" name="object 10"/>
            <p:cNvSpPr/>
            <p:nvPr/>
          </p:nvSpPr>
          <p:spPr>
            <a:xfrm>
              <a:off x="5492740" y="2443098"/>
              <a:ext cx="4358005" cy="2858135"/>
            </a:xfrm>
            <a:custGeom>
              <a:avLst/>
              <a:gdLst/>
              <a:ahLst/>
              <a:cxnLst/>
              <a:rect l="l" t="t" r="r" b="b"/>
              <a:pathLst>
                <a:path w="4358005" h="2858135">
                  <a:moveTo>
                    <a:pt x="4357751" y="2278634"/>
                  </a:moveTo>
                  <a:lnTo>
                    <a:pt x="3572509" y="2278634"/>
                  </a:lnTo>
                  <a:lnTo>
                    <a:pt x="3965067" y="2857576"/>
                  </a:lnTo>
                  <a:lnTo>
                    <a:pt x="4357751" y="2278634"/>
                  </a:lnTo>
                  <a:close/>
                </a:path>
                <a:path w="4358005" h="285813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1"/>
            <p:cNvSpPr/>
            <p:nvPr/>
          </p:nvSpPr>
          <p:spPr>
            <a:xfrm>
              <a:off x="5492740" y="2443098"/>
              <a:ext cx="4358005" cy="2858135"/>
            </a:xfrm>
            <a:custGeom>
              <a:avLst/>
              <a:gdLst/>
              <a:ahLst/>
              <a:cxnLst/>
              <a:rect l="l" t="t" r="r" b="b"/>
              <a:pathLst>
                <a:path w="4358005" h="285813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p:cNvGrpSpPr/>
          <p:nvPr/>
        </p:nvGrpSpPr>
        <p:grpSpPr>
          <a:xfrm>
            <a:off x="5492740" y="1228725"/>
            <a:ext cx="3786504" cy="500380"/>
            <a:chOff x="5492740" y="1228725"/>
            <a:chExt cx="3786504" cy="500380"/>
          </a:xfrm>
        </p:grpSpPr>
        <p:sp>
          <p:nvSpPr>
            <p:cNvPr id="15" name="object 12"/>
            <p:cNvSpPr/>
            <p:nvPr/>
          </p:nvSpPr>
          <p:spPr>
            <a:xfrm>
              <a:off x="5492740" y="1228725"/>
              <a:ext cx="3786504" cy="500380"/>
            </a:xfrm>
            <a:custGeom>
              <a:avLst/>
              <a:gdLst/>
              <a:ahLst/>
              <a:cxnLst/>
              <a:rect l="l" t="t" r="r" b="b"/>
              <a:pathLst>
                <a:path w="3786504" h="500380">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w="3786504" h="500380">
                  <a:moveTo>
                    <a:pt x="3560826" y="0"/>
                  </a:moveTo>
                  <a:lnTo>
                    <a:pt x="3335528" y="184276"/>
                  </a:lnTo>
                  <a:lnTo>
                    <a:pt x="3786251" y="184276"/>
                  </a:lnTo>
                  <a:lnTo>
                    <a:pt x="3560826"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3"/>
            <p:cNvSpPr/>
            <p:nvPr/>
          </p:nvSpPr>
          <p:spPr>
            <a:xfrm>
              <a:off x="5492740" y="1228725"/>
              <a:ext cx="3786504" cy="500380"/>
            </a:xfrm>
            <a:custGeom>
              <a:avLst/>
              <a:gdLst/>
              <a:ahLst/>
              <a:cxnLst/>
              <a:rect l="l" t="t" r="r" b="b"/>
              <a:pathLst>
                <a:path w="3786504" h="500380">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p:cNvGrpSpPr/>
          <p:nvPr/>
        </p:nvGrpSpPr>
        <p:grpSpPr>
          <a:xfrm>
            <a:off x="4921240" y="2274061"/>
            <a:ext cx="4741545" cy="2884170"/>
            <a:chOff x="4921240" y="2274061"/>
            <a:chExt cx="4741545" cy="2884170"/>
          </a:xfrm>
          <a:solidFill>
            <a:schemeClr val="accent2">
              <a:lumMod val="40000"/>
              <a:lumOff val="60000"/>
            </a:schemeClr>
          </a:solidFill>
        </p:grpSpPr>
        <p:sp>
          <p:nvSpPr>
            <p:cNvPr id="23" name="object 14"/>
            <p:cNvSpPr/>
            <p:nvPr/>
          </p:nvSpPr>
          <p:spPr>
            <a:xfrm>
              <a:off x="4921240" y="2274061"/>
              <a:ext cx="4741545" cy="2884170"/>
            </a:xfrm>
            <a:custGeom>
              <a:avLst/>
              <a:gdLst/>
              <a:ahLst/>
              <a:cxnLst/>
              <a:rect l="l" t="t" r="r" b="b"/>
              <a:pathLst>
                <a:path w="4741545" h="2884170">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w="4741545" h="2884170">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gr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15"/>
            <p:cNvSpPr/>
            <p:nvPr/>
          </p:nvSpPr>
          <p:spPr>
            <a:xfrm>
              <a:off x="4921240" y="2274061"/>
              <a:ext cx="4741545" cy="2884170"/>
            </a:xfrm>
            <a:custGeom>
              <a:avLst/>
              <a:gdLst/>
              <a:ahLst/>
              <a:cxnLst/>
              <a:rect l="l" t="t" r="r" b="b"/>
              <a:pathLst>
                <a:path w="4741545" h="2884170">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grpFill/>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738808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Prelude</a:t>
            </a:r>
          </a:p>
        </p:txBody>
      </p:sp>
      <p:sp>
        <p:nvSpPr>
          <p:cNvPr id="3" name="Content Placeholder 2"/>
          <p:cNvSpPr>
            <a:spLocks noGrp="1"/>
          </p:cNvSpPr>
          <p:nvPr>
            <p:ph idx="1"/>
          </p:nvPr>
        </p:nvSpPr>
        <p:spPr/>
        <p:txBody>
          <a:bodyPr>
            <a:normAutofit/>
          </a:bodyPr>
          <a:lstStyle/>
          <a:p>
            <a:pPr lvl="2"/>
            <a:endParaRPr lang="en-US" sz="1400" dirty="0"/>
          </a:p>
          <a:p>
            <a:r>
              <a:rPr lang="en-US" sz="2000" dirty="0"/>
              <a:t>A CUDA enabled GPU has two engines</a:t>
            </a:r>
          </a:p>
          <a:p>
            <a:pPr lvl="1"/>
            <a:r>
              <a:rPr lang="en-US" sz="1800" dirty="0"/>
              <a:t>An execution engine</a:t>
            </a:r>
          </a:p>
          <a:p>
            <a:pPr lvl="1"/>
            <a:r>
              <a:rPr lang="en-US" sz="1800" dirty="0"/>
              <a:t>A copy engine, which has 2 sub-engines that can work simultaneously</a:t>
            </a:r>
          </a:p>
          <a:p>
            <a:pPr lvl="2"/>
            <a:r>
              <a:rPr lang="en-US" sz="1500" dirty="0"/>
              <a:t>A H2D copy sub-engine</a:t>
            </a:r>
          </a:p>
          <a:p>
            <a:pPr lvl="2"/>
            <a:r>
              <a:rPr lang="en-US" sz="1500" dirty="0"/>
              <a:t>A D2H copy sub-engine</a:t>
            </a:r>
            <a:endParaRPr lang="en-US" dirty="0"/>
          </a:p>
          <a:p>
            <a:endParaRPr lang="en-US" sz="2000" dirty="0"/>
          </a:p>
          <a:p>
            <a:r>
              <a:rPr lang="en-US" sz="2000" dirty="0"/>
              <a:t>Goal of the “streams” segment of ME759:  Learn how to simultaneously use both GPU engines</a:t>
            </a:r>
          </a:p>
          <a:p>
            <a:endParaRPr lang="en-US" sz="2000" dirty="0"/>
          </a:p>
          <a:p>
            <a:endParaRPr lang="en-US" sz="2000" dirty="0"/>
          </a:p>
          <a:p>
            <a:r>
              <a:rPr lang="en-US" sz="2000" dirty="0"/>
              <a:t>Keep in mind (in relation to this “streams” segment of the course): </a:t>
            </a:r>
          </a:p>
          <a:p>
            <a:pPr lvl="1"/>
            <a:r>
              <a:rPr lang="en-US" sz="1800" dirty="0"/>
              <a:t>The important things happen on the host side, not on the device side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4150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[“Streams” Preamble: 1/4]</a:t>
            </a:r>
            <a:br>
              <a:rPr lang="en-US" sz="1800" dirty="0"/>
            </a:br>
            <a:r>
              <a:rPr lang="en-US" sz="3200" dirty="0"/>
              <a:t>Asynchronous Concurrent Execution: </a:t>
            </a:r>
            <a:r>
              <a:rPr lang="en-US" sz="3200" dirty="0">
                <a:solidFill>
                  <a:srgbClr val="FFC000"/>
                </a:solidFill>
              </a:rPr>
              <a:t>some CUDA calls are asynchronous</a:t>
            </a:r>
            <a:endParaRPr lang="en-US" sz="2000" dirty="0">
              <a:solidFill>
                <a:srgbClr val="FFC000"/>
              </a:solidFill>
            </a:endParaRPr>
          </a:p>
        </p:txBody>
      </p:sp>
      <p:sp>
        <p:nvSpPr>
          <p:cNvPr id="3" name="Content Placeholder 2"/>
          <p:cNvSpPr>
            <a:spLocks noGrp="1"/>
          </p:cNvSpPr>
          <p:nvPr>
            <p:ph idx="1"/>
          </p:nvPr>
        </p:nvSpPr>
        <p:spPr/>
        <p:txBody>
          <a:bodyPr/>
          <a:lstStyle/>
          <a:p>
            <a:endParaRPr lang="en-US" sz="2000" dirty="0"/>
          </a:p>
          <a:p>
            <a:r>
              <a:rPr lang="en-US" sz="2000" dirty="0"/>
              <a:t>In order to facilitate concurrent execution on host and device, some function calls are asynchronous</a:t>
            </a:r>
          </a:p>
          <a:p>
            <a:pPr lvl="1"/>
            <a:r>
              <a:rPr lang="en-US" sz="1800" dirty="0"/>
              <a:t>Control is returned to the host thread before the device has completed the requested task</a:t>
            </a:r>
          </a:p>
          <a:p>
            <a:pPr lvl="1"/>
            <a:endParaRPr lang="en-US" sz="1800" dirty="0"/>
          </a:p>
          <a:p>
            <a:endParaRPr lang="en-US" sz="2000" dirty="0"/>
          </a:p>
          <a:p>
            <a:r>
              <a:rPr lang="en-US" sz="2000" dirty="0"/>
              <a:t>Examples of asynchronous calls</a:t>
            </a:r>
          </a:p>
          <a:p>
            <a:pPr lvl="1"/>
            <a:r>
              <a:rPr lang="en-US" sz="1800" dirty="0"/>
              <a:t>Kernel launches</a:t>
            </a:r>
          </a:p>
          <a:p>
            <a:pPr lvl="1"/>
            <a:r>
              <a:rPr lang="en-US" sz="1800" dirty="0"/>
              <a:t>device </a:t>
            </a:r>
            <a:r>
              <a:rPr lang="en-US" sz="1800" dirty="0">
                <a:sym typeface="Symbol" panose="05050102010706020507" pitchFamily="18" charset="2"/>
              </a:rPr>
              <a:t></a:t>
            </a:r>
            <a:r>
              <a:rPr lang="en-US" sz="1800" dirty="0"/>
              <a:t> device memory copies</a:t>
            </a:r>
          </a:p>
          <a:p>
            <a:pPr lvl="1"/>
            <a:r>
              <a:rPr lang="en-US" sz="1800" dirty="0"/>
              <a:t>host  </a:t>
            </a:r>
            <a:r>
              <a:rPr lang="en-US" sz="1800" dirty="0">
                <a:sym typeface="Symbol" panose="05050102010706020507" pitchFamily="18" charset="2"/>
              </a:rPr>
              <a:t></a:t>
            </a:r>
            <a:r>
              <a:rPr lang="en-US" sz="1800" dirty="0"/>
              <a:t>  device memory copies of a memory block of 64 KB or less</a:t>
            </a:r>
          </a:p>
          <a:p>
            <a:pPr lvl="1"/>
            <a:r>
              <a:rPr lang="en-US" sz="1800" dirty="0"/>
              <a:t>Memory copies performed by functions that are suffixed with </a:t>
            </a:r>
            <a:r>
              <a:rPr lang="en-US" sz="1800" dirty="0" err="1"/>
              <a:t>Async</a:t>
            </a:r>
            <a:r>
              <a:rPr lang="en-US" sz="1800" dirty="0"/>
              <a:t> (e.g., </a:t>
            </a:r>
            <a:r>
              <a:rPr lang="en-US" sz="1800" dirty="0" err="1">
                <a:latin typeface="Consolas" panose="020B0609020204030204" pitchFamily="49" charset="0"/>
              </a:rPr>
              <a:t>cudaMemcpyAsync</a:t>
            </a:r>
            <a:r>
              <a:rPr lang="en-US" sz="1800" dirty="0"/>
              <a:t>)</a:t>
            </a:r>
          </a:p>
          <a:p>
            <a:pPr lvl="1"/>
            <a:endParaRPr lang="en-US" sz="1800" dirty="0"/>
          </a:p>
          <a:p>
            <a:endParaRPr lang="en-US" sz="2000" dirty="0"/>
          </a:p>
          <a:p>
            <a:r>
              <a:rPr lang="en-US" sz="2000" dirty="0"/>
              <a:t>NOTE: When an application is run via a (</a:t>
            </a:r>
            <a:r>
              <a:rPr lang="en-US" sz="2000" dirty="0" err="1">
                <a:latin typeface="Consolas" panose="020B0609020204030204" pitchFamily="49" charset="0"/>
                <a:cs typeface="Courier New" pitchFamily="49" charset="0"/>
              </a:rPr>
              <a:t>cuda-gdb</a:t>
            </a:r>
            <a:r>
              <a:rPr lang="en-US" sz="2000" dirty="0"/>
              <a:t>, </a:t>
            </a:r>
            <a:r>
              <a:rPr lang="en-US" sz="2000" dirty="0" err="1">
                <a:latin typeface="Consolas" panose="020B0609020204030204" pitchFamily="49" charset="0"/>
                <a:cs typeface="Courier New" pitchFamily="49" charset="0"/>
              </a:rPr>
              <a:t>nvprof</a:t>
            </a:r>
            <a:r>
              <a:rPr lang="en-US" sz="2000" dirty="0"/>
              <a:t>), all launches are synchronous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01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2/4]</a:t>
            </a:r>
            <a:br>
              <a:rPr lang="en-US" sz="1800" dirty="0"/>
            </a:br>
            <a:r>
              <a:rPr lang="en-US" dirty="0"/>
              <a:t>Non-blocking Host-Device Data Transfer Issues</a:t>
            </a:r>
          </a:p>
        </p:txBody>
      </p:sp>
      <p:sp>
        <p:nvSpPr>
          <p:cNvPr id="3" name="Content Placeholder 2"/>
          <p:cNvSpPr>
            <a:spLocks noGrp="1"/>
          </p:cNvSpPr>
          <p:nvPr>
            <p:ph idx="1"/>
          </p:nvPr>
        </p:nvSpPr>
        <p:spPr/>
        <p:txBody>
          <a:bodyPr>
            <a:normAutofit lnSpcReduction="10000"/>
          </a:bodyPr>
          <a:lstStyle/>
          <a:p>
            <a:r>
              <a:rPr lang="en-US" sz="1800" dirty="0"/>
              <a:t>In general, host  </a:t>
            </a:r>
            <a:r>
              <a:rPr lang="en-US" sz="1800" dirty="0">
                <a:sym typeface="Symbol" panose="05050102010706020507" pitchFamily="18" charset="2"/>
              </a:rPr>
              <a:t></a:t>
            </a:r>
            <a:r>
              <a:rPr lang="en-US" sz="1800" dirty="0"/>
              <a:t>  device data transfers using </a:t>
            </a:r>
            <a:r>
              <a:rPr lang="en-US" sz="1800" dirty="0" err="1">
                <a:solidFill>
                  <a:srgbClr val="0070C0"/>
                </a:solidFill>
                <a:latin typeface="Consolas" pitchFamily="49" charset="0"/>
                <a:cs typeface="Consolas" pitchFamily="49" charset="0"/>
              </a:rPr>
              <a:t>cudaMemcpy</a:t>
            </a:r>
            <a:r>
              <a:rPr lang="en-US" sz="1800" dirty="0">
                <a:solidFill>
                  <a:srgbClr val="0070C0"/>
                </a:solidFill>
                <a:latin typeface="Consolas" pitchFamily="49" charset="0"/>
                <a:cs typeface="Consolas" pitchFamily="49" charset="0"/>
              </a:rPr>
              <a:t>()</a:t>
            </a:r>
            <a:r>
              <a:rPr lang="en-US" sz="1800" dirty="0"/>
              <a:t> are </a:t>
            </a:r>
            <a:r>
              <a:rPr lang="en-US" sz="1800" u="sng" dirty="0"/>
              <a:t>blocking</a:t>
            </a:r>
          </a:p>
          <a:p>
            <a:pPr lvl="1"/>
            <a:r>
              <a:rPr lang="en-US" sz="1600" dirty="0"/>
              <a:t>Control is returned to the host thread only after the data transfer is complete</a:t>
            </a:r>
          </a:p>
          <a:p>
            <a:pPr lvl="2"/>
            <a:endParaRPr lang="en-US" sz="1300" dirty="0"/>
          </a:p>
          <a:p>
            <a:endParaRPr lang="en-US" sz="1800" dirty="0"/>
          </a:p>
          <a:p>
            <a:r>
              <a:rPr lang="en-US" sz="1800" dirty="0"/>
              <a:t>There is a non-blocking variant – </a:t>
            </a:r>
            <a:r>
              <a:rPr lang="en-US" sz="1800" dirty="0" err="1">
                <a:solidFill>
                  <a:srgbClr val="0070C0"/>
                </a:solidFill>
                <a:latin typeface="Consolas" pitchFamily="49" charset="0"/>
                <a:cs typeface="Consolas" pitchFamily="49" charset="0"/>
              </a:rPr>
              <a:t>cudaMemcpyAsync</a:t>
            </a:r>
            <a:r>
              <a:rPr lang="en-US" sz="1800" dirty="0">
                <a:solidFill>
                  <a:srgbClr val="0070C0"/>
                </a:solidFill>
                <a:latin typeface="Consolas" pitchFamily="49" charset="0"/>
                <a:cs typeface="Consolas" pitchFamily="49" charset="0"/>
              </a:rPr>
              <a:t>()</a:t>
            </a:r>
            <a:r>
              <a:rPr lang="en-US" sz="1800" dirty="0"/>
              <a:t> :</a:t>
            </a:r>
            <a:endParaRPr lang="en-US" sz="1800" dirty="0">
              <a:solidFill>
                <a:srgbClr val="0070C0"/>
              </a:solidFill>
              <a:latin typeface="Consolas" pitchFamily="49" charset="0"/>
              <a:cs typeface="Consolas" pitchFamily="49" charset="0"/>
            </a:endParaRPr>
          </a:p>
          <a:p>
            <a:endParaRPr lang="en-US" sz="1800" dirty="0"/>
          </a:p>
          <a:p>
            <a:endParaRPr lang="en-US" sz="1800" dirty="0"/>
          </a:p>
          <a:p>
            <a:pPr lvl="1"/>
            <a:endParaRPr lang="en-US" sz="1400" dirty="0"/>
          </a:p>
          <a:p>
            <a:pPr lvl="1"/>
            <a:endParaRPr lang="en-US" sz="1400" dirty="0"/>
          </a:p>
          <a:p>
            <a:endParaRPr lang="en-US" sz="1800" dirty="0"/>
          </a:p>
          <a:p>
            <a:endParaRPr lang="en-US" sz="1800" dirty="0"/>
          </a:p>
          <a:p>
            <a:r>
              <a:rPr lang="en-US" sz="1800" dirty="0"/>
              <a:t>NOTES: </a:t>
            </a:r>
          </a:p>
          <a:p>
            <a:pPr lvl="1"/>
            <a:r>
              <a:rPr lang="en-US" sz="1400" dirty="0"/>
              <a:t>Asynchronous transfer version </a:t>
            </a:r>
            <a:r>
              <a:rPr lang="en-US" sz="1400" dirty="0">
                <a:solidFill>
                  <a:srgbClr val="C00000"/>
                </a:solidFill>
              </a:rPr>
              <a:t>requires pinned host memory</a:t>
            </a:r>
            <a:r>
              <a:rPr lang="en-US" sz="1400" dirty="0"/>
              <a:t> (allocated with </a:t>
            </a:r>
            <a:r>
              <a:rPr lang="en-US" sz="1400" dirty="0" err="1">
                <a:solidFill>
                  <a:srgbClr val="0070C0"/>
                </a:solidFill>
                <a:latin typeface="Consolas" pitchFamily="49" charset="0"/>
                <a:cs typeface="Consolas" pitchFamily="49" charset="0"/>
              </a:rPr>
              <a:t>cudaHostAlloc</a:t>
            </a:r>
            <a:r>
              <a:rPr lang="en-US" sz="1400" dirty="0">
                <a:solidFill>
                  <a:srgbClr val="0070C0"/>
                </a:solidFill>
                <a:latin typeface="Consolas" pitchFamily="49" charset="0"/>
                <a:cs typeface="Consolas" pitchFamily="49" charset="0"/>
              </a:rPr>
              <a:t>()</a:t>
            </a:r>
            <a:r>
              <a:rPr lang="en-US" sz="1400" dirty="0"/>
              <a:t>), and it contains an additional argument (a stream ID)</a:t>
            </a:r>
          </a:p>
          <a:p>
            <a:pPr lvl="2"/>
            <a:r>
              <a:rPr lang="en-US" sz="1200" dirty="0"/>
              <a:t>The </a:t>
            </a:r>
            <a:r>
              <a:rPr lang="en-US" sz="1200" dirty="0" err="1">
                <a:solidFill>
                  <a:srgbClr val="0070C0"/>
                </a:solidFill>
                <a:latin typeface="Consolas" pitchFamily="49" charset="0"/>
                <a:cs typeface="Consolas" pitchFamily="49" charset="0"/>
              </a:rPr>
              <a:t>cudaHostAlloc</a:t>
            </a:r>
            <a:r>
              <a:rPr lang="en-US" sz="1200" dirty="0">
                <a:solidFill>
                  <a:srgbClr val="0070C0"/>
                </a:solidFill>
                <a:latin typeface="Consolas" pitchFamily="49" charset="0"/>
                <a:cs typeface="Consolas" pitchFamily="49" charset="0"/>
              </a:rPr>
              <a:t>() </a:t>
            </a:r>
            <a:r>
              <a:rPr lang="en-US" sz="1200" dirty="0"/>
              <a:t>replaces </a:t>
            </a:r>
            <a:r>
              <a:rPr lang="en-US" sz="1200" dirty="0">
                <a:solidFill>
                  <a:srgbClr val="0070C0"/>
                </a:solidFill>
                <a:latin typeface="Consolas" pitchFamily="49" charset="0"/>
                <a:cs typeface="Consolas" pitchFamily="49" charset="0"/>
              </a:rPr>
              <a:t>malloc()</a:t>
            </a:r>
            <a:r>
              <a:rPr lang="en-US" sz="1200" dirty="0"/>
              <a:t> typical call on the host side</a:t>
            </a:r>
          </a:p>
          <a:p>
            <a:pPr lvl="1"/>
            <a:r>
              <a:rPr lang="en-US" sz="1400" dirty="0"/>
              <a:t>The launch of “</a:t>
            </a:r>
            <a:r>
              <a:rPr lang="en-US" sz="1400" dirty="0" err="1">
                <a:latin typeface="Consolas" panose="020B0609020204030204" pitchFamily="49" charset="0"/>
                <a:cs typeface="Consolas" panose="020B0609020204030204" pitchFamily="49" charset="0"/>
              </a:rPr>
              <a:t>myKernel</a:t>
            </a:r>
            <a:r>
              <a:rPr lang="en-US" sz="1400" dirty="0"/>
              <a:t>” only happens after the mem copy call finishes. </a:t>
            </a:r>
          </a:p>
          <a:p>
            <a:pPr lvl="2"/>
            <a:r>
              <a:rPr lang="en-US" sz="1200" dirty="0"/>
              <a:t>CUDA calls within a stream do not overtake each other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92980" y="3037933"/>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23749670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3/4]</a:t>
            </a:r>
            <a:br>
              <a:rPr lang="en-US" sz="1800" dirty="0"/>
            </a:br>
            <a:r>
              <a:rPr lang="en-US" dirty="0"/>
              <a:t>Non-blocking Host-Device Data Transfer Issues</a:t>
            </a:r>
          </a:p>
        </p:txBody>
      </p:sp>
      <p:sp>
        <p:nvSpPr>
          <p:cNvPr id="3" name="Content Placeholder 2"/>
          <p:cNvSpPr>
            <a:spLocks noGrp="1"/>
          </p:cNvSpPr>
          <p:nvPr>
            <p:ph idx="1"/>
          </p:nvPr>
        </p:nvSpPr>
        <p:spPr/>
        <p:txBody>
          <a:bodyPr>
            <a:normAutofit/>
          </a:bodyPr>
          <a:lstStyle/>
          <a:p>
            <a:endParaRPr lang="en-US" sz="1800" dirty="0"/>
          </a:p>
          <a:p>
            <a:endParaRPr lang="en-US" sz="1800" dirty="0"/>
          </a:p>
          <a:p>
            <a:pPr lvl="1"/>
            <a:endParaRPr lang="en-US" sz="1400" dirty="0"/>
          </a:p>
          <a:p>
            <a:pPr lvl="1"/>
            <a:endParaRPr lang="en-US" sz="1400" dirty="0"/>
          </a:p>
          <a:p>
            <a:endParaRPr lang="en-US" sz="1900" dirty="0"/>
          </a:p>
          <a:p>
            <a:endParaRPr lang="en-US" sz="1900" dirty="0"/>
          </a:p>
          <a:p>
            <a:endParaRPr lang="en-US" sz="1900" dirty="0"/>
          </a:p>
          <a:p>
            <a:r>
              <a:rPr lang="en-US" sz="1900" dirty="0"/>
              <a:t>What does this setup buy us?</a:t>
            </a:r>
          </a:p>
          <a:p>
            <a:pPr lvl="1"/>
            <a:r>
              <a:rPr lang="en-US" sz="1400" dirty="0"/>
              <a:t>The host does not wait on the device to finish the mem copy or the completion of the kernel call before it starts execution of the </a:t>
            </a:r>
            <a:r>
              <a:rPr lang="en-US" sz="1400" dirty="0" err="1">
                <a:solidFill>
                  <a:srgbClr val="0070C0"/>
                </a:solidFill>
                <a:latin typeface="Consolas" pitchFamily="49" charset="0"/>
                <a:cs typeface="Consolas" pitchFamily="49" charset="0"/>
              </a:rPr>
              <a:t>cpuFunction</a:t>
            </a:r>
            <a:r>
              <a:rPr lang="en-US" sz="1400" dirty="0">
                <a:solidFill>
                  <a:srgbClr val="0070C0"/>
                </a:solidFill>
                <a:latin typeface="Consolas" pitchFamily="49" charset="0"/>
                <a:cs typeface="Consolas" pitchFamily="49" charset="0"/>
              </a:rPr>
              <a:t>()</a:t>
            </a:r>
            <a:r>
              <a:rPr lang="en-US" sz="1400" dirty="0"/>
              <a:t> call</a:t>
            </a:r>
          </a:p>
          <a:p>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43558" y="2304768"/>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150181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[“Streams” Preamble: 4/4]</a:t>
            </a:r>
            <a:br>
              <a:rPr lang="en-US" sz="1600" dirty="0"/>
            </a:br>
            <a:r>
              <a:rPr lang="en-US" sz="2800" dirty="0"/>
              <a:t>Overlapping Host </a:t>
            </a:r>
            <a:r>
              <a:rPr lang="en-US" sz="2800" dirty="0">
                <a:latin typeface="cmsy10"/>
                <a:sym typeface="Symbol" panose="05050102010706020507" pitchFamily="18" charset="2"/>
              </a:rPr>
              <a:t></a:t>
            </a:r>
            <a:r>
              <a:rPr lang="en-US" sz="2800" dirty="0"/>
              <a:t> Device Data Transfer with Device Execution</a:t>
            </a:r>
            <a:endParaRPr lang="en-US" sz="2400" dirty="0"/>
          </a:p>
        </p:txBody>
      </p:sp>
      <p:sp>
        <p:nvSpPr>
          <p:cNvPr id="3" name="Content Placeholder 2"/>
          <p:cNvSpPr>
            <a:spLocks noGrp="1"/>
          </p:cNvSpPr>
          <p:nvPr>
            <p:ph idx="1"/>
          </p:nvPr>
        </p:nvSpPr>
        <p:spPr/>
        <p:txBody>
          <a:bodyPr/>
          <a:lstStyle/>
          <a:p>
            <a:endParaRPr lang="en-US" sz="2000" dirty="0"/>
          </a:p>
          <a:p>
            <a:r>
              <a:rPr lang="en-US" sz="2000" dirty="0"/>
              <a:t>When is this overlapping useful?</a:t>
            </a:r>
          </a:p>
          <a:p>
            <a:pPr lvl="1"/>
            <a:r>
              <a:rPr lang="en-US" sz="1800" dirty="0"/>
              <a:t>Imagine a kernel executes on the device and only works with a portion (say </a:t>
            </a:r>
            <a:r>
              <a:rPr lang="en-US" sz="1800" i="1" dirty="0"/>
              <a:t>lower half</a:t>
            </a:r>
            <a:r>
              <a:rPr lang="en-US" sz="1800" dirty="0"/>
              <a:t>) of the device global memory</a:t>
            </a:r>
          </a:p>
          <a:p>
            <a:pPr lvl="2"/>
            <a:r>
              <a:rPr lang="en-US" sz="1600" dirty="0"/>
              <a:t>While kernel works on lower half, you can copy data from host to device into the </a:t>
            </a:r>
            <a:r>
              <a:rPr lang="en-US" sz="1600" i="1" dirty="0"/>
              <a:t>upper half</a:t>
            </a:r>
            <a:r>
              <a:rPr lang="en-US" sz="1600" dirty="0"/>
              <a:t> of the device global memory</a:t>
            </a:r>
          </a:p>
          <a:p>
            <a:pPr lvl="1"/>
            <a:r>
              <a:rPr lang="en-US" sz="1800" dirty="0"/>
              <a:t>Punch line: The kernel execution and the copy operations can take place simultaneously</a:t>
            </a:r>
          </a:p>
          <a:p>
            <a:pPr lvl="1"/>
            <a:endParaRPr lang="en-US" sz="1600" dirty="0"/>
          </a:p>
          <a:p>
            <a:r>
              <a:rPr lang="en-US" sz="2000" dirty="0"/>
              <a:t>Note that there is an issue with this idea: </a:t>
            </a:r>
          </a:p>
          <a:p>
            <a:pPr lvl="1"/>
            <a:r>
              <a:rPr lang="en-US" sz="1800" dirty="0"/>
              <a:t>The device execution stack is FIFO: </a:t>
            </a:r>
          </a:p>
          <a:p>
            <a:pPr lvl="2"/>
            <a:r>
              <a:rPr lang="en-US" sz="1600" b="1" dirty="0"/>
              <a:t>Within a stream</a:t>
            </a:r>
            <a:r>
              <a:rPr lang="en-US" sz="1600" dirty="0"/>
              <a:t>, one function call on the device is not serviced until all the previous device function calls completed</a:t>
            </a:r>
          </a:p>
          <a:p>
            <a:pPr lvl="1"/>
            <a:r>
              <a:rPr lang="en-US" sz="1800" dirty="0"/>
              <a:t>This would prevent overlapping execution with data transfer</a:t>
            </a:r>
          </a:p>
          <a:p>
            <a:pPr lvl="1"/>
            <a:endParaRPr lang="en-US" sz="1800" dirty="0"/>
          </a:p>
          <a:p>
            <a:pPr lvl="1"/>
            <a:endParaRPr lang="en-US" sz="1800" dirty="0"/>
          </a:p>
          <a:p>
            <a:r>
              <a:rPr lang="en-US" sz="2000" dirty="0"/>
              <a:t>This issue was addressed by means of 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540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45852-C368-4628-87CE-B6B67475697C}"/>
              </a:ext>
            </a:extLst>
          </p:cNvPr>
          <p:cNvSpPr>
            <a:spLocks noGrp="1"/>
          </p:cNvSpPr>
          <p:nvPr>
            <p:ph type="title"/>
          </p:nvPr>
        </p:nvSpPr>
        <p:spPr/>
        <p:txBody>
          <a:bodyPr/>
          <a:lstStyle/>
          <a:p>
            <a:r>
              <a:rPr lang="en-US" dirty="0"/>
              <a:t>Why pinned memory?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BB11B6C-3892-4B4C-81B9-040A2FE890AC}"/>
                  </a:ext>
                </a:extLst>
              </p:cNvPr>
              <p:cNvSpPr>
                <a:spLocks noGrp="1"/>
              </p:cNvSpPr>
              <p:nvPr>
                <p:ph idx="1"/>
              </p:nvPr>
            </p:nvSpPr>
            <p:spPr/>
            <p:txBody>
              <a:bodyPr/>
              <a:lstStyle/>
              <a:p>
                <a:endParaRPr lang="en-US" dirty="0"/>
              </a:p>
              <a:p>
                <a:r>
                  <a:rPr lang="en-US" dirty="0"/>
                  <a:t>Say process ID 427 (our process) engages in an asynchronous memory transfer </a:t>
                </a:r>
              </a:p>
              <a:p>
                <a:pPr lvl="1"/>
                <a:r>
                  <a:rPr lang="en-US" dirty="0"/>
                  <a:t>Why do you think that our asynchronous memory transfer needs pinned memory on host?</a:t>
                </a:r>
              </a:p>
              <a:p>
                <a:endParaRPr lang="en-US" dirty="0"/>
              </a:p>
              <a:p>
                <a:endParaRPr lang="en-US" dirty="0"/>
              </a:p>
              <a:p>
                <a:r>
                  <a:rPr lang="en-US" dirty="0"/>
                  <a:t>If it’s not pinned, the OS might decide for process ID 427 to page memory out of host RAM and into secondary memory (or change a frame’s location in physical memory)</a:t>
                </a:r>
              </a:p>
              <a:p>
                <a:pPr lvl="1"/>
                <a:r>
                  <a:rPr lang="en-US" dirty="0"/>
                  <a:t>That would confuse the device </a:t>
                </a:r>
                <a14:m>
                  <m:oMath xmlns:m="http://schemas.openxmlformats.org/officeDocument/2006/math">
                    <m:r>
                      <a:rPr lang="en-US" b="0" i="1" smtClean="0">
                        <a:latin typeface="Cambria Math" panose="02040503050406030204" pitchFamily="18" charset="0"/>
                      </a:rPr>
                      <m:t>↔</m:t>
                    </m:r>
                  </m:oMath>
                </a14:m>
                <a:r>
                  <a:rPr lang="en-US" dirty="0"/>
                  <a:t> host memory transfer process</a:t>
                </a:r>
              </a:p>
              <a:p>
                <a:pPr lvl="1"/>
                <a:r>
                  <a:rPr lang="en-US" dirty="0"/>
                  <a:t>If you pin, then you “freeze” the Page Table</a:t>
                </a:r>
              </a:p>
            </p:txBody>
          </p:sp>
        </mc:Choice>
        <mc:Fallback xmlns="">
          <p:sp>
            <p:nvSpPr>
              <p:cNvPr id="6" name="Content Placeholder 5">
                <a:extLst>
                  <a:ext uri="{FF2B5EF4-FFF2-40B4-BE49-F238E27FC236}">
                    <a16:creationId xmlns:a16="http://schemas.microsoft.com/office/drawing/2014/main" id="{3BB11B6C-3892-4B4C-81B9-040A2FE890AC}"/>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20A3C1-583A-4212-BE7C-D7F1C2B622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312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Two flavors of concurrency enabled by streams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2000" dirty="0"/>
          </a:p>
          <a:p>
            <a:pPr marL="800100" lvl="1" indent="-342900">
              <a:buFont typeface="+mj-lt"/>
              <a:buAutoNum type="arabicPeriod"/>
            </a:pPr>
            <a:r>
              <a:rPr lang="en-US" sz="1600" dirty="0">
                <a:solidFill>
                  <a:srgbClr val="00B050"/>
                </a:solidFill>
              </a:rPr>
              <a:t> </a:t>
            </a:r>
            <a:r>
              <a:rPr lang="en-US" sz="1600" dirty="0"/>
              <a:t>The copy and the execution engines of the GPU working at the same time</a:t>
            </a:r>
          </a:p>
          <a:p>
            <a:pPr marL="800100" lvl="1" indent="-342900">
              <a:buFont typeface="+mj-lt"/>
              <a:buAutoNum type="arabicPeriod"/>
            </a:pPr>
            <a:endParaRPr lang="en-US" sz="1600" dirty="0"/>
          </a:p>
          <a:p>
            <a:pPr marL="800100" lvl="1" indent="-342900">
              <a:buFont typeface="+mj-lt"/>
              <a:buAutoNum type="arabicPeriod"/>
            </a:pPr>
            <a:r>
              <a:rPr lang="en-US" sz="1600" dirty="0"/>
              <a:t>Several different kernels (like </a:t>
            </a:r>
            <a:r>
              <a:rPr lang="en-US" sz="1600" dirty="0" err="1">
                <a:latin typeface="Consolas" panose="020B0609020204030204" pitchFamily="49" charset="0"/>
              </a:rPr>
              <a:t>kerA</a:t>
            </a:r>
            <a:r>
              <a:rPr lang="en-US" sz="1600" dirty="0"/>
              <a:t>, </a:t>
            </a:r>
            <a:r>
              <a:rPr lang="en-US" sz="1600" dirty="0" err="1">
                <a:latin typeface="Consolas" panose="020B0609020204030204" pitchFamily="49" charset="0"/>
              </a:rPr>
              <a:t>kerB</a:t>
            </a:r>
            <a:r>
              <a:rPr lang="en-US" sz="1600" dirty="0"/>
              <a:t>, etc.) being executed at the same time on the GPU</a:t>
            </a:r>
          </a:p>
          <a:p>
            <a:pPr lvl="2"/>
            <a:endParaRPr lang="en-US" sz="1500" dirty="0"/>
          </a:p>
          <a:p>
            <a:pPr lvl="2"/>
            <a:endParaRPr lang="en-US" sz="15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9896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CUDA Streams: Overview</a:t>
            </a:r>
            <a:endParaRPr lang="en-US" sz="20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One host thread can define multiple CUDA streams </a:t>
            </a:r>
          </a:p>
          <a:p>
            <a:endParaRPr lang="en-US" sz="2000" dirty="0"/>
          </a:p>
          <a:p>
            <a:endParaRPr lang="en-US" sz="2000" dirty="0"/>
          </a:p>
          <a:p>
            <a:r>
              <a:rPr lang="en-US" sz="2000" dirty="0"/>
              <a:t>What are the typical operations in a stream?</a:t>
            </a:r>
          </a:p>
          <a:p>
            <a:pPr lvl="1"/>
            <a:r>
              <a:rPr lang="en-US" sz="1600" dirty="0"/>
              <a:t>Invoking a data transfer</a:t>
            </a:r>
          </a:p>
          <a:p>
            <a:pPr lvl="1"/>
            <a:r>
              <a:rPr lang="en-US" sz="1600" dirty="0"/>
              <a:t>Invoking a kernel execution</a:t>
            </a:r>
          </a:p>
          <a:p>
            <a:pPr lvl="1"/>
            <a:r>
              <a:rPr lang="en-US" sz="1600" dirty="0"/>
              <a:t>Handling events</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3047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CUDA Streams: Overview</a:t>
            </a:r>
            <a:br>
              <a:rPr lang="en-US"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a:t>
            </a:r>
            <a:r>
              <a:rPr kumimoji="0" lang="en-US" sz="2000" b="0" i="0" u="none" strike="noStrike" kern="1200" cap="none" spc="0" normalizeH="0" baseline="0" noProof="0" dirty="0" err="1">
                <a:ln>
                  <a:noFill/>
                </a:ln>
                <a:solidFill>
                  <a:prstClr val="white"/>
                </a:solidFill>
                <a:effectLst/>
                <a:uLnTx/>
                <a:uFillTx/>
                <a:latin typeface="Calibri Light" panose="020F0302020204030204"/>
                <a:ea typeface="+mj-ea"/>
                <a:cs typeface="+mj-cs"/>
              </a:rPr>
              <a:t>Cntd</a:t>
            </a: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US"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A stream is a sequence of </a:t>
            </a:r>
            <a:r>
              <a:rPr lang="en-US" sz="2000" dirty="0">
                <a:solidFill>
                  <a:srgbClr val="0070C0"/>
                </a:solidFill>
              </a:rPr>
              <a:t>host-issued CUDA</a:t>
            </a:r>
            <a:r>
              <a:rPr lang="en-US" sz="2000" dirty="0"/>
              <a:t> commands that execute on the GPU in issue-order</a:t>
            </a:r>
          </a:p>
          <a:p>
            <a:pPr lvl="1"/>
            <a:r>
              <a:rPr lang="en-US" sz="1600" dirty="0"/>
              <a:t>CUDA stream: a queue of GPU operations; i.e., of device work/operations</a:t>
            </a:r>
          </a:p>
          <a:p>
            <a:pPr lvl="1"/>
            <a:endParaRPr lang="en-US" sz="1600" dirty="0"/>
          </a:p>
          <a:p>
            <a:pPr lvl="1"/>
            <a:r>
              <a:rPr lang="en-US" sz="1600" dirty="0"/>
              <a:t>The execution order in a stream defined by the order in which the GPU operations are enqueued into the stream (FIFO)</a:t>
            </a:r>
          </a:p>
          <a:p>
            <a:pPr lvl="1"/>
            <a:endParaRPr lang="en-US" sz="1600" dirty="0"/>
          </a:p>
          <a:p>
            <a:pPr lvl="1"/>
            <a:r>
              <a:rPr lang="en-US" sz="1600" dirty="0"/>
              <a:t>An operation in a stream does not commence prior to the previous operation in that stream being fully completed</a:t>
            </a:r>
          </a:p>
          <a:p>
            <a:pPr lvl="2"/>
            <a:r>
              <a:rPr lang="en-US" sz="1400" dirty="0"/>
              <a:t>Intra-stream, you have a “sequential consistency” model</a:t>
            </a:r>
          </a:p>
          <a:p>
            <a:pPr lvl="1"/>
            <a:endParaRPr lang="en-US" sz="1500" dirty="0"/>
          </a:p>
          <a:p>
            <a:pPr lvl="1"/>
            <a:r>
              <a:rPr lang="en-US" sz="1500" dirty="0"/>
              <a:t>There is a distinction between enqueuing an operation in a stream and the moment when it actually starts to be executed on the GPU</a:t>
            </a:r>
          </a:p>
          <a:p>
            <a:pPr lvl="2"/>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8951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CUDA Streams: Overview</a:t>
            </a:r>
            <a:br>
              <a:rPr lang="en-US" dirty="0"/>
            </a:br>
            <a:r>
              <a:rPr lang="en-US" sz="2000" dirty="0"/>
              <a:t>[</a:t>
            </a:r>
            <a:r>
              <a:rPr lang="en-US" sz="2000" dirty="0" err="1"/>
              <a:t>Cntd</a:t>
            </a:r>
            <a:r>
              <a:rPr lang="en-US" sz="2000" dirty="0"/>
              <a:t>.]</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The CUDA runtime executes commands from </a:t>
            </a:r>
            <a:r>
              <a:rPr lang="en-US" sz="2000" b="1" dirty="0"/>
              <a:t>different</a:t>
            </a:r>
            <a:r>
              <a:rPr lang="en-US" sz="2000" dirty="0"/>
              <a:t> streams as it sees fit</a:t>
            </a:r>
          </a:p>
          <a:p>
            <a:endParaRPr lang="en-US" sz="2000" dirty="0"/>
          </a:p>
          <a:p>
            <a:r>
              <a:rPr lang="en-US" sz="2000" dirty="0"/>
              <a:t>No inter-stream relative synchronization unless the user explicitly takes care of synchronization process</a:t>
            </a:r>
          </a:p>
          <a:p>
            <a:endParaRPr lang="en-US" sz="2000" dirty="0"/>
          </a:p>
          <a:p>
            <a:r>
              <a:rPr lang="en-US" sz="2000" dirty="0"/>
              <a:t>Streams can be synchronized at barrier points, but correlation of execution sequence between different streams not supported</a:t>
            </a:r>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0884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Quick notes</a:t>
            </a:r>
          </a:p>
        </p:txBody>
      </p:sp>
      <p:sp>
        <p:nvSpPr>
          <p:cNvPr id="3" name="Content Placeholder 2"/>
          <p:cNvSpPr>
            <a:spLocks noGrp="1"/>
          </p:cNvSpPr>
          <p:nvPr>
            <p:ph idx="1"/>
          </p:nvPr>
        </p:nvSpPr>
        <p:spPr/>
        <p:txBody>
          <a:bodyPr/>
          <a:lstStyle/>
          <a:p>
            <a:endParaRPr lang="en-US" sz="1600" dirty="0"/>
          </a:p>
          <a:p>
            <a:endParaRPr lang="en-US" sz="2000" dirty="0"/>
          </a:p>
          <a:p>
            <a:r>
              <a:rPr lang="en-US" sz="2000" dirty="0"/>
              <a:t>As soon as you invoke a CUDA function you create a default stream (stream 0)</a:t>
            </a:r>
          </a:p>
          <a:p>
            <a:pPr lvl="1"/>
            <a:r>
              <a:rPr lang="en-US" sz="1600" dirty="0"/>
              <a:t>If you don’t  explicitly state a stream in the execution configuration of a kernel it is assumed it’s launched as part of “Stream 0” (zero)</a:t>
            </a:r>
          </a:p>
          <a:p>
            <a:endParaRPr lang="en-US" sz="2000" dirty="0"/>
          </a:p>
          <a:p>
            <a:endParaRPr lang="en-US" sz="2000" dirty="0"/>
          </a:p>
          <a:p>
            <a:endParaRPr lang="en-US" sz="1600" dirty="0"/>
          </a:p>
          <a:p>
            <a:r>
              <a:rPr lang="en-US" sz="2000" dirty="0"/>
              <a:t>Programming model used to effect concurrency</a:t>
            </a:r>
          </a:p>
          <a:p>
            <a:pPr lvl="1"/>
            <a:r>
              <a:rPr lang="en-US" sz="1600" dirty="0"/>
              <a:t>CUDA operations in different streams may run concurrently</a:t>
            </a:r>
          </a:p>
          <a:p>
            <a:pPr lvl="1"/>
            <a:r>
              <a:rPr lang="en-US" sz="1600" dirty="0"/>
              <a:t>CUDA operations from different streams are typically interleaved (in a non-deterministic fashion)</a:t>
            </a:r>
          </a:p>
          <a:p>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9052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1 – CUDA Streams: Creation</a:t>
            </a:r>
          </a:p>
        </p:txBody>
      </p:sp>
      <p:sp>
        <p:nvSpPr>
          <p:cNvPr id="3" name="Content Placeholder 2"/>
          <p:cNvSpPr>
            <a:spLocks noGrp="1"/>
          </p:cNvSpPr>
          <p:nvPr>
            <p:ph idx="1"/>
          </p:nvPr>
        </p:nvSpPr>
        <p:spPr/>
        <p:txBody>
          <a:bodyPr/>
          <a:lstStyle/>
          <a:p>
            <a:r>
              <a:rPr lang="en-US" sz="1800" dirty="0"/>
              <a:t>A stream is defined by creating a stream object </a:t>
            </a:r>
          </a:p>
          <a:p>
            <a:pPr lvl="1"/>
            <a:r>
              <a:rPr lang="en-US" sz="1400" dirty="0"/>
              <a:t>It is subsequently used by specifying it as the stream parameter to a sequence of kernel launches and host-to/from-device memory copies </a:t>
            </a:r>
          </a:p>
          <a:p>
            <a:pPr lvl="2"/>
            <a:endParaRPr lang="en-US" sz="1100" dirty="0"/>
          </a:p>
          <a:p>
            <a:r>
              <a:rPr lang="en-US" sz="1800" dirty="0"/>
              <a:t>The following code sample creates two streams and allocates an array “</a:t>
            </a:r>
            <a:r>
              <a:rPr lang="en-US" sz="1800" dirty="0" err="1">
                <a:latin typeface="Consolas" pitchFamily="49" charset="0"/>
                <a:cs typeface="Consolas" pitchFamily="49" charset="0"/>
              </a:rPr>
              <a:t>hostPtr</a:t>
            </a:r>
            <a:r>
              <a:rPr lang="en-US" sz="1800" dirty="0"/>
              <a:t>” of </a:t>
            </a:r>
            <a:r>
              <a:rPr lang="en-US" sz="1800" dirty="0">
                <a:latin typeface="Consolas" panose="020B0609020204030204" pitchFamily="49" charset="0"/>
              </a:rPr>
              <a:t>float</a:t>
            </a:r>
            <a:r>
              <a:rPr lang="en-US" sz="1800" dirty="0"/>
              <a:t> in page-locked memory</a:t>
            </a:r>
          </a:p>
          <a:p>
            <a:pPr lvl="1"/>
            <a:r>
              <a:rPr lang="en-US" sz="1600" dirty="0" err="1">
                <a:latin typeface="Consolas" pitchFamily="49" charset="0"/>
                <a:cs typeface="Consolas" pitchFamily="49" charset="0"/>
              </a:rPr>
              <a:t>hostPtr</a:t>
            </a:r>
            <a:r>
              <a:rPr lang="en-US" sz="1600" dirty="0"/>
              <a:t> will be used in asynchronous host </a:t>
            </a:r>
            <a:r>
              <a:rPr lang="en-US" sz="1600" dirty="0">
                <a:latin typeface="cmsy10"/>
                <a:sym typeface="Symbol" panose="05050102010706020507" pitchFamily="18" charset="2"/>
              </a:rPr>
              <a:t></a:t>
            </a:r>
            <a:r>
              <a:rPr lang="en-US" sz="1600" dirty="0"/>
              <a:t> device memory transfers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688168" y="3509537"/>
            <a:ext cx="60960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cudaStream_t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cudaStreamCreate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(&amp;stream[i]);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cudaMallocHost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 * size);</a:t>
            </a:r>
          </a:p>
        </p:txBody>
      </p:sp>
      <p:sp>
        <p:nvSpPr>
          <p:cNvPr id="7" name="Left Brace 6"/>
          <p:cNvSpPr/>
          <p:nvPr/>
        </p:nvSpPr>
        <p:spPr>
          <a:xfrm rot="16200000">
            <a:off x="6292851" y="4451350"/>
            <a:ext cx="228598" cy="1096435"/>
          </a:xfrm>
          <a:prstGeom prst="leftBrace">
            <a:avLst>
              <a:gd name="adj1" fmla="val 40278"/>
              <a:gd name="adj2" fmla="val 50000"/>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6383867" y="5316548"/>
            <a:ext cx="3657599" cy="523220"/>
          </a:xfrm>
          <a:prstGeom prst="rect">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the length of the array. Recall previous upper/lower side of the memory discussion.</a:t>
            </a:r>
          </a:p>
        </p:txBody>
      </p:sp>
    </p:spTree>
    <p:extLst>
      <p:ext uri="{BB962C8B-B14F-4D97-AF65-F5344CB8AC3E}">
        <p14:creationId xmlns:p14="http://schemas.microsoft.com/office/powerpoint/2010/main" val="293693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Part 2 – CUDA Streams: Making Use of Them</a:t>
            </a:r>
          </a:p>
        </p:txBody>
      </p:sp>
      <p:sp>
        <p:nvSpPr>
          <p:cNvPr id="3" name="Content Placeholder 2"/>
          <p:cNvSpPr>
            <a:spLocks noGrp="1"/>
          </p:cNvSpPr>
          <p:nvPr>
            <p:ph idx="1"/>
          </p:nvPr>
        </p:nvSpPr>
        <p:spPr/>
        <p:txBody>
          <a:bodyPr/>
          <a:lstStyle/>
          <a:p>
            <a:r>
              <a:rPr lang="en-US" sz="2000" dirty="0"/>
              <a:t>In the code below, each of the two streams is defined as a sequence of </a:t>
            </a:r>
          </a:p>
          <a:p>
            <a:pPr lvl="1"/>
            <a:r>
              <a:rPr lang="en-US" sz="1800" dirty="0"/>
              <a:t>One memory copy from host to device, </a:t>
            </a:r>
          </a:p>
          <a:p>
            <a:pPr lvl="1"/>
            <a:r>
              <a:rPr lang="en-US" sz="1800" dirty="0"/>
              <a:t>One kernel launch, and </a:t>
            </a:r>
          </a:p>
          <a:p>
            <a:pPr lvl="1"/>
            <a:r>
              <a:rPr lang="en-US" sz="1800" dirty="0"/>
              <a:t>One memory copy from device to host</a:t>
            </a:r>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000" dirty="0"/>
          </a:p>
          <a:p>
            <a:endParaRPr lang="en-US" sz="2000" dirty="0"/>
          </a:p>
          <a:p>
            <a:endParaRPr lang="en-US" sz="2000" dirty="0"/>
          </a:p>
          <a:p>
            <a:r>
              <a:rPr lang="en-US" sz="2000" dirty="0"/>
              <a:t>There are some wrinkles to it, we’ll revisit shortly…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578429" y="3505201"/>
            <a:ext cx="9067800" cy="138499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&lt;&lt;&lt;100, 512, 0,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[i]&gt;&gt;&gt;(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size,size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0775886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3 – CUDA Streams: Clean Up Phase</a:t>
            </a:r>
          </a:p>
        </p:txBody>
      </p:sp>
      <p:sp>
        <p:nvSpPr>
          <p:cNvPr id="3" name="Content Placeholder 2"/>
          <p:cNvSpPr>
            <a:spLocks noGrp="1"/>
          </p:cNvSpPr>
          <p:nvPr>
            <p:ph idx="1"/>
          </p:nvPr>
        </p:nvSpPr>
        <p:spPr/>
        <p:txBody>
          <a:bodyPr/>
          <a:lstStyle/>
          <a:p>
            <a:endParaRPr lang="en-US" sz="2000" dirty="0"/>
          </a:p>
          <a:p>
            <a:r>
              <a:rPr lang="en-US" sz="2000" dirty="0"/>
              <a:t>Streams are folded by calling </a:t>
            </a:r>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p>
          <a:p>
            <a:endParaRPr lang="en-US" sz="2000" dirty="0"/>
          </a:p>
          <a:p>
            <a:endParaRPr lang="en-US" sz="2000" dirty="0"/>
          </a:p>
          <a:p>
            <a:endParaRPr lang="en-US" sz="2000" dirty="0"/>
          </a:p>
          <a:p>
            <a:endParaRPr lang="en-US" sz="2000" dirty="0"/>
          </a:p>
          <a:p>
            <a:endParaRPr lang="en-US" sz="2000" dirty="0">
              <a:solidFill>
                <a:srgbClr val="0070C0"/>
              </a:solidFill>
              <a:latin typeface="Consolas" pitchFamily="49" charset="0"/>
              <a:cs typeface="Consolas" pitchFamily="49" charset="0"/>
            </a:endParaRPr>
          </a:p>
          <a:p>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r>
              <a:rPr lang="en-US" sz="2000" dirty="0"/>
              <a:t> waits for all preceding commands in the given stream to complete before destroying the stream and returning control to the host thread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3505200" y="2667001"/>
            <a:ext cx="4572000" cy="646331"/>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cudaStreamDestroy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(stream[i]);</a:t>
            </a:r>
          </a:p>
        </p:txBody>
      </p:sp>
    </p:spTree>
    <p:extLst>
      <p:ext uri="{BB962C8B-B14F-4D97-AF65-F5344CB8AC3E}">
        <p14:creationId xmlns:p14="http://schemas.microsoft.com/office/powerpoint/2010/main" val="12416376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Caveats</a:t>
            </a:r>
          </a:p>
        </p:txBody>
      </p:sp>
      <p:sp>
        <p:nvSpPr>
          <p:cNvPr id="3" name="Content Placeholder 2"/>
          <p:cNvSpPr>
            <a:spLocks noGrp="1"/>
          </p:cNvSpPr>
          <p:nvPr>
            <p:ph idx="1"/>
          </p:nvPr>
        </p:nvSpPr>
        <p:spPr/>
        <p:txBody>
          <a:bodyPr/>
          <a:lstStyle/>
          <a:p>
            <a:endParaRPr lang="en-US" sz="2000" dirty="0"/>
          </a:p>
          <a:p>
            <a:r>
              <a:rPr lang="en-US" sz="2000" dirty="0"/>
              <a:t>The following operations </a:t>
            </a:r>
            <a:r>
              <a:rPr lang="en-US" sz="2000" dirty="0">
                <a:solidFill>
                  <a:srgbClr val="0070C0"/>
                </a:solidFill>
              </a:rPr>
              <a:t>prevent concurrency</a:t>
            </a:r>
            <a:r>
              <a:rPr lang="en-US" sz="2000" dirty="0"/>
              <a:t> on the GPU:</a:t>
            </a:r>
          </a:p>
          <a:p>
            <a:pPr lvl="3"/>
            <a:endParaRPr lang="en-US" sz="1200" dirty="0"/>
          </a:p>
          <a:p>
            <a:pPr lvl="1"/>
            <a:r>
              <a:rPr lang="en-US" sz="1800" dirty="0"/>
              <a:t>A device memory allocation</a:t>
            </a:r>
          </a:p>
          <a:p>
            <a:pPr lvl="4"/>
            <a:endParaRPr lang="en-US" sz="1200" dirty="0"/>
          </a:p>
          <a:p>
            <a:pPr lvl="1"/>
            <a:r>
              <a:rPr lang="en-US" sz="1800" dirty="0"/>
              <a:t>A device memory set</a:t>
            </a:r>
          </a:p>
          <a:p>
            <a:pPr lvl="4"/>
            <a:endParaRPr lang="en-US" sz="1200" dirty="0"/>
          </a:p>
          <a:p>
            <a:pPr lvl="1"/>
            <a:r>
              <a:rPr lang="en-US" sz="1800" dirty="0"/>
              <a:t>A device </a:t>
            </a:r>
            <a:r>
              <a:rPr lang="en-US" sz="1800" dirty="0">
                <a:latin typeface="cmsy10"/>
                <a:sym typeface="Symbol" panose="05050102010706020507" pitchFamily="18" charset="2"/>
              </a:rPr>
              <a:t></a:t>
            </a:r>
            <a:r>
              <a:rPr lang="en-US" sz="1800" dirty="0"/>
              <a:t> device memory copy</a:t>
            </a:r>
          </a:p>
          <a:p>
            <a:pPr lvl="4"/>
            <a:endParaRPr lang="en-US" sz="1200" dirty="0"/>
          </a:p>
          <a:p>
            <a:pPr lvl="1"/>
            <a:r>
              <a:rPr lang="en-US" sz="1800" dirty="0"/>
              <a:t>A CUDA command to stream 0 (including kernel launches and host </a:t>
            </a:r>
            <a:r>
              <a:rPr lang="en-US" sz="1800" dirty="0">
                <a:latin typeface="cmsy10"/>
                <a:sym typeface="Symbol" panose="05050102010706020507" pitchFamily="18" charset="2"/>
              </a:rPr>
              <a:t></a:t>
            </a:r>
            <a:r>
              <a:rPr lang="en-US" sz="1800" dirty="0"/>
              <a:t> device memory copies that do not specify any stream parameter)</a:t>
            </a:r>
          </a:p>
          <a:p>
            <a:pPr lvl="3"/>
            <a:endParaRPr lang="en-US" sz="1200" dirty="0"/>
          </a:p>
          <a:p>
            <a:pPr lvl="1"/>
            <a:r>
              <a:rPr lang="en-US" sz="1800" dirty="0"/>
              <a:t>A page-locked host memory allocation</a:t>
            </a:r>
          </a:p>
          <a:p>
            <a:pPr lvl="4"/>
            <a:endParaRPr lang="en-US" sz="1200" dirty="0"/>
          </a:p>
          <a:p>
            <a:pPr lvl="1"/>
            <a:r>
              <a:rPr lang="en-US" sz="1800" dirty="0"/>
              <a:t>A switch between the L1/shared memory configurations</a:t>
            </a:r>
            <a:endParaRPr lang="en-US" sz="2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4318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 More Caveats</a:t>
            </a:r>
          </a:p>
        </p:txBody>
      </p:sp>
      <p:sp>
        <p:nvSpPr>
          <p:cNvPr id="3" name="Content Placeholder 2"/>
          <p:cNvSpPr>
            <a:spLocks noGrp="1"/>
          </p:cNvSpPr>
          <p:nvPr>
            <p:ph idx="1"/>
          </p:nvPr>
        </p:nvSpPr>
        <p:spPr/>
        <p:txBody>
          <a:bodyPr/>
          <a:lstStyle/>
          <a:p>
            <a:endParaRPr lang="en-US" dirty="0"/>
          </a:p>
          <a:p>
            <a:r>
              <a:rPr lang="en-US" dirty="0"/>
              <a:t>All GPU calls (</a:t>
            </a:r>
            <a:r>
              <a:rPr lang="en-US" dirty="0" err="1"/>
              <a:t>memcpy</a:t>
            </a:r>
            <a:r>
              <a:rPr lang="en-US" dirty="0"/>
              <a:t>, kernel execution, etc.) are placed into default stream unless otherwise specified</a:t>
            </a:r>
          </a:p>
          <a:p>
            <a:endParaRPr lang="en-US" dirty="0"/>
          </a:p>
          <a:p>
            <a:r>
              <a:rPr lang="en-US" dirty="0"/>
              <a:t>Stream 0 is special (has special synchronization rules): </a:t>
            </a:r>
            <a:r>
              <a:rPr lang="en-US" b="1" dirty="0"/>
              <a:t>synchronous</a:t>
            </a:r>
            <a:r>
              <a:rPr lang="en-US" dirty="0"/>
              <a:t> with all streams</a:t>
            </a:r>
          </a:p>
          <a:p>
            <a:pPr lvl="1"/>
            <a:r>
              <a:rPr lang="en-US" dirty="0"/>
              <a:t>Meaning: Things done in Stream 0 cannot overlap other streams (Stream 0 is blocking)</a:t>
            </a:r>
          </a:p>
          <a:p>
            <a:pPr lvl="2"/>
            <a:r>
              <a:rPr lang="en-US" dirty="0"/>
              <a:t>Exception: Streams with non-blocking flag are exception:</a:t>
            </a:r>
          </a:p>
          <a:p>
            <a:pPr marL="1371600" lvl="3" indent="0">
              <a:buNone/>
            </a:pPr>
            <a:r>
              <a:rPr lang="en-US" dirty="0" err="1"/>
              <a:t>cudaStreamCreate</a:t>
            </a:r>
            <a:r>
              <a:rPr lang="en-US" b="1" dirty="0" err="1"/>
              <a:t>WithFlags</a:t>
            </a:r>
            <a:r>
              <a:rPr lang="en-US" dirty="0"/>
              <a:t>(&amp;stream, </a:t>
            </a:r>
            <a:r>
              <a:rPr lang="en-US" b="1" dirty="0" err="1"/>
              <a:t>cudaStreamNonBlocking</a:t>
            </a:r>
            <a:r>
              <a:rPr lang="en-US"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11377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CUDA Streams: Synchronization Aspects</a:t>
            </a:r>
          </a:p>
        </p:txBody>
      </p:sp>
      <p:sp>
        <p:nvSpPr>
          <p:cNvPr id="3" name="Content Placeholder 2"/>
          <p:cNvSpPr>
            <a:spLocks noGrp="1"/>
          </p:cNvSpPr>
          <p:nvPr>
            <p:ph idx="1"/>
          </p:nvPr>
        </p:nvSpPr>
        <p:spPr/>
        <p:txBody>
          <a:bodyPr/>
          <a:lstStyle/>
          <a:p>
            <a:pPr marL="0" indent="0">
              <a:buNone/>
            </a:pPr>
            <a:endParaRPr lang="en-US" sz="1600" b="1" dirty="0">
              <a:solidFill>
                <a:srgbClr val="0070C0"/>
              </a:solidFill>
              <a:latin typeface="Courier New" pitchFamily="49" charset="0"/>
              <a:cs typeface="Courier New" pitchFamily="49" charset="0"/>
            </a:endParaRPr>
          </a:p>
          <a:p>
            <a:pPr marL="0" indent="0">
              <a:buNone/>
            </a:pPr>
            <a:r>
              <a:rPr lang="en-US" sz="1600" b="1" dirty="0" err="1">
                <a:solidFill>
                  <a:srgbClr val="0070C0"/>
                </a:solidFill>
                <a:latin typeface="Courier New" pitchFamily="49" charset="0"/>
                <a:cs typeface="Courier New" pitchFamily="49" charset="0"/>
              </a:rPr>
              <a:t>cudaDeviceSynchronize</a:t>
            </a:r>
            <a:r>
              <a:rPr lang="en-US" sz="1600" b="1" dirty="0">
                <a:solidFill>
                  <a:srgbClr val="0070C0"/>
                </a:solidFill>
                <a:latin typeface="Courier New" pitchFamily="49" charset="0"/>
                <a:cs typeface="Courier New" pitchFamily="49" charset="0"/>
              </a:rPr>
              <a:t>()</a:t>
            </a:r>
            <a:r>
              <a:rPr lang="en-US" sz="1600" dirty="0"/>
              <a:t> halts execution on the host until all preceding commands in all CUDA streams have completed</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cudaStreamSynchronize</a:t>
            </a:r>
            <a:r>
              <a:rPr lang="en-US" sz="1600" b="1" dirty="0">
                <a:solidFill>
                  <a:srgbClr val="0070C0"/>
                </a:solidFill>
                <a:latin typeface="Courier New" pitchFamily="49" charset="0"/>
                <a:cs typeface="Courier New" pitchFamily="49" charset="0"/>
              </a:rPr>
              <a:t>()</a:t>
            </a:r>
            <a:r>
              <a:rPr lang="en-US" sz="1600" dirty="0"/>
              <a:t> takes a stream as a parameter and halts execution on the host until all preceding commands in the given CUDA stream have completed. It can be used to synchronize the host with a specific stream, allowing other streams to continue executing on the device</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takes a CUDA stream and an event as parameters and makes all the commands added to the given stream after the call to </a:t>
            </a: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delay their execution until the given event has completed. </a:t>
            </a:r>
          </a:p>
          <a:p>
            <a:pPr lvl="2"/>
            <a:r>
              <a:rPr lang="en-US" sz="900" dirty="0"/>
              <a:t>Halts execution within a stream</a:t>
            </a:r>
          </a:p>
          <a:p>
            <a:pPr lvl="2"/>
            <a:endParaRPr lang="en-US" sz="900" dirty="0"/>
          </a:p>
          <a:p>
            <a:pPr marL="0" indent="0">
              <a:buNone/>
            </a:pPr>
            <a:endParaRPr lang="en-US" sz="1600" b="1" dirty="0">
              <a:solidFill>
                <a:srgbClr val="0070C0"/>
              </a:solidFill>
              <a:latin typeface="Courier New" pitchFamily="49" charset="0"/>
              <a:cs typeface="Courier New" pitchFamily="49" charset="0"/>
            </a:endParaRPr>
          </a:p>
          <a:p>
            <a:pPr marL="0" indent="0">
              <a:buNone/>
            </a:pPr>
            <a:endParaRPr lang="en-US" sz="1600" b="1" dirty="0">
              <a:solidFill>
                <a:srgbClr val="0070C0"/>
              </a:solidFill>
              <a:latin typeface="Courier New" pitchFamily="49" charset="0"/>
              <a:cs typeface="Courier New" pitchFamily="49" charset="0"/>
            </a:endParaRPr>
          </a:p>
          <a:p>
            <a:pPr marL="0" indent="0">
              <a:buNone/>
            </a:pPr>
            <a:r>
              <a:rPr lang="en-US" sz="1600" b="1" dirty="0" err="1">
                <a:solidFill>
                  <a:srgbClr val="0070C0"/>
                </a:solidFill>
                <a:latin typeface="Courier New" pitchFamily="49" charset="0"/>
                <a:cs typeface="Courier New" pitchFamily="49" charset="0"/>
              </a:rPr>
              <a:t>cudaStreamQuery</a:t>
            </a:r>
            <a:r>
              <a:rPr lang="en-US" sz="1600" b="1" dirty="0">
                <a:solidFill>
                  <a:srgbClr val="0070C0"/>
                </a:solidFill>
                <a:latin typeface="Courier New" pitchFamily="49" charset="0"/>
                <a:cs typeface="Courier New" pitchFamily="49" charset="0"/>
              </a:rPr>
              <a:t>()</a:t>
            </a:r>
            <a:r>
              <a:rPr lang="en-US" sz="1600" dirty="0"/>
              <a:t> provides applications with a way to know if all preceding commands in a stream have completed</a:t>
            </a:r>
          </a:p>
          <a:p>
            <a:pPr lvl="2"/>
            <a:endParaRPr lang="en-US" sz="900" dirty="0"/>
          </a:p>
          <a:p>
            <a:pPr lvl="2"/>
            <a:endParaRPr lang="en-US" sz="900" dirty="0"/>
          </a:p>
          <a:p>
            <a:r>
              <a:rPr lang="en-US" sz="1600" dirty="0"/>
              <a:t>NOTE: To avoid unnecessary slowdowns, use these synchronization functions sparingly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9455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Use of </a:t>
            </a:r>
            <a:r>
              <a:rPr lang="en-US" dirty="0" err="1">
                <a:latin typeface="Consolas" pitchFamily="49" charset="0"/>
                <a:cs typeface="Consolas" pitchFamily="49" charset="0"/>
              </a:rPr>
              <a:t>cudaStreamWaitEvent</a:t>
            </a:r>
            <a:endParaRPr lang="en-US"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84757" y="1493805"/>
            <a:ext cx="9959419" cy="1633537"/>
          </a:xfrm>
        </p:spPr>
        <p:txBody>
          <a:bodyPr/>
          <a:lstStyle/>
          <a:p>
            <a:r>
              <a:rPr lang="en-US" sz="2000" dirty="0"/>
              <a:t>Assume </a:t>
            </a:r>
            <a:r>
              <a:rPr lang="en-US" sz="2000" dirty="0">
                <a:solidFill>
                  <a:srgbClr val="0070C0"/>
                </a:solidFill>
                <a:latin typeface="Consolas" pitchFamily="49" charset="0"/>
                <a:cs typeface="Consolas" pitchFamily="49" charset="0"/>
              </a:rPr>
              <a:t>stream1</a:t>
            </a:r>
            <a:r>
              <a:rPr lang="en-US" sz="2000" dirty="0"/>
              <a:t> and </a:t>
            </a:r>
            <a:r>
              <a:rPr lang="en-US" sz="2000" dirty="0">
                <a:solidFill>
                  <a:srgbClr val="0070C0"/>
                </a:solidFill>
                <a:latin typeface="Consolas" panose="020B0609020204030204" pitchFamily="49" charset="0"/>
                <a:cs typeface="Consolas" panose="020B0609020204030204" pitchFamily="49" charset="0"/>
              </a:rPr>
              <a:t>stream2</a:t>
            </a:r>
            <a:r>
              <a:rPr lang="en-US" sz="2000" dirty="0"/>
              <a:t> have been defined/initialized already</a:t>
            </a:r>
          </a:p>
          <a:p>
            <a:r>
              <a:rPr lang="en-US" sz="2000" dirty="0"/>
              <a:t>The point of this example: </a:t>
            </a:r>
          </a:p>
          <a:p>
            <a:pPr lvl="1"/>
            <a:r>
              <a:rPr lang="en-US" sz="1600" dirty="0"/>
              <a:t>Use the two copy sub-engines at the same time: copy in (</a:t>
            </a:r>
            <a:r>
              <a:rPr lang="en-US" sz="1600" dirty="0">
                <a:solidFill>
                  <a:srgbClr val="0070C0"/>
                </a:solidFill>
                <a:latin typeface="Consolas" pitchFamily="49" charset="0"/>
                <a:cs typeface="Consolas" pitchFamily="49" charset="0"/>
              </a:rPr>
              <a:t>stream1</a:t>
            </a:r>
            <a:r>
              <a:rPr lang="en-US" sz="1600" dirty="0"/>
              <a:t>), copy out (</a:t>
            </a:r>
            <a:r>
              <a:rPr lang="en-US" sz="1600" dirty="0">
                <a:solidFill>
                  <a:srgbClr val="0070C0"/>
                </a:solidFill>
                <a:latin typeface="Consolas" pitchFamily="49" charset="0"/>
                <a:cs typeface="Consolas" pitchFamily="49" charset="0"/>
              </a:rPr>
              <a:t>stream2</a:t>
            </a:r>
            <a:r>
              <a:rPr lang="en-US" sz="1600" dirty="0"/>
              <a:t>)</a:t>
            </a:r>
          </a:p>
          <a:p>
            <a:pPr lvl="1"/>
            <a:r>
              <a:rPr lang="en-US" sz="1600" dirty="0"/>
              <a:t>Postpone launching of </a:t>
            </a:r>
            <a:r>
              <a:rPr lang="en-US" sz="1600" dirty="0" err="1">
                <a:latin typeface="Consolas" panose="020B0609020204030204" pitchFamily="49" charset="0"/>
                <a:cs typeface="Consolas" panose="020B0609020204030204" pitchFamily="49" charset="0"/>
              </a:rPr>
              <a:t>myKernel</a:t>
            </a:r>
            <a:r>
              <a:rPr lang="en-US" sz="1600" dirty="0"/>
              <a:t> in </a:t>
            </a:r>
            <a:r>
              <a:rPr lang="en-US" sz="1600" dirty="0">
                <a:solidFill>
                  <a:srgbClr val="0070C0"/>
                </a:solidFill>
                <a:latin typeface="Consolas" pitchFamily="49" charset="0"/>
                <a:cs typeface="Consolas" pitchFamily="49" charset="0"/>
              </a:rPr>
              <a:t>stream2</a:t>
            </a:r>
            <a:r>
              <a:rPr lang="en-US" sz="1600" dirty="0"/>
              <a:t> until the copy operation in </a:t>
            </a:r>
            <a:r>
              <a:rPr lang="en-US" sz="1600" dirty="0">
                <a:solidFill>
                  <a:srgbClr val="0070C0"/>
                </a:solidFill>
                <a:latin typeface="Consolas" pitchFamily="49" charset="0"/>
                <a:cs typeface="Consolas" pitchFamily="49" charset="0"/>
              </a:rPr>
              <a:t>stream1</a:t>
            </a:r>
            <a:r>
              <a:rPr lang="en-US" sz="1600" dirty="0"/>
              <a:t> is completed</a:t>
            </a:r>
          </a:p>
        </p:txBody>
      </p:sp>
      <p:sp>
        <p:nvSpPr>
          <p:cNvPr id="5" name="Rectangle 4"/>
          <p:cNvSpPr/>
          <p:nvPr/>
        </p:nvSpPr>
        <p:spPr>
          <a:xfrm>
            <a:off x="1463512" y="3355697"/>
            <a:ext cx="8943975" cy="246221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cudaEvent_t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cudaEventCreate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 size, H2D, stream1 );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1) H2D copy of new 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cudaEventRecord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record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out,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D2H, stream2 );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 D2H copy of previous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cudaStreamWaitEvent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stream2,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wait for event in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1000, 512, 0, stream2 &gt;&gt;&gt;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3) GPU must wait for 1 and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someCPUfunction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blah,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blahblah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this gets executed right away</a:t>
            </a:r>
          </a:p>
        </p:txBody>
      </p:sp>
      <p:sp>
        <p:nvSpPr>
          <p:cNvPr id="6" name="Rectangle 5"/>
          <p:cNvSpPr>
            <a:spLocks noChangeArrowheads="1"/>
          </p:cNvSpPr>
          <p:nvPr/>
        </p:nvSpPr>
        <p:spPr bwMode="auto">
          <a:xfrm>
            <a:off x="55447" y="6575370"/>
            <a:ext cx="1249060" cy="21544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rPr>
              <a:t>[S. Rennich, NVIDIA]</a:t>
            </a: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sym typeface="Symbol"/>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90648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Example 1: Using One Stream</a:t>
            </a:r>
            <a:br>
              <a:rPr lang="en-US" sz="3400" dirty="0"/>
            </a:br>
            <a:r>
              <a:rPr lang="en-US" sz="1600" dirty="0"/>
              <a:t>[</a:t>
            </a:r>
            <a:r>
              <a:rPr lang="en-US" sz="1600" b="1" dirty="0">
                <a:solidFill>
                  <a:srgbClr val="FFC000"/>
                </a:solidFill>
              </a:rPr>
              <a:t>Enable both CPU and GPU to mind their business at the same time</a:t>
            </a:r>
            <a:r>
              <a:rPr lang="en-US" sz="1600" dirty="0"/>
              <a: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Example draws on material presented in the “CUDA By Example” book</a:t>
            </a:r>
          </a:p>
          <a:p>
            <a:pPr marL="457200" lvl="1" indent="-220663"/>
            <a:r>
              <a:rPr lang="en-US" sz="1600" dirty="0"/>
              <a:t>J. Sanders and E. </a:t>
            </a:r>
            <a:r>
              <a:rPr lang="en-US" sz="1600" dirty="0" err="1"/>
              <a:t>Kandrot</a:t>
            </a:r>
            <a:r>
              <a:rPr lang="en-US" sz="1600" dirty="0"/>
              <a:t>, authors</a:t>
            </a:r>
          </a:p>
          <a:p>
            <a:endParaRPr lang="en-US" sz="2000" dirty="0"/>
          </a:p>
          <a:p>
            <a:r>
              <a:rPr lang="en-US" sz="2000" dirty="0"/>
              <a:t>What is the purpose of this example?</a:t>
            </a:r>
          </a:p>
          <a:p>
            <a:pPr marL="457200" lvl="1" indent="-220663"/>
            <a:r>
              <a:rPr lang="en-US" sz="1600" dirty="0"/>
              <a:t>Shows strategy that you can invoke when dealing with applications that require </a:t>
            </a:r>
            <a:r>
              <a:rPr lang="en-US" sz="1600" dirty="0">
                <a:solidFill>
                  <a:srgbClr val="C00000"/>
                </a:solidFill>
              </a:rPr>
              <a:t>more memory than you can accommodate on the GPU</a:t>
            </a:r>
          </a:p>
          <a:p>
            <a:endParaRPr lang="en-US" sz="2000" dirty="0"/>
          </a:p>
          <a:p>
            <a:r>
              <a:rPr lang="en-US" sz="2000" dirty="0"/>
              <a:t>Remark: </a:t>
            </a:r>
          </a:p>
          <a:p>
            <a:pPr marL="457200" lvl="1" indent="-220663"/>
            <a:r>
              <a:rPr lang="en-US" sz="1600" dirty="0"/>
              <a:t>In this example the magic happens on the host side. Focus on host code, not on the kernel executed on the GPU (the kernel code is basically irrelevant)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5245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Example’s Kernel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3377" y="1300113"/>
            <a:ext cx="11679810" cy="1212130"/>
          </a:xfrm>
        </p:spPr>
        <p:txBody>
          <a:bodyPr/>
          <a:lstStyle/>
          <a:p>
            <a:r>
              <a:rPr lang="en-US" sz="1800" dirty="0"/>
              <a:t>Computes  some average, it’s not important, simply something that gets done and allows us later on to gauge efficiency gains when using *multiple* streams (for now dealing with one stream only)</a:t>
            </a:r>
          </a:p>
          <a:p>
            <a:pPr lvl="1"/>
            <a:r>
              <a:rPr lang="en-US" sz="1400" dirty="0"/>
              <a:t>Inputs: </a:t>
            </a:r>
            <a:r>
              <a:rPr lang="en-US" sz="1800" dirty="0">
                <a:solidFill>
                  <a:srgbClr val="0070C0"/>
                </a:solidFill>
                <a:latin typeface="Consolas" pitchFamily="49" charset="0"/>
                <a:cs typeface="Consolas" pitchFamily="49" charset="0"/>
              </a:rPr>
              <a:t>a</a:t>
            </a:r>
            <a:r>
              <a:rPr lang="en-US" sz="1400" dirty="0"/>
              <a:t> and </a:t>
            </a:r>
            <a:r>
              <a:rPr lang="en-US" sz="1800" dirty="0">
                <a:solidFill>
                  <a:srgbClr val="0070C0"/>
                </a:solidFill>
                <a:latin typeface="Consolas" pitchFamily="49" charset="0"/>
                <a:cs typeface="Consolas" pitchFamily="49" charset="0"/>
              </a:rPr>
              <a:t>b</a:t>
            </a:r>
          </a:p>
          <a:p>
            <a:pPr lvl="1"/>
            <a:r>
              <a:rPr lang="en-US" sz="1400" dirty="0"/>
              <a:t>Output: </a:t>
            </a:r>
            <a:r>
              <a:rPr lang="en-US" sz="1800" dirty="0">
                <a:solidFill>
                  <a:srgbClr val="0070C0"/>
                </a:solidFill>
                <a:latin typeface="Consolas" pitchFamily="49" charset="0"/>
                <a:cs typeface="Consolas" pitchFamily="49" charset="0"/>
              </a:rPr>
              <a:t>c</a:t>
            </a:r>
          </a:p>
        </p:txBody>
      </p:sp>
      <p:sp>
        <p:nvSpPr>
          <p:cNvPr id="5" name="Rectangle 4"/>
          <p:cNvSpPr/>
          <p:nvPr/>
        </p:nvSpPr>
        <p:spPr>
          <a:xfrm>
            <a:off x="2972586" y="2844988"/>
            <a:ext cx="6019800" cy="3323987"/>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"../common/</a:t>
            </a:r>
            <a:r>
              <a:rPr kumimoji="0" lang="en-US" sz="14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book.h</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1048576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this is 1024*1024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a:t>
            </a:r>
            <a:r>
              <a:rPr kumimoji="0" lang="en-US" sz="14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N*20</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__global__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threadIdx.x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blockDim.x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idx1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idx2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t-BR"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as = (a[idx] + a[idx1] + a[idx2])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b[idx1] + b[idx2])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(as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Arrow: Right 5">
            <a:extLst>
              <a:ext uri="{FF2B5EF4-FFF2-40B4-BE49-F238E27FC236}">
                <a16:creationId xmlns:a16="http://schemas.microsoft.com/office/drawing/2014/main" id="{01060A16-4B7A-45EC-B64C-7EDAC4BD14E0}"/>
              </a:ext>
            </a:extLst>
          </p:cNvPr>
          <p:cNvSpPr/>
          <p:nvPr/>
        </p:nvSpPr>
        <p:spPr>
          <a:xfrm>
            <a:off x="2298357" y="3542270"/>
            <a:ext cx="576648" cy="222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49273D8-9ED5-4238-A1A6-F5ED450BE796}"/>
              </a:ext>
            </a:extLst>
          </p:cNvPr>
          <p:cNvSpPr/>
          <p:nvPr/>
        </p:nvSpPr>
        <p:spPr>
          <a:xfrm>
            <a:off x="1005016" y="3450969"/>
            <a:ext cx="1293341" cy="64633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Processing lots of data</a:t>
            </a:r>
          </a:p>
        </p:txBody>
      </p:sp>
    </p:spTree>
    <p:extLst>
      <p:ext uri="{BB962C8B-B14F-4D97-AF65-F5344CB8AC3E}">
        <p14:creationId xmlns:p14="http://schemas.microsoft.com/office/powerpoint/2010/main" val="6521065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0443" y="4838019"/>
            <a:ext cx="7848600" cy="138588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905000" y="1962150"/>
            <a:ext cx="5181600" cy="276225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752601"/>
            <a:ext cx="8382000" cy="45550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 only one stream for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pinned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10" name="Rectangle 9"/>
          <p:cNvSpPr/>
          <p:nvPr/>
        </p:nvSpPr>
        <p:spPr>
          <a:xfrm>
            <a:off x="7162800" y="436362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1" name="Rectangle 10"/>
          <p:cNvSpPr/>
          <p:nvPr/>
        </p:nvSpPr>
        <p:spPr>
          <a:xfrm>
            <a:off x="9797249" y="506905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Tree>
    <p:extLst>
      <p:ext uri="{BB962C8B-B14F-4D97-AF65-F5344CB8AC3E}">
        <p14:creationId xmlns:p14="http://schemas.microsoft.com/office/powerpoint/2010/main" val="20394408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6100" y="4933951"/>
            <a:ext cx="3898900" cy="1530349"/>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28800" y="3695700"/>
            <a:ext cx="5334000" cy="110490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828800" y="1876426"/>
            <a:ext cx="8077200" cy="16795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 </a:t>
            </a:r>
            <a:r>
              <a:rPr lang="en-US" sz="1800" dirty="0"/>
              <a:t>[</a:t>
            </a:r>
            <a:r>
              <a:rPr lang="en-US" sz="1800" dirty="0" err="1"/>
              <a:t>Cntd</a:t>
            </a:r>
            <a:r>
              <a:rPr lang="en-US" sz="1800" dirty="0"/>
              <a: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371601"/>
            <a:ext cx="8153400" cy="53245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chunk by chunk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kernel&lt;&lt;&lt;(N+255)/256,256,0,stream&gt;&gt;&gt;( dev_a, dev_b, dev_c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0" name="Rectangle 9"/>
          <p:cNvSpPr/>
          <p:nvPr/>
        </p:nvSpPr>
        <p:spPr>
          <a:xfrm>
            <a:off x="9699167" y="3580307"/>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11" name="Rectangle 10"/>
          <p:cNvSpPr/>
          <p:nvPr/>
        </p:nvSpPr>
        <p:spPr>
          <a:xfrm>
            <a:off x="7315200" y="4487450"/>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12" name="Rectangle 11"/>
          <p:cNvSpPr/>
          <p:nvPr/>
        </p:nvSpPr>
        <p:spPr>
          <a:xfrm>
            <a:off x="5766707" y="615652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2" name="Arrow: Right 1">
            <a:extLst>
              <a:ext uri="{FF2B5EF4-FFF2-40B4-BE49-F238E27FC236}">
                <a16:creationId xmlns:a16="http://schemas.microsoft.com/office/drawing/2014/main" id="{DA77B2A9-73D0-41CC-AC9E-C09DD81C65FC}"/>
              </a:ext>
            </a:extLst>
          </p:cNvPr>
          <p:cNvSpPr/>
          <p:nvPr/>
        </p:nvSpPr>
        <p:spPr>
          <a:xfrm rot="10800000">
            <a:off x="10087791" y="2586445"/>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61143D4-E270-491B-AE9C-0632974D5F0B}"/>
              </a:ext>
            </a:extLst>
          </p:cNvPr>
          <p:cNvSpPr txBox="1"/>
          <p:nvPr/>
        </p:nvSpPr>
        <p:spPr>
          <a:xfrm>
            <a:off x="10486208" y="2288692"/>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141992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Summary</a:t>
            </a:r>
          </a:p>
        </p:txBody>
      </p:sp>
      <p:sp>
        <p:nvSpPr>
          <p:cNvPr id="3" name="Content Placeholder 2"/>
          <p:cNvSpPr>
            <a:spLocks noGrp="1"/>
          </p:cNvSpPr>
          <p:nvPr>
            <p:ph idx="1"/>
          </p:nvPr>
        </p:nvSpPr>
        <p:spPr/>
        <p:txBody>
          <a:bodyPr/>
          <a:lstStyle/>
          <a:p>
            <a:endParaRPr lang="en-US" sz="2000" dirty="0"/>
          </a:p>
          <a:p>
            <a:r>
              <a:rPr lang="en-US" sz="2000" dirty="0"/>
              <a:t>Stage 1 sets up the events needed to time the execution of the program</a:t>
            </a:r>
          </a:p>
          <a:p>
            <a:endParaRPr lang="en-US" sz="2000" dirty="0"/>
          </a:p>
          <a:p>
            <a:r>
              <a:rPr lang="en-US" sz="2000" dirty="0"/>
              <a:t>Stage 2 allocates page-locked memory on the host side so that we can fall back on asynchronous memory copy operations between host and device</a:t>
            </a:r>
          </a:p>
          <a:p>
            <a:endParaRPr lang="en-US" sz="2000" dirty="0"/>
          </a:p>
          <a:p>
            <a:r>
              <a:rPr lang="en-US" sz="2000" dirty="0"/>
              <a:t>Stage 3 enqueues the set of GPU operations that need to be undertaken (the “</a:t>
            </a:r>
            <a:r>
              <a:rPr lang="en-US" sz="2000" dirty="0" err="1"/>
              <a:t>chunkification</a:t>
            </a:r>
            <a:r>
              <a:rPr lang="en-US" sz="2000" dirty="0"/>
              <a:t>”)</a:t>
            </a:r>
          </a:p>
          <a:p>
            <a:endParaRPr lang="en-US" sz="2000" dirty="0"/>
          </a:p>
          <a:p>
            <a:r>
              <a:rPr lang="en-US" sz="2000" dirty="0"/>
              <a:t>Stage 4 needed for timing reporting</a:t>
            </a:r>
          </a:p>
          <a:p>
            <a:endParaRPr lang="en-US" sz="2000" dirty="0"/>
          </a:p>
          <a:p>
            <a:r>
              <a:rPr lang="en-US" sz="2000" dirty="0"/>
              <a:t>Stage 5: clean up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955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1, Summary</a:t>
            </a:r>
            <a:endParaRPr lang="en-US" sz="2000" dirty="0"/>
          </a:p>
        </p:txBody>
      </p:sp>
      <p:sp>
        <p:nvSpPr>
          <p:cNvPr id="3" name="Content Placeholder 2"/>
          <p:cNvSpPr>
            <a:spLocks noGrp="1"/>
          </p:cNvSpPr>
          <p:nvPr>
            <p:ph idx="1"/>
          </p:nvPr>
        </p:nvSpPr>
        <p:spPr/>
        <p:txBody>
          <a:bodyPr>
            <a:normAutofit/>
          </a:bodyPr>
          <a:lstStyle/>
          <a:p>
            <a:endParaRPr lang="en-US" sz="1900" dirty="0"/>
          </a:p>
          <a:p>
            <a:r>
              <a:rPr lang="en-US" sz="1900" dirty="0"/>
              <a:t>Note that Example 1 only dealt w/ handling a very large problem via </a:t>
            </a:r>
            <a:r>
              <a:rPr lang="en-US" sz="1800" dirty="0"/>
              <a:t>“</a:t>
            </a:r>
            <a:r>
              <a:rPr lang="en-US" sz="1800" dirty="0" err="1"/>
              <a:t>chunkification</a:t>
            </a:r>
            <a:r>
              <a:rPr lang="en-US" sz="1800" dirty="0"/>
              <a:t>”</a:t>
            </a:r>
            <a:endParaRPr lang="en-US" sz="1900" dirty="0"/>
          </a:p>
          <a:p>
            <a:pPr lvl="1"/>
            <a:endParaRPr lang="en-US" sz="1600" dirty="0"/>
          </a:p>
          <a:p>
            <a:pPr lvl="1"/>
            <a:endParaRPr lang="en-US" sz="1600" dirty="0"/>
          </a:p>
          <a:p>
            <a:pPr lvl="1"/>
            <a:endParaRPr lang="en-US" sz="1600" dirty="0"/>
          </a:p>
          <a:p>
            <a:r>
              <a:rPr lang="en-US" sz="2000" dirty="0"/>
              <a:t>“</a:t>
            </a:r>
            <a:r>
              <a:rPr lang="en-US" sz="2000" dirty="0" err="1"/>
              <a:t>chunkification</a:t>
            </a:r>
            <a:r>
              <a:rPr lang="en-US" sz="2000" dirty="0"/>
              <a:t>” somewhat similar to “tiling”</a:t>
            </a:r>
          </a:p>
          <a:p>
            <a:pPr lvl="1"/>
            <a:endParaRPr lang="en-US" sz="1600" dirty="0"/>
          </a:p>
          <a:p>
            <a:pPr lvl="1"/>
            <a:endParaRPr lang="en-US" sz="1600" dirty="0"/>
          </a:p>
          <a:p>
            <a:pPr lvl="1"/>
            <a:endParaRPr lang="en-US" sz="1600" dirty="0"/>
          </a:p>
          <a:p>
            <a:r>
              <a:rPr lang="en-US" sz="2000" dirty="0"/>
              <a:t>However, </a:t>
            </a:r>
          </a:p>
          <a:p>
            <a:pPr lvl="1"/>
            <a:r>
              <a:rPr lang="en-US" sz="1600" dirty="0"/>
              <a:t>“tiling” is something that happens exclusively </a:t>
            </a:r>
            <a:r>
              <a:rPr lang="en-US" sz="1600" dirty="0">
                <a:solidFill>
                  <a:srgbClr val="0070C0"/>
                </a:solidFill>
              </a:rPr>
              <a:t>on the device</a:t>
            </a:r>
            <a:r>
              <a:rPr lang="en-US" sz="1600" dirty="0"/>
              <a:t> (from global to shared memory). </a:t>
            </a:r>
          </a:p>
          <a:p>
            <a:pPr lvl="1"/>
            <a:r>
              <a:rPr lang="en-US" sz="1600" dirty="0"/>
              <a:t>“</a:t>
            </a:r>
            <a:r>
              <a:rPr lang="en-US" sz="1600" dirty="0" err="1"/>
              <a:t>chunkification</a:t>
            </a:r>
            <a:r>
              <a:rPr lang="en-US" sz="1600" dirty="0"/>
              <a:t>” happens </a:t>
            </a:r>
            <a:r>
              <a:rPr lang="en-US" sz="1600" dirty="0">
                <a:solidFill>
                  <a:srgbClr val="0070C0"/>
                </a:solidFill>
              </a:rPr>
              <a:t>on the host</a:t>
            </a:r>
          </a:p>
          <a:p>
            <a:pPr lvl="1"/>
            <a:endParaRPr lang="en-US" sz="1600" dirty="0"/>
          </a:p>
          <a:p>
            <a:endParaRPr lang="en-US" sz="2000" dirty="0"/>
          </a:p>
          <a:p>
            <a:r>
              <a:rPr lang="en-US" sz="2000" dirty="0"/>
              <a:t>Next goal: using streams to gain speed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055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C830-5863-4954-BF92-F1CFCCD05771}"/>
              </a:ext>
            </a:extLst>
          </p:cNvPr>
          <p:cNvSpPr>
            <a:spLocks noGrp="1"/>
          </p:cNvSpPr>
          <p:nvPr>
            <p:ph type="title"/>
          </p:nvPr>
        </p:nvSpPr>
        <p:spPr/>
        <p:txBody>
          <a:bodyPr>
            <a:normAutofit/>
          </a:bodyPr>
          <a:lstStyle/>
          <a:p>
            <a:r>
              <a:rPr lang="en-US" dirty="0"/>
              <a:t>Warmup slide: Using streams is similar to pipelining (from ILP)</a:t>
            </a:r>
          </a:p>
        </p:txBody>
      </p:sp>
      <p:sp>
        <p:nvSpPr>
          <p:cNvPr id="4" name="Slide Number Placeholder 3">
            <a:extLst>
              <a:ext uri="{FF2B5EF4-FFF2-40B4-BE49-F238E27FC236}">
                <a16:creationId xmlns:a16="http://schemas.microsoft.com/office/drawing/2014/main" id="{622F519D-AF2B-4BB5-8DE6-3967F7B665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788D98DE-054E-4835-A7DF-8F587E6B4551}"/>
                  </a:ext>
                </a:extLst>
              </p:cNvPr>
              <p:cNvSpPr>
                <a:spLocks noGrp="1"/>
              </p:cNvSpPr>
              <p:nvPr>
                <p:ph type="body" sz="quarter" idx="13"/>
              </p:nvPr>
            </p:nvSpPr>
            <p:spPr/>
            <p:txBody>
              <a:bodyPr/>
              <a:lstStyle/>
              <a:p>
                <a:r>
                  <a:rPr lang="en-US" dirty="0"/>
                  <a:t>[https://techdecoded.intel.io/resources/understanding-the-instruction-pipeline/#gs.665w4j]</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788D98DE-054E-4835-A7DF-8F587E6B455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b="-2647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F3FF572-6FF4-47E4-A66A-A87F14633B16}"/>
              </a:ext>
            </a:extLst>
          </p:cNvPr>
          <p:cNvSpPr txBox="1"/>
          <p:nvPr/>
        </p:nvSpPr>
        <p:spPr>
          <a:xfrm>
            <a:off x="220979" y="2254834"/>
            <a:ext cx="15850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pipelining:</a:t>
            </a:r>
          </a:p>
        </p:txBody>
      </p:sp>
      <p:sp>
        <p:nvSpPr>
          <p:cNvPr id="12" name="TextBox 11">
            <a:extLst>
              <a:ext uri="{FF2B5EF4-FFF2-40B4-BE49-F238E27FC236}">
                <a16:creationId xmlns:a16="http://schemas.microsoft.com/office/drawing/2014/main" id="{A4FC24B9-5971-488E-897F-4FB51DDE6B06}"/>
              </a:ext>
            </a:extLst>
          </p:cNvPr>
          <p:cNvSpPr txBox="1"/>
          <p:nvPr/>
        </p:nvSpPr>
        <p:spPr>
          <a:xfrm>
            <a:off x="266699" y="5152218"/>
            <a:ext cx="17145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pipelining:</a:t>
            </a:r>
          </a:p>
        </p:txBody>
      </p:sp>
      <p:sp>
        <p:nvSpPr>
          <p:cNvPr id="13" name="Arrow: Right 12">
            <a:extLst>
              <a:ext uri="{FF2B5EF4-FFF2-40B4-BE49-F238E27FC236}">
                <a16:creationId xmlns:a16="http://schemas.microsoft.com/office/drawing/2014/main" id="{A92DA868-A3A9-4A8D-B9B0-4A7BD7757352}"/>
              </a:ext>
            </a:extLst>
          </p:cNvPr>
          <p:cNvSpPr/>
          <p:nvPr/>
        </p:nvSpPr>
        <p:spPr>
          <a:xfrm>
            <a:off x="1699260" y="2328090"/>
            <a:ext cx="33528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0BED6DBC-4995-462E-B2AE-9980E290ABB0}"/>
              </a:ext>
            </a:extLst>
          </p:cNvPr>
          <p:cNvSpPr/>
          <p:nvPr/>
        </p:nvSpPr>
        <p:spPr>
          <a:xfrm>
            <a:off x="2004060" y="5216070"/>
            <a:ext cx="33528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35DC5EDA-2AC4-454B-AD0E-7166C74DA079}"/>
              </a:ext>
            </a:extLst>
          </p:cNvPr>
          <p:cNvGrpSpPr/>
          <p:nvPr/>
        </p:nvGrpSpPr>
        <p:grpSpPr>
          <a:xfrm>
            <a:off x="2942026" y="1028724"/>
            <a:ext cx="5635013" cy="2167107"/>
            <a:chOff x="2942026" y="1028724"/>
            <a:chExt cx="5635013" cy="2167107"/>
          </a:xfrm>
        </p:grpSpPr>
        <p:pic>
          <p:nvPicPr>
            <p:cNvPr id="6" name="Picture 5">
              <a:extLst>
                <a:ext uri="{FF2B5EF4-FFF2-40B4-BE49-F238E27FC236}">
                  <a16:creationId xmlns:a16="http://schemas.microsoft.com/office/drawing/2014/main" id="{3284DB0F-CB5B-452A-98A0-FBAD83B3CE04}"/>
                </a:ext>
              </a:extLst>
            </p:cNvPr>
            <p:cNvPicPr>
              <a:picLocks noChangeAspect="1"/>
            </p:cNvPicPr>
            <p:nvPr/>
          </p:nvPicPr>
          <p:blipFill rotWithShape="1">
            <a:blip r:embed="rId3"/>
            <a:srcRect t="3305"/>
            <a:stretch/>
          </p:blipFill>
          <p:spPr>
            <a:xfrm>
              <a:off x="2942026" y="1192218"/>
              <a:ext cx="5635013" cy="2003613"/>
            </a:xfrm>
            <a:prstGeom prst="rect">
              <a:avLst/>
            </a:prstGeom>
          </p:spPr>
        </p:pic>
        <p:sp>
          <p:nvSpPr>
            <p:cNvPr id="15" name="TextBox 14">
              <a:extLst>
                <a:ext uri="{FF2B5EF4-FFF2-40B4-BE49-F238E27FC236}">
                  <a16:creationId xmlns:a16="http://schemas.microsoft.com/office/drawing/2014/main" id="{EA423D6B-78E7-42C6-A5B5-6C74642F9760}"/>
                </a:ext>
              </a:extLst>
            </p:cNvPr>
            <p:cNvSpPr txBox="1"/>
            <p:nvPr/>
          </p:nvSpPr>
          <p:spPr>
            <a:xfrm>
              <a:off x="5759532" y="1028724"/>
              <a:ext cx="641713"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Cycle</a:t>
              </a:r>
            </a:p>
          </p:txBody>
        </p:sp>
      </p:grpSp>
      <p:grpSp>
        <p:nvGrpSpPr>
          <p:cNvPr id="5" name="Group 4">
            <a:extLst>
              <a:ext uri="{FF2B5EF4-FFF2-40B4-BE49-F238E27FC236}">
                <a16:creationId xmlns:a16="http://schemas.microsoft.com/office/drawing/2014/main" id="{7FB12E7A-AF30-4735-8A70-B7BA98DC5D81}"/>
              </a:ext>
            </a:extLst>
          </p:cNvPr>
          <p:cNvGrpSpPr/>
          <p:nvPr/>
        </p:nvGrpSpPr>
        <p:grpSpPr>
          <a:xfrm>
            <a:off x="3781696" y="3781982"/>
            <a:ext cx="3364595" cy="2260168"/>
            <a:chOff x="3781696" y="3781982"/>
            <a:chExt cx="3364595" cy="2260168"/>
          </a:xfrm>
        </p:grpSpPr>
        <p:pic>
          <p:nvPicPr>
            <p:cNvPr id="8" name="Picture 7">
              <a:extLst>
                <a:ext uri="{FF2B5EF4-FFF2-40B4-BE49-F238E27FC236}">
                  <a16:creationId xmlns:a16="http://schemas.microsoft.com/office/drawing/2014/main" id="{E26A0F4C-2336-446F-916C-C63B6FB84A24}"/>
                </a:ext>
              </a:extLst>
            </p:cNvPr>
            <p:cNvPicPr>
              <a:picLocks noChangeAspect="1"/>
            </p:cNvPicPr>
            <p:nvPr/>
          </p:nvPicPr>
          <p:blipFill rotWithShape="1">
            <a:blip r:embed="rId4"/>
            <a:srcRect t="5341"/>
            <a:stretch/>
          </p:blipFill>
          <p:spPr>
            <a:xfrm>
              <a:off x="3781696" y="3951259"/>
              <a:ext cx="3364595" cy="2090891"/>
            </a:xfrm>
            <a:prstGeom prst="rect">
              <a:avLst/>
            </a:prstGeom>
          </p:spPr>
        </p:pic>
        <p:sp>
          <p:nvSpPr>
            <p:cNvPr id="16" name="TextBox 15">
              <a:extLst>
                <a:ext uri="{FF2B5EF4-FFF2-40B4-BE49-F238E27FC236}">
                  <a16:creationId xmlns:a16="http://schemas.microsoft.com/office/drawing/2014/main" id="{3FCA4C1B-AC82-4513-9352-0200DBD703F9}"/>
                </a:ext>
              </a:extLst>
            </p:cNvPr>
            <p:cNvSpPr txBox="1"/>
            <p:nvPr/>
          </p:nvSpPr>
          <p:spPr>
            <a:xfrm>
              <a:off x="5438675" y="3781982"/>
              <a:ext cx="641713"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Cycle</a:t>
              </a:r>
            </a:p>
          </p:txBody>
        </p:sp>
      </p:grpSp>
      <p:sp>
        <p:nvSpPr>
          <p:cNvPr id="17" name="TextBox 16">
            <a:extLst>
              <a:ext uri="{FF2B5EF4-FFF2-40B4-BE49-F238E27FC236}">
                <a16:creationId xmlns:a16="http://schemas.microsoft.com/office/drawing/2014/main" id="{5354D444-C277-47F6-9D0F-97C8311C5274}"/>
              </a:ext>
            </a:extLst>
          </p:cNvPr>
          <p:cNvSpPr txBox="1"/>
          <p:nvPr/>
        </p:nvSpPr>
        <p:spPr>
          <a:xfrm>
            <a:off x="8483599" y="4390218"/>
            <a:ext cx="191770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Pipelining: The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CU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takes care of business, with some early help from the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compiler</a:t>
            </a:r>
          </a:p>
        </p:txBody>
      </p:sp>
      <p:cxnSp>
        <p:nvCxnSpPr>
          <p:cNvPr id="10" name="Straight Arrow Connector 9">
            <a:extLst>
              <a:ext uri="{FF2B5EF4-FFF2-40B4-BE49-F238E27FC236}">
                <a16:creationId xmlns:a16="http://schemas.microsoft.com/office/drawing/2014/main" id="{C8FE7165-E466-4FBF-85CD-07C9FCFD5E8C}"/>
              </a:ext>
            </a:extLst>
          </p:cNvPr>
          <p:cNvCxnSpPr/>
          <p:nvPr/>
        </p:nvCxnSpPr>
        <p:spPr>
          <a:xfrm>
            <a:off x="3682314" y="3429000"/>
            <a:ext cx="5008605"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E8CED1-4694-45AB-97BC-D50F54BFD490}"/>
              </a:ext>
            </a:extLst>
          </p:cNvPr>
          <p:cNvSpPr txBox="1"/>
          <p:nvPr/>
        </p:nvSpPr>
        <p:spPr>
          <a:xfrm>
            <a:off x="8732972" y="3259723"/>
            <a:ext cx="2421060"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Passing of time…</a:t>
            </a:r>
          </a:p>
        </p:txBody>
      </p:sp>
      <p:cxnSp>
        <p:nvCxnSpPr>
          <p:cNvPr id="19" name="Straight Arrow Connector 18">
            <a:extLst>
              <a:ext uri="{FF2B5EF4-FFF2-40B4-BE49-F238E27FC236}">
                <a16:creationId xmlns:a16="http://schemas.microsoft.com/office/drawing/2014/main" id="{3D04C22E-7C9A-4959-BBB5-9C8F468F7312}"/>
              </a:ext>
            </a:extLst>
          </p:cNvPr>
          <p:cNvCxnSpPr>
            <a:cxnSpLocks/>
          </p:cNvCxnSpPr>
          <p:nvPr/>
        </p:nvCxnSpPr>
        <p:spPr>
          <a:xfrm>
            <a:off x="3896129" y="6084592"/>
            <a:ext cx="325016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E71736-C9DC-40C9-8827-497690A414D0}"/>
              </a:ext>
            </a:extLst>
          </p:cNvPr>
          <p:cNvSpPr txBox="1"/>
          <p:nvPr/>
        </p:nvSpPr>
        <p:spPr>
          <a:xfrm>
            <a:off x="7273069" y="5915315"/>
            <a:ext cx="2421060"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Passing of time…</a:t>
            </a:r>
          </a:p>
        </p:txBody>
      </p:sp>
    </p:spTree>
    <p:extLst>
      <p:ext uri="{BB962C8B-B14F-4D97-AF65-F5344CB8AC3E}">
        <p14:creationId xmlns:p14="http://schemas.microsoft.com/office/powerpoint/2010/main" val="19750179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Gaining speed through concurrency. Looks like “manual pipelining”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a:xfrm>
                <a:off x="147344" y="6525676"/>
                <a:ext cx="1029523" cy="205819"/>
              </a:xfrm>
            </p:spPr>
            <p:txBody>
              <a:bodyPr/>
              <a:lstStyle/>
              <a:p>
                <a:r>
                  <a:rPr lang="en-US" dirty="0"/>
                  <a:t>[Justin </a:t>
                </a:r>
                <a:r>
                  <a:rPr lang="en-US" dirty="0" err="1"/>
                  <a:t>Luitjens</a:t>
                </a:r>
                <a:r>
                  <a:rPr lang="en-US" dirty="0"/>
                  <a:t> - 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1029523" cy="205819"/>
              </a:xfrm>
              <a:blipFill>
                <a:blip r:embed="rId2"/>
                <a:stretch>
                  <a:fillRect/>
                </a:stretch>
              </a:blipFill>
            </p:spPr>
            <p:txBody>
              <a:bodyPr/>
              <a:lstStyle/>
              <a:p>
                <a:r>
                  <a:rPr lang="en-US">
                    <a:noFill/>
                  </a:rPr>
                  <a:t> </a:t>
                </a:r>
              </a:p>
            </p:txBody>
          </p:sp>
        </mc:Fallback>
      </mc:AlternateContent>
      <p:sp>
        <p:nvSpPr>
          <p:cNvPr id="7" name="object 96"/>
          <p:cNvSpPr txBox="1"/>
          <p:nvPr/>
        </p:nvSpPr>
        <p:spPr>
          <a:xfrm>
            <a:off x="456865" y="1550559"/>
            <a:ext cx="3660302"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No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object 101"/>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bject 102"/>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object 103"/>
          <p:cNvSpPr txBox="1"/>
          <p:nvPr/>
        </p:nvSpPr>
        <p:spPr>
          <a:xfrm>
            <a:off x="2638425" y="1944369"/>
            <a:ext cx="1425575" cy="177800"/>
          </a:xfrm>
          <a:prstGeom prst="rect">
            <a:avLst/>
          </a:prstGeom>
        </p:spPr>
        <p:txBody>
          <a:bodyPr vert="horz" wrap="square" lIns="0" tIns="12065" rIns="0" bIns="0" rtlCol="0">
            <a:spAutoFit/>
          </a:bodyPr>
          <a:lstStyle/>
          <a:p>
            <a:pPr marL="27368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Kernel </a:t>
            </a:r>
            <a:r>
              <a:rPr kumimoji="0" sz="1000" b="0" i="0" u="none" strike="noStrike" kern="1200" cap="none" spc="-10" normalizeH="0" baseline="0" noProof="0" dirty="0">
                <a:ln>
                  <a:noFill/>
                </a:ln>
                <a:solidFill>
                  <a:prstClr val="black"/>
                </a:solidFill>
                <a:effectLst/>
                <a:uLnTx/>
                <a:uFillTx/>
                <a:latin typeface="Arial"/>
                <a:ea typeface="+mn-ea"/>
                <a:cs typeface="Arial"/>
              </a:rPr>
              <a:t>&lt;&lt;&lt;</a:t>
            </a:r>
            <a:r>
              <a:rPr kumimoji="0" sz="1000" b="0" i="0" u="none" strike="noStrike" kern="1200" cap="none" spc="0" normalizeH="0" baseline="0" noProof="0" dirty="0">
                <a:ln>
                  <a:noFill/>
                </a:ln>
                <a:solidFill>
                  <a:prstClr val="black"/>
                </a:solidFill>
                <a:effectLst/>
                <a:uLnTx/>
                <a:uFillTx/>
                <a:latin typeface="Arial"/>
                <a:ea typeface="+mn-ea"/>
                <a:cs typeface="Arial"/>
              </a:rPr>
              <a:t> </a:t>
            </a:r>
            <a:r>
              <a:rPr kumimoji="0" sz="1000" b="0" i="0" u="none" strike="noStrike" kern="1200" cap="none" spc="-10" normalizeH="0" baseline="0" noProof="0" dirty="0">
                <a:ln>
                  <a:noFill/>
                </a:ln>
                <a:solidFill>
                  <a:prstClr val="black"/>
                </a:solidFill>
                <a:effectLst/>
                <a:uLnTx/>
                <a:uFillTx/>
                <a:latin typeface="Arial"/>
                <a:ea typeface="+mn-ea"/>
                <a:cs typeface="Arial"/>
              </a:rPr>
              <a:t>&gt;&gt;&gt;</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04"/>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 name="object 105"/>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object 106"/>
          <p:cNvSpPr txBox="1"/>
          <p:nvPr/>
        </p:nvSpPr>
        <p:spPr>
          <a:xfrm>
            <a:off x="1208138" y="1959101"/>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cudaMemcpyAsync(HD)</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07"/>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object 108"/>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object 109"/>
          <p:cNvSpPr txBox="1"/>
          <p:nvPr/>
        </p:nvSpPr>
        <p:spPr>
          <a:xfrm>
            <a:off x="4068826" y="1959610"/>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cudaMemcpyAsync(DH)</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202" name="Group 201">
            <a:extLst>
              <a:ext uri="{FF2B5EF4-FFF2-40B4-BE49-F238E27FC236}">
                <a16:creationId xmlns:a16="http://schemas.microsoft.com/office/drawing/2014/main" id="{8F03D9CD-AFAF-4AAC-A04D-F58318C37B07}"/>
              </a:ext>
            </a:extLst>
          </p:cNvPr>
          <p:cNvGrpSpPr/>
          <p:nvPr/>
        </p:nvGrpSpPr>
        <p:grpSpPr>
          <a:xfrm>
            <a:off x="1013460" y="2382393"/>
            <a:ext cx="4617213" cy="270627"/>
            <a:chOff x="1013460" y="2382393"/>
            <a:chExt cx="4617213" cy="270627"/>
          </a:xfrm>
        </p:grpSpPr>
        <p:cxnSp>
          <p:nvCxnSpPr>
            <p:cNvPr id="3" name="Straight Arrow Connector 2">
              <a:extLst>
                <a:ext uri="{FF2B5EF4-FFF2-40B4-BE49-F238E27FC236}">
                  <a16:creationId xmlns:a16="http://schemas.microsoft.com/office/drawing/2014/main" id="{75D6F3A3-EE52-4D85-A874-2D88A316C4AB}"/>
                </a:ext>
              </a:extLst>
            </p:cNvPr>
            <p:cNvCxnSpPr/>
            <p:nvPr/>
          </p:nvCxnSpPr>
          <p:spPr>
            <a:xfrm>
              <a:off x="1013460" y="2382393"/>
              <a:ext cx="430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DB236DA9-E375-466D-BA49-32529E661E0F}"/>
                </a:ext>
              </a:extLst>
            </p:cNvPr>
            <p:cNvSpPr txBox="1"/>
            <p:nvPr/>
          </p:nvSpPr>
          <p:spPr>
            <a:xfrm>
              <a:off x="504393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C3D5AB82-F060-4F6D-A805-8F909BF615DD}"/>
              </a:ext>
            </a:extLst>
          </p:cNvPr>
          <p:cNvGrpSpPr/>
          <p:nvPr/>
        </p:nvGrpSpPr>
        <p:grpSpPr>
          <a:xfrm>
            <a:off x="501065" y="2847133"/>
            <a:ext cx="5518735" cy="1566175"/>
            <a:chOff x="501065" y="2847133"/>
            <a:chExt cx="5518735" cy="1566175"/>
          </a:xfrm>
        </p:grpSpPr>
        <p:sp>
          <p:nvSpPr>
            <p:cNvPr id="8" name="object 97"/>
            <p:cNvSpPr txBox="1"/>
            <p:nvPr/>
          </p:nvSpPr>
          <p:spPr>
            <a:xfrm>
              <a:off x="501065" y="2847133"/>
              <a:ext cx="5518735"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2-way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56" name="object 145"/>
            <p:cNvSpPr/>
            <p:nvPr/>
          </p:nvSpPr>
          <p:spPr>
            <a:xfrm>
              <a:off x="3343275" y="3457638"/>
              <a:ext cx="355600" cy="189230"/>
            </a:xfrm>
            <a:custGeom>
              <a:avLst/>
              <a:gdLst/>
              <a:ahLst/>
              <a:cxnLst/>
              <a:rect l="l" t="t" r="r" b="b"/>
              <a:pathLst>
                <a:path w="355600" h="189229">
                  <a:moveTo>
                    <a:pt x="0" y="188849"/>
                  </a:moveTo>
                  <a:lnTo>
                    <a:pt x="355600" y="188849"/>
                  </a:lnTo>
                  <a:lnTo>
                    <a:pt x="355600" y="0"/>
                  </a:lnTo>
                  <a:lnTo>
                    <a:pt x="0" y="0"/>
                  </a:lnTo>
                  <a:lnTo>
                    <a:pt x="0" y="188849"/>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object 146"/>
            <p:cNvSpPr/>
            <p:nvPr/>
          </p:nvSpPr>
          <p:spPr>
            <a:xfrm>
              <a:off x="3343275"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object 147"/>
            <p:cNvSpPr txBox="1"/>
            <p:nvPr/>
          </p:nvSpPr>
          <p:spPr>
            <a:xfrm>
              <a:off x="3343275" y="3477895"/>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9" name="object 148"/>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object 149"/>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object 150"/>
            <p:cNvSpPr/>
            <p:nvPr/>
          </p:nvSpPr>
          <p:spPr>
            <a:xfrm>
              <a:off x="2989326" y="3460750"/>
              <a:ext cx="355600" cy="189230"/>
            </a:xfrm>
            <a:custGeom>
              <a:avLst/>
              <a:gdLst/>
              <a:ahLst/>
              <a:cxnLst/>
              <a:rect l="l" t="t" r="r" b="b"/>
              <a:pathLst>
                <a:path w="355600" h="189229">
                  <a:moveTo>
                    <a:pt x="0" y="188975"/>
                  </a:moveTo>
                  <a:lnTo>
                    <a:pt x="355600" y="188975"/>
                  </a:lnTo>
                  <a:lnTo>
                    <a:pt x="355600" y="0"/>
                  </a:lnTo>
                  <a:lnTo>
                    <a:pt x="0" y="0"/>
                  </a:lnTo>
                  <a:lnTo>
                    <a:pt x="0" y="18897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object 151"/>
            <p:cNvSpPr/>
            <p:nvPr/>
          </p:nvSpPr>
          <p:spPr>
            <a:xfrm>
              <a:off x="2989326"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object 152"/>
            <p:cNvSpPr txBox="1"/>
            <p:nvPr/>
          </p:nvSpPr>
          <p:spPr>
            <a:xfrm>
              <a:off x="2989326" y="3462654"/>
              <a:ext cx="3543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4" name="object 153"/>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object 154"/>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object 155"/>
            <p:cNvSpPr txBox="1"/>
            <p:nvPr/>
          </p:nvSpPr>
          <p:spPr>
            <a:xfrm>
              <a:off x="3343275" y="3651326"/>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7" name="object 156"/>
            <p:cNvSpPr/>
            <p:nvPr/>
          </p:nvSpPr>
          <p:spPr>
            <a:xfrm>
              <a:off x="3698875" y="3838575"/>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object 157"/>
            <p:cNvSpPr/>
            <p:nvPr/>
          </p:nvSpPr>
          <p:spPr>
            <a:xfrm>
              <a:off x="36988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object 158"/>
            <p:cNvSpPr txBox="1"/>
            <p:nvPr/>
          </p:nvSpPr>
          <p:spPr>
            <a:xfrm>
              <a:off x="3698875" y="3838702"/>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K4</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70" name="object 159"/>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object 160"/>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object 161"/>
            <p:cNvSpPr txBox="1"/>
            <p:nvPr/>
          </p:nvSpPr>
          <p:spPr>
            <a:xfrm>
              <a:off x="1208138" y="3291027"/>
              <a:ext cx="1425575" cy="148590"/>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cudaMemcpyAsync(H2D)</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3" name="object 162"/>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object 163"/>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object 164"/>
            <p:cNvSpPr txBox="1"/>
            <p:nvPr/>
          </p:nvSpPr>
          <p:spPr>
            <a:xfrm>
              <a:off x="2633726" y="3273678"/>
              <a:ext cx="7099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tab pos="432434" algn="l"/>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	</a:t>
              </a:r>
              <a:r>
                <a:rPr kumimoji="0" sz="1200" b="0" i="0" u="none" strike="noStrike" kern="1200" cap="none" spc="-7" normalizeH="0" baseline="3472" noProof="0" dirty="0">
                  <a:ln>
                    <a:noFill/>
                  </a:ln>
                  <a:solidFill>
                    <a:prstClr val="black"/>
                  </a:solidFill>
                  <a:effectLst/>
                  <a:uLnTx/>
                  <a:uFillTx/>
                  <a:latin typeface="Arial"/>
                  <a:ea typeface="+mn-ea"/>
                  <a:cs typeface="Arial"/>
                </a:rPr>
                <a:t>DH1</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76" name="object 165"/>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object 166"/>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object 167"/>
            <p:cNvSpPr txBox="1"/>
            <p:nvPr/>
          </p:nvSpPr>
          <p:spPr>
            <a:xfrm>
              <a:off x="3698875" y="3666566"/>
              <a:ext cx="355600" cy="148590"/>
            </a:xfrm>
            <a:prstGeom prst="rect">
              <a:avLst/>
            </a:prstGeom>
          </p:spPr>
          <p:txBody>
            <a:bodyPr vert="horz" wrap="square" lIns="0" tIns="13335" rIns="0" bIns="0" rtlCol="0">
              <a:spAutoFit/>
            </a:bodyPr>
            <a:lstStyle/>
            <a:p>
              <a:pPr marL="7683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0"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9" name="object 168"/>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object 169"/>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object 170"/>
            <p:cNvSpPr txBox="1"/>
            <p:nvPr/>
          </p:nvSpPr>
          <p:spPr>
            <a:xfrm>
              <a:off x="4054475" y="3853941"/>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2" name="object 171"/>
            <p:cNvSpPr/>
            <p:nvPr/>
          </p:nvSpPr>
          <p:spPr>
            <a:xfrm>
              <a:off x="2963926" y="3244913"/>
              <a:ext cx="1116330" cy="836930"/>
            </a:xfrm>
            <a:custGeom>
              <a:avLst/>
              <a:gdLst/>
              <a:ahLst/>
              <a:cxnLst/>
              <a:rect l="l" t="t" r="r" b="b"/>
              <a:pathLst>
                <a:path w="1116329" h="836929">
                  <a:moveTo>
                    <a:pt x="0" y="836612"/>
                  </a:moveTo>
                  <a:lnTo>
                    <a:pt x="1116012" y="836612"/>
                  </a:lnTo>
                  <a:lnTo>
                    <a:pt x="1116012" y="0"/>
                  </a:lnTo>
                  <a:lnTo>
                    <a:pt x="0" y="0"/>
                  </a:lnTo>
                  <a:lnTo>
                    <a:pt x="0" y="83661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A600F511-2789-412D-A67D-19B82B9E8021}"/>
                </a:ext>
              </a:extLst>
            </p:cNvPr>
            <p:cNvGrpSpPr/>
            <p:nvPr/>
          </p:nvGrpSpPr>
          <p:grpSpPr>
            <a:xfrm>
              <a:off x="860501" y="4133976"/>
              <a:ext cx="4084371" cy="279332"/>
              <a:chOff x="1264362" y="2373688"/>
              <a:chExt cx="4084371" cy="279332"/>
            </a:xfrm>
          </p:grpSpPr>
          <p:cxnSp>
            <p:nvCxnSpPr>
              <p:cNvPr id="204" name="Straight Arrow Connector 203">
                <a:extLst>
                  <a:ext uri="{FF2B5EF4-FFF2-40B4-BE49-F238E27FC236}">
                    <a16:creationId xmlns:a16="http://schemas.microsoft.com/office/drawing/2014/main" id="{CE05DA64-4A49-49BF-BA97-4BDBD3EF1B49}"/>
                  </a:ext>
                </a:extLst>
              </p:cNvPr>
              <p:cNvCxnSpPr>
                <a:cxnSpLocks/>
              </p:cNvCxnSpPr>
              <p:nvPr/>
            </p:nvCxnSpPr>
            <p:spPr>
              <a:xfrm>
                <a:off x="1264362" y="2373688"/>
                <a:ext cx="3695751" cy="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75724921-B370-43ED-B8B3-341404EA0C48}"/>
                  </a:ext>
                </a:extLst>
              </p:cNvPr>
              <p:cNvSpPr txBox="1"/>
              <p:nvPr/>
            </p:nvSpPr>
            <p:spPr>
              <a:xfrm>
                <a:off x="476199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295B1F4C-8738-456D-A39B-5393C4404211}"/>
              </a:ext>
            </a:extLst>
          </p:cNvPr>
          <p:cNvGrpSpPr/>
          <p:nvPr/>
        </p:nvGrpSpPr>
        <p:grpSpPr>
          <a:xfrm>
            <a:off x="557593" y="4598674"/>
            <a:ext cx="4760660" cy="1602541"/>
            <a:chOff x="557593" y="4598674"/>
            <a:chExt cx="4760660" cy="1602541"/>
          </a:xfrm>
        </p:grpSpPr>
        <p:sp>
          <p:nvSpPr>
            <p:cNvPr id="9" name="object 98"/>
            <p:cNvSpPr txBox="1"/>
            <p:nvPr/>
          </p:nvSpPr>
          <p:spPr>
            <a:xfrm>
              <a:off x="557593" y="4598674"/>
              <a:ext cx="47606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3-way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1" name="object 110"/>
            <p:cNvSpPr/>
            <p:nvPr/>
          </p:nvSpPr>
          <p:spPr>
            <a:xfrm>
              <a:off x="1931416" y="5259704"/>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object 111"/>
            <p:cNvSpPr/>
            <p:nvPr/>
          </p:nvSpPr>
          <p:spPr>
            <a:xfrm>
              <a:off x="1931416"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object 112"/>
            <p:cNvSpPr txBox="1"/>
            <p:nvPr/>
          </p:nvSpPr>
          <p:spPr>
            <a:xfrm>
              <a:off x="1931416" y="5261864"/>
              <a:ext cx="357505"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113"/>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object 114"/>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object 115"/>
            <p:cNvSpPr txBox="1"/>
            <p:nvPr/>
          </p:nvSpPr>
          <p:spPr>
            <a:xfrm>
              <a:off x="1931416" y="5466079"/>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116"/>
            <p:cNvSpPr/>
            <p:nvPr/>
          </p:nvSpPr>
          <p:spPr>
            <a:xfrm>
              <a:off x="1575816" y="5067617"/>
              <a:ext cx="355600" cy="189230"/>
            </a:xfrm>
            <a:custGeom>
              <a:avLst/>
              <a:gdLst/>
              <a:ahLst/>
              <a:cxnLst/>
              <a:rect l="l" t="t" r="r" b="b"/>
              <a:pathLst>
                <a:path w="355600" h="189229">
                  <a:moveTo>
                    <a:pt x="0" y="188912"/>
                  </a:moveTo>
                  <a:lnTo>
                    <a:pt x="355599" y="188912"/>
                  </a:lnTo>
                  <a:lnTo>
                    <a:pt x="355599" y="0"/>
                  </a:lnTo>
                  <a:lnTo>
                    <a:pt x="0" y="0"/>
                  </a:lnTo>
                  <a:lnTo>
                    <a:pt x="0" y="18891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object 117"/>
            <p:cNvSpPr/>
            <p:nvPr/>
          </p:nvSpPr>
          <p:spPr>
            <a:xfrm>
              <a:off x="1575816" y="5067617"/>
              <a:ext cx="355600" cy="192405"/>
            </a:xfrm>
            <a:custGeom>
              <a:avLst/>
              <a:gdLst/>
              <a:ahLst/>
              <a:cxnLst/>
              <a:rect l="l" t="t" r="r" b="b"/>
              <a:pathLst>
                <a:path w="355600" h="192404">
                  <a:moveTo>
                    <a:pt x="0" y="192087"/>
                  </a:moveTo>
                  <a:lnTo>
                    <a:pt x="355599" y="192087"/>
                  </a:lnTo>
                  <a:lnTo>
                    <a:pt x="355599"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object 118"/>
            <p:cNvSpPr txBox="1"/>
            <p:nvPr/>
          </p:nvSpPr>
          <p:spPr>
            <a:xfrm>
              <a:off x="1575816" y="5072888"/>
              <a:ext cx="355600" cy="177800"/>
            </a:xfrm>
            <a:prstGeom prst="rect">
              <a:avLst/>
            </a:prstGeom>
          </p:spPr>
          <p:txBody>
            <a:bodyPr vert="horz" wrap="square" lIns="0" tIns="12065" rIns="0" bIns="0" rtlCol="0">
              <a:spAutoFit/>
            </a:bodyPr>
            <a:lstStyle/>
            <a:p>
              <a:pPr marL="1009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119"/>
            <p:cNvSpPr/>
            <p:nvPr/>
          </p:nvSpPr>
          <p:spPr>
            <a:xfrm>
              <a:off x="2288667" y="5448617"/>
              <a:ext cx="355600" cy="182880"/>
            </a:xfrm>
            <a:custGeom>
              <a:avLst/>
              <a:gdLst/>
              <a:ahLst/>
              <a:cxnLst/>
              <a:rect l="l" t="t" r="r" b="b"/>
              <a:pathLst>
                <a:path w="355600" h="182879">
                  <a:moveTo>
                    <a:pt x="0" y="182562"/>
                  </a:moveTo>
                  <a:lnTo>
                    <a:pt x="355600" y="182562"/>
                  </a:lnTo>
                  <a:lnTo>
                    <a:pt x="355600" y="0"/>
                  </a:lnTo>
                  <a:lnTo>
                    <a:pt x="0" y="0"/>
                  </a:lnTo>
                  <a:lnTo>
                    <a:pt x="0" y="18256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object 120"/>
            <p:cNvSpPr/>
            <p:nvPr/>
          </p:nvSpPr>
          <p:spPr>
            <a:xfrm>
              <a:off x="22886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object 121"/>
            <p:cNvSpPr txBox="1"/>
            <p:nvPr/>
          </p:nvSpPr>
          <p:spPr>
            <a:xfrm>
              <a:off x="2288667" y="5450840"/>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3" name="object 122"/>
            <p:cNvSpPr/>
            <p:nvPr/>
          </p:nvSpPr>
          <p:spPr>
            <a:xfrm>
              <a:off x="2644267" y="5637529"/>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object 123"/>
            <p:cNvSpPr/>
            <p:nvPr/>
          </p:nvSpPr>
          <p:spPr>
            <a:xfrm>
              <a:off x="26442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object 124"/>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object 125"/>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object 126"/>
            <p:cNvSpPr txBox="1"/>
            <p:nvPr/>
          </p:nvSpPr>
          <p:spPr>
            <a:xfrm>
              <a:off x="1218641" y="5088128"/>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127"/>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object 128"/>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object 129"/>
            <p:cNvSpPr txBox="1"/>
            <p:nvPr/>
          </p:nvSpPr>
          <p:spPr>
            <a:xfrm>
              <a:off x="1931416" y="5088128"/>
              <a:ext cx="357505"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1" name="object 130"/>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object 131"/>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bject 132"/>
            <p:cNvSpPr txBox="1"/>
            <p:nvPr/>
          </p:nvSpPr>
          <p:spPr>
            <a:xfrm>
              <a:off x="2288667" y="5277103"/>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133"/>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object 134"/>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object 135"/>
            <p:cNvSpPr txBox="1"/>
            <p:nvPr/>
          </p:nvSpPr>
          <p:spPr>
            <a:xfrm>
              <a:off x="2644267" y="5466079"/>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7" name="object 136"/>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object 137"/>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object 138"/>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object 139"/>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object 140"/>
            <p:cNvSpPr txBox="1"/>
            <p:nvPr/>
          </p:nvSpPr>
          <p:spPr>
            <a:xfrm>
              <a:off x="1575816" y="5277103"/>
              <a:ext cx="355600"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2" name="object 141"/>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object 142"/>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object 143"/>
            <p:cNvSpPr txBox="1"/>
            <p:nvPr/>
          </p:nvSpPr>
          <p:spPr>
            <a:xfrm>
              <a:off x="2288667" y="5636463"/>
              <a:ext cx="1066800" cy="177800"/>
            </a:xfrm>
            <a:prstGeom prst="rect">
              <a:avLst/>
            </a:prstGeom>
          </p:spPr>
          <p:txBody>
            <a:bodyPr vert="horz" wrap="square" lIns="0" tIns="12065" rIns="0" bIns="0" rtlCol="0">
              <a:spAutoFit/>
            </a:bodyPr>
            <a:lstStyle/>
            <a:p>
              <a:pPr marL="78105" marR="0" lvl="0" indent="0" algn="l" defTabSz="914400" rtl="0" eaLnBrk="1" fontAlgn="auto" latinLnBrk="0" hangingPunct="1">
                <a:lnSpc>
                  <a:spcPct val="100000"/>
                </a:lnSpc>
                <a:spcBef>
                  <a:spcPts val="95"/>
                </a:spcBef>
                <a:spcAft>
                  <a:spcPts val="0"/>
                </a:spcAft>
                <a:buClrTx/>
                <a:buSzTx/>
                <a:buFontTx/>
                <a:buNone/>
                <a:tabLst>
                  <a:tab pos="457200" algn="l"/>
                  <a:tab pos="78803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HD4	</a:t>
              </a:r>
              <a:r>
                <a:rPr kumimoji="0" sz="1000" b="0" i="0" u="none" strike="noStrike" kern="1200" cap="none" spc="-5" normalizeH="0" baseline="0" noProof="0" dirty="0">
                  <a:ln>
                    <a:noFill/>
                  </a:ln>
                  <a:solidFill>
                    <a:prstClr val="black"/>
                  </a:solidFill>
                  <a:effectLst/>
                  <a:uLnTx/>
                  <a:uFillTx/>
                  <a:latin typeface="Arial"/>
                  <a:ea typeface="+mn-ea"/>
                  <a:cs typeface="Arial"/>
                </a:rPr>
                <a:t>K4	</a:t>
              </a:r>
              <a:r>
                <a:rPr kumimoji="0" sz="1200" b="0" i="0" u="none" strike="noStrike" kern="1200" cap="none" spc="-7" normalizeH="0" baseline="3472" noProof="0" dirty="0">
                  <a:ln>
                    <a:noFill/>
                  </a:ln>
                  <a:solidFill>
                    <a:prstClr val="black"/>
                  </a:solidFill>
                  <a:effectLst/>
                  <a:uLnTx/>
                  <a:uFillTx/>
                  <a:latin typeface="Arial"/>
                  <a:ea typeface="+mn-ea"/>
                  <a:cs typeface="Arial"/>
                </a:rPr>
                <a:t>DH4</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55" name="object 144"/>
            <p:cNvSpPr/>
            <p:nvPr/>
          </p:nvSpPr>
          <p:spPr>
            <a:xfrm>
              <a:off x="1899666" y="5050154"/>
              <a:ext cx="790575" cy="833755"/>
            </a:xfrm>
            <a:custGeom>
              <a:avLst/>
              <a:gdLst/>
              <a:ahLst/>
              <a:cxnLst/>
              <a:rect l="l" t="t" r="r" b="b"/>
              <a:pathLst>
                <a:path w="790575" h="833754">
                  <a:moveTo>
                    <a:pt x="0" y="833437"/>
                  </a:moveTo>
                  <a:lnTo>
                    <a:pt x="790575" y="833437"/>
                  </a:lnTo>
                  <a:lnTo>
                    <a:pt x="790575" y="0"/>
                  </a:lnTo>
                  <a:lnTo>
                    <a:pt x="0" y="0"/>
                  </a:lnTo>
                  <a:lnTo>
                    <a:pt x="0" y="83343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7" name="Straight Arrow Connector 206">
              <a:extLst>
                <a:ext uri="{FF2B5EF4-FFF2-40B4-BE49-F238E27FC236}">
                  <a16:creationId xmlns:a16="http://schemas.microsoft.com/office/drawing/2014/main" id="{E5682ABB-E8B1-418B-8680-F9EE2B47865B}"/>
                </a:ext>
              </a:extLst>
            </p:cNvPr>
            <p:cNvCxnSpPr>
              <a:cxnSpLocks/>
            </p:cNvCxnSpPr>
            <p:nvPr/>
          </p:nvCxnSpPr>
          <p:spPr>
            <a:xfrm>
              <a:off x="730961" y="5930588"/>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6E1B09C-BAE1-4264-BBEE-4524EB429CD6}"/>
                </a:ext>
              </a:extLst>
            </p:cNvPr>
            <p:cNvSpPr txBox="1"/>
            <p:nvPr/>
          </p:nvSpPr>
          <p:spPr>
            <a:xfrm>
              <a:off x="3351060" y="5939605"/>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5" name="Group 224">
            <a:extLst>
              <a:ext uri="{FF2B5EF4-FFF2-40B4-BE49-F238E27FC236}">
                <a16:creationId xmlns:a16="http://schemas.microsoft.com/office/drawing/2014/main" id="{83BDCB5C-9DF5-44B6-BDD1-7CC9FB0BBFA5}"/>
              </a:ext>
            </a:extLst>
          </p:cNvPr>
          <p:cNvGrpSpPr/>
          <p:nvPr/>
        </p:nvGrpSpPr>
        <p:grpSpPr>
          <a:xfrm>
            <a:off x="6375780" y="3625820"/>
            <a:ext cx="4283964" cy="2535333"/>
            <a:chOff x="6375780" y="3625820"/>
            <a:chExt cx="4283964" cy="2535333"/>
          </a:xfrm>
        </p:grpSpPr>
        <p:sp>
          <p:nvSpPr>
            <p:cNvPr id="214" name="object 223">
              <a:extLst>
                <a:ext uri="{FF2B5EF4-FFF2-40B4-BE49-F238E27FC236}">
                  <a16:creationId xmlns:a16="http://schemas.microsoft.com/office/drawing/2014/main" id="{24AA5705-BDDF-4193-B831-C17E68774B2D}"/>
                </a:ext>
              </a:extLst>
            </p:cNvPr>
            <p:cNvSpPr/>
            <p:nvPr/>
          </p:nvSpPr>
          <p:spPr>
            <a:xfrm>
              <a:off x="6719350" y="5130875"/>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object 100"/>
            <p:cNvSpPr txBox="1"/>
            <p:nvPr/>
          </p:nvSpPr>
          <p:spPr>
            <a:xfrm>
              <a:off x="6375780" y="3625820"/>
              <a:ext cx="36550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5" normalizeH="0" baseline="0" noProof="0" dirty="0">
                  <a:ln>
                    <a:noFill/>
                  </a:ln>
                  <a:solidFill>
                    <a:prstClr val="black"/>
                  </a:solidFill>
                  <a:effectLst/>
                  <a:uLnTx/>
                  <a:uFillTx/>
                  <a:latin typeface="Trebuchet MS"/>
                  <a:ea typeface="+mn-ea"/>
                  <a:cs typeface="Trebuchet MS"/>
                </a:rPr>
                <a:t>5</a:t>
              </a:r>
              <a:r>
                <a:rPr kumimoji="0" sz="2000" b="0" i="0" u="none" strike="noStrike" kern="1200" cap="none" spc="-5" normalizeH="0" baseline="0" noProof="0" dirty="0">
                  <a:ln>
                    <a:noFill/>
                  </a:ln>
                  <a:solidFill>
                    <a:prstClr val="black"/>
                  </a:solidFill>
                  <a:effectLst/>
                  <a:uLnTx/>
                  <a:uFillTx/>
                  <a:latin typeface="Trebuchet MS"/>
                  <a:ea typeface="+mn-ea"/>
                  <a:cs typeface="Trebuchet MS"/>
                </a:rPr>
                <a:t>+ way concurrency</a:t>
              </a:r>
            </a:p>
          </p:txBody>
        </p:sp>
        <p:sp>
          <p:nvSpPr>
            <p:cNvPr id="116" name="object 205"/>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7" name="object 206"/>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object 207"/>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9" name="object 208"/>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0" name="object 209"/>
            <p:cNvSpPr/>
            <p:nvPr/>
          </p:nvSpPr>
          <p:spPr>
            <a:xfrm>
              <a:off x="7788275" y="39656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object 210"/>
            <p:cNvSpPr/>
            <p:nvPr/>
          </p:nvSpPr>
          <p:spPr>
            <a:xfrm>
              <a:off x="77882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2" name="object 211"/>
            <p:cNvSpPr txBox="1"/>
            <p:nvPr/>
          </p:nvSpPr>
          <p:spPr>
            <a:xfrm>
              <a:off x="7077075" y="39707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K1.2</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23" name="object 212"/>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object 213"/>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object 214"/>
            <p:cNvSpPr txBox="1"/>
            <p:nvPr/>
          </p:nvSpPr>
          <p:spPr>
            <a:xfrm>
              <a:off x="6716776" y="3986021"/>
              <a:ext cx="35750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26" name="object 215"/>
            <p:cNvSpPr/>
            <p:nvPr/>
          </p:nvSpPr>
          <p:spPr>
            <a:xfrm>
              <a:off x="88487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7" name="object 216"/>
            <p:cNvSpPr/>
            <p:nvPr/>
          </p:nvSpPr>
          <p:spPr>
            <a:xfrm>
              <a:off x="88487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object 217"/>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object 218"/>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0" name="object 219"/>
            <p:cNvSpPr txBox="1"/>
            <p:nvPr/>
          </p:nvSpPr>
          <p:spPr>
            <a:xfrm>
              <a:off x="8493125" y="4176521"/>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1" name="object 220"/>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2" name="object 221"/>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3" name="object 222"/>
            <p:cNvSpPr txBox="1"/>
            <p:nvPr/>
          </p:nvSpPr>
          <p:spPr>
            <a:xfrm>
              <a:off x="8139176" y="3986021"/>
              <a:ext cx="35433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4" name="object 223"/>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object 224"/>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object 226"/>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8" name="object 227"/>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9" name="object 228"/>
            <p:cNvSpPr txBox="1"/>
            <p:nvPr/>
          </p:nvSpPr>
          <p:spPr>
            <a:xfrm>
              <a:off x="7077075" y="4176521"/>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40" name="object 229"/>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1" name="object 230"/>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2" name="object 231"/>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bject 232"/>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4" name="object 233"/>
            <p:cNvSpPr/>
            <p:nvPr/>
          </p:nvSpPr>
          <p:spPr>
            <a:xfrm>
              <a:off x="7788275" y="4156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5" name="object 234"/>
            <p:cNvSpPr/>
            <p:nvPr/>
          </p:nvSpPr>
          <p:spPr>
            <a:xfrm>
              <a:off x="778827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object 235"/>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object 236"/>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object 237"/>
            <p:cNvSpPr txBox="1"/>
            <p:nvPr/>
          </p:nvSpPr>
          <p:spPr>
            <a:xfrm>
              <a:off x="7431151" y="41612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K2.1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K2.2</a:t>
              </a:r>
              <a:r>
                <a:rPr kumimoji="0" sz="1000" b="0" i="0" u="none" strike="noStrike" kern="1200" cap="none" spc="40" normalizeH="0" baseline="0" noProof="0" dirty="0">
                  <a:ln>
                    <a:noFill/>
                  </a:ln>
                  <a:solidFill>
                    <a:prstClr val="black"/>
                  </a:solidFill>
                  <a:effectLst/>
                  <a:uLnTx/>
                  <a:uFillTx/>
                  <a:latin typeface="Arial"/>
                  <a:ea typeface="+mn-ea"/>
                  <a:cs typeface="Arial"/>
                </a:rPr>
                <a:t> </a:t>
              </a:r>
              <a:r>
                <a:rPr kumimoji="0" lang="en-US" sz="1000" b="0" i="0" u="none" strike="noStrike" kern="1200" cap="none" spc="4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49" name="object 238"/>
            <p:cNvSpPr/>
            <p:nvPr/>
          </p:nvSpPr>
          <p:spPr>
            <a:xfrm>
              <a:off x="7788275" y="4349813"/>
              <a:ext cx="351155" cy="187325"/>
            </a:xfrm>
            <a:custGeom>
              <a:avLst/>
              <a:gdLst/>
              <a:ahLst/>
              <a:cxnLst/>
              <a:rect l="l" t="t" r="r" b="b"/>
              <a:pathLst>
                <a:path w="351154" h="187325">
                  <a:moveTo>
                    <a:pt x="0" y="187325"/>
                  </a:moveTo>
                  <a:lnTo>
                    <a:pt x="350900" y="187325"/>
                  </a:lnTo>
                  <a:lnTo>
                    <a:pt x="3509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0" name="object 239"/>
            <p:cNvSpPr/>
            <p:nvPr/>
          </p:nvSpPr>
          <p:spPr>
            <a:xfrm>
              <a:off x="778827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object 240"/>
            <p:cNvSpPr/>
            <p:nvPr/>
          </p:nvSpPr>
          <p:spPr>
            <a:xfrm>
              <a:off x="8139176"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object 241"/>
            <p:cNvSpPr/>
            <p:nvPr/>
          </p:nvSpPr>
          <p:spPr>
            <a:xfrm>
              <a:off x="8139176"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3" name="object 242"/>
            <p:cNvSpPr/>
            <p:nvPr/>
          </p:nvSpPr>
          <p:spPr>
            <a:xfrm>
              <a:off x="84931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4" name="object 243"/>
            <p:cNvSpPr/>
            <p:nvPr/>
          </p:nvSpPr>
          <p:spPr>
            <a:xfrm>
              <a:off x="84931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object 244"/>
            <p:cNvSpPr txBox="1"/>
            <p:nvPr/>
          </p:nvSpPr>
          <p:spPr>
            <a:xfrm>
              <a:off x="7431151" y="4354779"/>
              <a:ext cx="1773555" cy="166071"/>
            </a:xfrm>
            <a:prstGeom prst="rect">
              <a:avLst/>
            </a:prstGeom>
          </p:spPr>
          <p:txBody>
            <a:bodyPr vert="horz" wrap="square" lIns="0" tIns="12065" rIns="0" bIns="0" rtlCol="0">
              <a:spAutoFit/>
            </a:bodyPr>
            <a:lstStyle/>
            <a:p>
              <a:pPr marL="7874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HD3 </a:t>
              </a:r>
              <a:r>
                <a:rPr kumimoji="0" lang="en-US" sz="1200" b="0" i="0" u="none" strike="noStrike" kern="1200" cap="none" spc="-7" normalizeH="0" baseline="3472"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K3.2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K3.3</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200" b="0" i="0" u="none" strike="noStrike" kern="1200" cap="none" spc="-15" normalizeH="0" baseline="3472" noProof="0" dirty="0">
                  <a:ln>
                    <a:noFill/>
                  </a:ln>
                  <a:solidFill>
                    <a:prstClr val="black"/>
                  </a:solidFill>
                  <a:effectLst/>
                  <a:uLnTx/>
                  <a:uFillTx/>
                  <a:latin typeface="Arial"/>
                  <a:ea typeface="+mn-ea"/>
                  <a:cs typeface="Arial"/>
                </a:rPr>
                <a:t>DH3</a:t>
              </a:r>
              <a:endParaRPr kumimoji="0" sz="1200" b="0" i="0" u="none" strike="noStrike" kern="1200" cap="none" spc="0" normalizeH="0" baseline="3472" noProof="0" dirty="0">
                <a:ln>
                  <a:noFill/>
                </a:ln>
                <a:solidFill>
                  <a:prstClr val="black"/>
                </a:solidFill>
                <a:effectLst/>
                <a:uLnTx/>
                <a:uFillTx/>
                <a:latin typeface="Arial"/>
                <a:ea typeface="+mn-ea"/>
                <a:cs typeface="Arial"/>
              </a:endParaRPr>
            </a:p>
          </p:txBody>
        </p:sp>
        <p:sp>
          <p:nvSpPr>
            <p:cNvPr id="156" name="object 245"/>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7" name="object 246"/>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8" name="object 247"/>
            <p:cNvSpPr txBox="1"/>
            <p:nvPr/>
          </p:nvSpPr>
          <p:spPr>
            <a:xfrm>
              <a:off x="9204325" y="4557522"/>
              <a:ext cx="35750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59" name="object 248"/>
            <p:cNvSpPr/>
            <p:nvPr/>
          </p:nvSpPr>
          <p:spPr>
            <a:xfrm>
              <a:off x="7788275" y="4537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object 249"/>
            <p:cNvSpPr/>
            <p:nvPr/>
          </p:nvSpPr>
          <p:spPr>
            <a:xfrm>
              <a:off x="7788275" y="4537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object 250"/>
            <p:cNvSpPr txBox="1"/>
            <p:nvPr/>
          </p:nvSpPr>
          <p:spPr>
            <a:xfrm>
              <a:off x="7788275" y="4557522"/>
              <a:ext cx="35115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62" name="object 251"/>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3" name="object 252"/>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object 253"/>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object 254"/>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6" name="object 255"/>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7" name="object 256"/>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object 257"/>
            <p:cNvSpPr txBox="1"/>
            <p:nvPr/>
          </p:nvSpPr>
          <p:spPr>
            <a:xfrm>
              <a:off x="8139176" y="4542282"/>
              <a:ext cx="1065530"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K4.1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K4.2</a:t>
              </a:r>
              <a:r>
                <a:rPr kumimoji="0" sz="1000" b="0" i="0" u="none" strike="noStrike" kern="1200" cap="none" spc="55" normalizeH="0" baseline="0" noProof="0" dirty="0">
                  <a:ln>
                    <a:noFill/>
                  </a:ln>
                  <a:solidFill>
                    <a:prstClr val="black"/>
                  </a:solidFill>
                  <a:effectLst/>
                  <a:uLnTx/>
                  <a:uFillTx/>
                  <a:latin typeface="Arial"/>
                  <a:ea typeface="+mn-ea"/>
                  <a:cs typeface="Arial"/>
                </a:rPr>
                <a:t> </a:t>
              </a:r>
              <a:r>
                <a:rPr kumimoji="0" lang="en-US" sz="1000" b="0" i="0" u="none" strike="noStrike" kern="1200" cap="none" spc="5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69" name="object 258"/>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0" name="object 259"/>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1" name="object 260"/>
            <p:cNvSpPr txBox="1"/>
            <p:nvPr/>
          </p:nvSpPr>
          <p:spPr>
            <a:xfrm>
              <a:off x="9561576" y="4757673"/>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2" name="object 261"/>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3" name="object 262"/>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4" name="object 263"/>
            <p:cNvSpPr txBox="1"/>
            <p:nvPr/>
          </p:nvSpPr>
          <p:spPr>
            <a:xfrm>
              <a:off x="8139176" y="4757673"/>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5" name="object 264"/>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6" name="object 265"/>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7" name="object 266"/>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object 267"/>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9" name="object 268"/>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object 269"/>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object 270"/>
            <p:cNvSpPr txBox="1"/>
            <p:nvPr/>
          </p:nvSpPr>
          <p:spPr>
            <a:xfrm>
              <a:off x="8493125" y="4742433"/>
              <a:ext cx="106870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K5.1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K5.2</a:t>
              </a:r>
              <a:r>
                <a:rPr kumimoji="0" sz="1000" b="0" i="0" u="none" strike="noStrike" kern="1200" cap="none" spc="70" normalizeH="0" baseline="0" noProof="0" dirty="0">
                  <a:ln>
                    <a:noFill/>
                  </a:ln>
                  <a:solidFill>
                    <a:prstClr val="black"/>
                  </a:solidFill>
                  <a:effectLst/>
                  <a:uLnTx/>
                  <a:uFillTx/>
                  <a:latin typeface="Arial"/>
                  <a:ea typeface="+mn-ea"/>
                  <a:cs typeface="Arial"/>
                </a:rPr>
                <a:t> </a:t>
              </a:r>
              <a:r>
                <a:rPr kumimoji="0" lang="en-US" sz="1000" b="0" i="0" u="none" strike="noStrike" kern="1200" cap="none" spc="7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82" name="object 271"/>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object 272"/>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4" name="object 273"/>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5" name="object 274"/>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object 275"/>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7" name="object 276"/>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8" name="object 277"/>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9" name="object 278"/>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0" name="object 279"/>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object 280"/>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2" name="object 281"/>
            <p:cNvSpPr txBox="1"/>
            <p:nvPr/>
          </p:nvSpPr>
          <p:spPr>
            <a:xfrm>
              <a:off x="8493125" y="4939385"/>
              <a:ext cx="1784350" cy="177800"/>
            </a:xfrm>
            <a:prstGeom prst="rect">
              <a:avLst/>
            </a:prstGeom>
          </p:spPr>
          <p:txBody>
            <a:bodyPr vert="horz" wrap="square" lIns="0" tIns="12065" rIns="0" bIns="0" rtlCol="0">
              <a:spAutoFit/>
            </a:bodyPr>
            <a:lstStyle/>
            <a:p>
              <a:pPr marL="79375" marR="0" lvl="0" indent="0" algn="l" defTabSz="914400" rtl="0" eaLnBrk="1" fontAlgn="auto" latinLnBrk="0" hangingPunct="1">
                <a:lnSpc>
                  <a:spcPct val="100000"/>
                </a:lnSpc>
                <a:spcBef>
                  <a:spcPts val="95"/>
                </a:spcBef>
                <a:spcAft>
                  <a:spcPts val="0"/>
                </a:spcAft>
                <a:buClrTx/>
                <a:buSzTx/>
                <a:buFontTx/>
                <a:buNone/>
                <a:tabLst>
                  <a:tab pos="150685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HD6     </a:t>
              </a:r>
              <a:r>
                <a:rPr kumimoji="0" sz="1000" b="0" i="0" u="none" strike="noStrike" kern="1200" cap="none" spc="-5" normalizeH="0" baseline="0" noProof="0" dirty="0">
                  <a:ln>
                    <a:noFill/>
                  </a:ln>
                  <a:solidFill>
                    <a:prstClr val="black"/>
                  </a:solidFill>
                  <a:effectLst/>
                  <a:uLnTx/>
                  <a:uFillTx/>
                  <a:latin typeface="Arial"/>
                  <a:ea typeface="+mn-ea"/>
                  <a:cs typeface="Arial"/>
                </a:rPr>
                <a:t>K6.1 </a:t>
              </a:r>
              <a:r>
                <a:rPr kumimoji="0" sz="1000" b="0" i="0" u="none" strike="noStrike" kern="1200" cap="none" spc="10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K6.2 </a:t>
              </a:r>
              <a:r>
                <a:rPr kumimoji="0" sz="1000" b="0" i="0" u="none" strike="noStrike" kern="1200" cap="none" spc="22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K6.3	</a:t>
              </a:r>
              <a:r>
                <a:rPr kumimoji="0" sz="1200" b="0" i="0" u="none" strike="noStrike" kern="1200" cap="none" spc="-7" normalizeH="0" baseline="3472" noProof="0" dirty="0">
                  <a:ln>
                    <a:noFill/>
                  </a:ln>
                  <a:solidFill>
                    <a:prstClr val="black"/>
                  </a:solidFill>
                  <a:effectLst/>
                  <a:uLnTx/>
                  <a:uFillTx/>
                  <a:latin typeface="Arial"/>
                  <a:ea typeface="+mn-ea"/>
                  <a:cs typeface="Arial"/>
                </a:rPr>
                <a:t>DH6</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193" name="object 282"/>
            <p:cNvSpPr/>
            <p:nvPr/>
          </p:nvSpPr>
          <p:spPr>
            <a:xfrm>
              <a:off x="6711950" y="5347982"/>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4" name="object 283"/>
            <p:cNvSpPr/>
            <p:nvPr/>
          </p:nvSpPr>
          <p:spPr>
            <a:xfrm>
              <a:off x="6711950" y="5344647"/>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object 285"/>
            <p:cNvSpPr/>
            <p:nvPr/>
          </p:nvSpPr>
          <p:spPr>
            <a:xfrm>
              <a:off x="6711950" y="5554383"/>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7" name="object 286"/>
            <p:cNvSpPr/>
            <p:nvPr/>
          </p:nvSpPr>
          <p:spPr>
            <a:xfrm>
              <a:off x="6711950" y="5551048"/>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object 288"/>
            <p:cNvSpPr/>
            <p:nvPr/>
          </p:nvSpPr>
          <p:spPr>
            <a:xfrm>
              <a:off x="8110601" y="3880878"/>
              <a:ext cx="763905" cy="1924050"/>
            </a:xfrm>
            <a:custGeom>
              <a:avLst/>
              <a:gdLst/>
              <a:ahLst/>
              <a:cxnLst/>
              <a:rect l="l" t="t" r="r" b="b"/>
              <a:pathLst>
                <a:path w="763904" h="1924050">
                  <a:moveTo>
                    <a:pt x="0" y="1923922"/>
                  </a:moveTo>
                  <a:lnTo>
                    <a:pt x="763587" y="1923922"/>
                  </a:lnTo>
                  <a:lnTo>
                    <a:pt x="763587" y="0"/>
                  </a:lnTo>
                  <a:lnTo>
                    <a:pt x="0" y="0"/>
                  </a:lnTo>
                  <a:lnTo>
                    <a:pt x="0" y="192392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10" name="Straight Arrow Connector 209">
              <a:extLst>
                <a:ext uri="{FF2B5EF4-FFF2-40B4-BE49-F238E27FC236}">
                  <a16:creationId xmlns:a16="http://schemas.microsoft.com/office/drawing/2014/main" id="{C2D8D5FF-527D-49D0-A600-248C2A2AC762}"/>
                </a:ext>
              </a:extLst>
            </p:cNvPr>
            <p:cNvCxnSpPr>
              <a:cxnSpLocks/>
            </p:cNvCxnSpPr>
            <p:nvPr/>
          </p:nvCxnSpPr>
          <p:spPr>
            <a:xfrm>
              <a:off x="7452905" y="5890526"/>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F2A8295E-6636-4150-A64A-F26AB6B8B3D7}"/>
                </a:ext>
              </a:extLst>
            </p:cNvPr>
            <p:cNvSpPr txBox="1"/>
            <p:nvPr/>
          </p:nvSpPr>
          <p:spPr>
            <a:xfrm>
              <a:off x="10073004" y="5899543"/>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object 203">
              <a:extLst>
                <a:ext uri="{FF2B5EF4-FFF2-40B4-BE49-F238E27FC236}">
                  <a16:creationId xmlns:a16="http://schemas.microsoft.com/office/drawing/2014/main" id="{B4C8F96E-FA59-4FB6-99C4-226410F51B1E}"/>
                </a:ext>
              </a:extLst>
            </p:cNvPr>
            <p:cNvSpPr txBox="1"/>
            <p:nvPr/>
          </p:nvSpPr>
          <p:spPr>
            <a:xfrm>
              <a:off x="8148320" y="51606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7" name="object 203">
              <a:extLst>
                <a:ext uri="{FF2B5EF4-FFF2-40B4-BE49-F238E27FC236}">
                  <a16:creationId xmlns:a16="http://schemas.microsoft.com/office/drawing/2014/main" id="{D011A056-4D3C-4E88-8DCD-658C4ED13FA4}"/>
                </a:ext>
              </a:extLst>
            </p:cNvPr>
            <p:cNvSpPr txBox="1"/>
            <p:nvPr/>
          </p:nvSpPr>
          <p:spPr>
            <a:xfrm>
              <a:off x="8139176" y="53577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8" name="object 203">
              <a:extLst>
                <a:ext uri="{FF2B5EF4-FFF2-40B4-BE49-F238E27FC236}">
                  <a16:creationId xmlns:a16="http://schemas.microsoft.com/office/drawing/2014/main" id="{FF916119-4F7A-4854-9A9C-219181C0DA2A}"/>
                </a:ext>
              </a:extLst>
            </p:cNvPr>
            <p:cNvSpPr txBox="1"/>
            <p:nvPr/>
          </p:nvSpPr>
          <p:spPr>
            <a:xfrm>
              <a:off x="8134350" y="5558973"/>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grpSp>
      <p:grpSp>
        <p:nvGrpSpPr>
          <p:cNvPr id="224" name="Group 223">
            <a:extLst>
              <a:ext uri="{FF2B5EF4-FFF2-40B4-BE49-F238E27FC236}">
                <a16:creationId xmlns:a16="http://schemas.microsoft.com/office/drawing/2014/main" id="{42A17098-F5C8-49C5-8BAD-1919E42D7725}"/>
              </a:ext>
            </a:extLst>
          </p:cNvPr>
          <p:cNvGrpSpPr/>
          <p:nvPr/>
        </p:nvGrpSpPr>
        <p:grpSpPr>
          <a:xfrm>
            <a:off x="6325234" y="1793665"/>
            <a:ext cx="4334510" cy="1570906"/>
            <a:chOff x="6325234" y="1793665"/>
            <a:chExt cx="4334510" cy="1570906"/>
          </a:xfrm>
        </p:grpSpPr>
        <p:sp>
          <p:nvSpPr>
            <p:cNvPr id="10" name="object 99"/>
            <p:cNvSpPr txBox="1"/>
            <p:nvPr/>
          </p:nvSpPr>
          <p:spPr>
            <a:xfrm>
              <a:off x="6325234" y="1793665"/>
              <a:ext cx="4334510" cy="321242"/>
            </a:xfrm>
            <a:prstGeom prst="rect">
              <a:avLst/>
            </a:prstGeom>
          </p:spPr>
          <p:txBody>
            <a:bodyPr vert="horz" wrap="square" lIns="0" tIns="13335"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4-way concurrency</a:t>
              </a:r>
            </a:p>
          </p:txBody>
        </p:sp>
        <p:sp>
          <p:nvSpPr>
            <p:cNvPr id="83" name="object 172"/>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object 173"/>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object 174"/>
            <p:cNvSpPr txBox="1"/>
            <p:nvPr/>
          </p:nvSpPr>
          <p:spPr>
            <a:xfrm>
              <a:off x="7072376" y="23823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6" name="object 175"/>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object 176"/>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object 177"/>
            <p:cNvSpPr txBox="1"/>
            <p:nvPr/>
          </p:nvSpPr>
          <p:spPr>
            <a:xfrm>
              <a:off x="7072376" y="2176652"/>
              <a:ext cx="357505" cy="177800"/>
            </a:xfrm>
            <a:prstGeom prst="rect">
              <a:avLst/>
            </a:prstGeom>
          </p:spPr>
          <p:txBody>
            <a:bodyPr vert="horz" wrap="square" lIns="0" tIns="12065" rIns="0" bIns="0" rtlCol="0">
              <a:spAutoFit/>
            </a:bodyPr>
            <a:lstStyle/>
            <a:p>
              <a:pPr marL="10668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89" name="object 178"/>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object 179"/>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object 180"/>
            <p:cNvSpPr txBox="1"/>
            <p:nvPr/>
          </p:nvSpPr>
          <p:spPr>
            <a:xfrm>
              <a:off x="7429500" y="2367152"/>
              <a:ext cx="357505" cy="177800"/>
            </a:xfrm>
            <a:prstGeom prst="rect">
              <a:avLst/>
            </a:prstGeom>
          </p:spPr>
          <p:txBody>
            <a:bodyPr vert="horz" wrap="square" lIns="0" tIns="12065" rIns="0" bIns="0" rtlCol="0">
              <a:spAutoFit/>
            </a:bodyPr>
            <a:lstStyle/>
            <a:p>
              <a:pPr marL="10350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2" name="object 181"/>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object 182"/>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object 183"/>
            <p:cNvSpPr txBox="1"/>
            <p:nvPr/>
          </p:nvSpPr>
          <p:spPr>
            <a:xfrm>
              <a:off x="7786751" y="2559557"/>
              <a:ext cx="355600" cy="177800"/>
            </a:xfrm>
            <a:prstGeom prst="rect">
              <a:avLst/>
            </a:prstGeom>
          </p:spPr>
          <p:txBody>
            <a:bodyPr vert="horz" wrap="square" lIns="0" tIns="12065" rIns="0" bIns="0" rtlCol="0">
              <a:spAutoFit/>
            </a:bodyPr>
            <a:lstStyle/>
            <a:p>
              <a:pPr marL="10223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5" name="object 184"/>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object 185"/>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object 186"/>
            <p:cNvSpPr txBox="1"/>
            <p:nvPr/>
          </p:nvSpPr>
          <p:spPr>
            <a:xfrm>
              <a:off x="6716776" y="21918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98" name="object 187"/>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object 188"/>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object 189"/>
            <p:cNvSpPr txBox="1"/>
            <p:nvPr/>
          </p:nvSpPr>
          <p:spPr>
            <a:xfrm>
              <a:off x="7429500" y="2191893"/>
              <a:ext cx="357505" cy="147955"/>
            </a:xfrm>
            <a:prstGeom prst="rect">
              <a:avLst/>
            </a:prstGeom>
          </p:spPr>
          <p:txBody>
            <a:bodyPr vert="horz" wrap="square" lIns="0" tIns="13335" rIns="0" bIns="0" rtlCol="0">
              <a:spAutoFit/>
            </a:bodyPr>
            <a:lstStyle/>
            <a:p>
              <a:pPr marL="7937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1" name="object 190"/>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object 191"/>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object 192"/>
            <p:cNvSpPr txBox="1"/>
            <p:nvPr/>
          </p:nvSpPr>
          <p:spPr>
            <a:xfrm>
              <a:off x="7786751" y="2382393"/>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4" name="object 193"/>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 name="object 194"/>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object 195"/>
            <p:cNvSpPr txBox="1"/>
            <p:nvPr/>
          </p:nvSpPr>
          <p:spPr>
            <a:xfrm>
              <a:off x="8142351" y="2574798"/>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7" name="object 196"/>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object 197"/>
            <p:cNvSpPr txBox="1"/>
            <p:nvPr/>
          </p:nvSpPr>
          <p:spPr>
            <a:xfrm>
              <a:off x="7350506" y="2790718"/>
              <a:ext cx="512445" cy="114300"/>
            </a:xfrm>
            <a:prstGeom prst="rect">
              <a:avLst/>
            </a:prstGeom>
          </p:spPr>
          <p:txBody>
            <a:bodyPr vert="horz" wrap="square" lIns="0" tIns="0" rIns="0" bIns="0" rtlCol="0">
              <a:spAutoFit/>
            </a:bodyPr>
            <a:lstStyle/>
            <a:p>
              <a:pPr marL="0" marR="0" lvl="0" indent="0" algn="l" defTabSz="914400" rtl="0" eaLnBrk="1" fontAlgn="auto" latinLnBrk="0" hangingPunct="1">
                <a:lnSpc>
                  <a:spcPts val="890"/>
                </a:lnSpc>
                <a:spcBef>
                  <a:spcPts val="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a:ea typeface="+mn-ea"/>
                  <a:cs typeface="Arial"/>
                </a:rPr>
                <a:t>K4 </a:t>
              </a:r>
              <a:r>
                <a:rPr kumimoji="0" sz="800" b="0" i="0" u="none" strike="noStrike" kern="1200" cap="none" spc="-5" normalizeH="0" baseline="0" noProof="0" dirty="0">
                  <a:ln>
                    <a:noFill/>
                  </a:ln>
                  <a:solidFill>
                    <a:prstClr val="black"/>
                  </a:solidFill>
                  <a:effectLst/>
                  <a:uLnTx/>
                  <a:uFillTx/>
                  <a:latin typeface="Arial"/>
                  <a:ea typeface="+mn-ea"/>
                  <a:cs typeface="Arial"/>
                </a:rPr>
                <a:t>on</a:t>
              </a:r>
              <a:r>
                <a:rPr kumimoji="0" sz="800" b="0" i="0" u="none" strike="noStrike" kern="1200" cap="none" spc="-70" normalizeH="0" baseline="0" noProof="0" dirty="0">
                  <a:ln>
                    <a:noFill/>
                  </a:ln>
                  <a:solidFill>
                    <a:prstClr val="black"/>
                  </a:solidFill>
                  <a:effectLst/>
                  <a:uLnTx/>
                  <a:uFillTx/>
                  <a:latin typeface="Arial"/>
                  <a:ea typeface="+mn-ea"/>
                  <a:cs typeface="Arial"/>
                </a:rPr>
                <a:t> </a:t>
              </a:r>
              <a:r>
                <a:rPr kumimoji="0" sz="800" b="0" i="0" u="none" strike="noStrike" kern="1200" cap="none" spc="0" normalizeH="0" baseline="0" noProof="0" dirty="0">
                  <a:ln>
                    <a:noFill/>
                  </a:ln>
                  <a:solidFill>
                    <a:prstClr val="black"/>
                  </a:solidFill>
                  <a:effectLst/>
                  <a:uLnTx/>
                  <a:uFillTx/>
                  <a:latin typeface="Arial"/>
                  <a:ea typeface="+mn-ea"/>
                  <a:cs typeface="Arial"/>
                </a:rPr>
                <a:t>CPU</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9" name="object 198"/>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object 199"/>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object 200"/>
            <p:cNvSpPr txBox="1"/>
            <p:nvPr/>
          </p:nvSpPr>
          <p:spPr>
            <a:xfrm>
              <a:off x="7429500" y="2574798"/>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12" name="object 201"/>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object 202"/>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object 203"/>
            <p:cNvSpPr txBox="1"/>
            <p:nvPr/>
          </p:nvSpPr>
          <p:spPr>
            <a:xfrm>
              <a:off x="7314946" y="2775965"/>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115" name="object 204"/>
            <p:cNvSpPr/>
            <p:nvPr/>
          </p:nvSpPr>
          <p:spPr>
            <a:xfrm>
              <a:off x="7410450" y="2106993"/>
              <a:ext cx="389255" cy="903605"/>
            </a:xfrm>
            <a:custGeom>
              <a:avLst/>
              <a:gdLst/>
              <a:ahLst/>
              <a:cxnLst/>
              <a:rect l="l" t="t" r="r" b="b"/>
              <a:pathLst>
                <a:path w="389254" h="903605">
                  <a:moveTo>
                    <a:pt x="0" y="903287"/>
                  </a:moveTo>
                  <a:lnTo>
                    <a:pt x="388937" y="903287"/>
                  </a:lnTo>
                  <a:lnTo>
                    <a:pt x="388937" y="0"/>
                  </a:lnTo>
                  <a:lnTo>
                    <a:pt x="0" y="0"/>
                  </a:lnTo>
                  <a:lnTo>
                    <a:pt x="0" y="90328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5" name="object 203">
              <a:extLst>
                <a:ext uri="{FF2B5EF4-FFF2-40B4-BE49-F238E27FC236}">
                  <a16:creationId xmlns:a16="http://schemas.microsoft.com/office/drawing/2014/main" id="{1E613E6C-9B5D-4E4E-91E0-9884A8CE708A}"/>
                </a:ext>
              </a:extLst>
            </p:cNvPr>
            <p:cNvSpPr txBox="1"/>
            <p:nvPr/>
          </p:nvSpPr>
          <p:spPr>
            <a:xfrm>
              <a:off x="7314374" y="2775274"/>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cxnSp>
          <p:nvCxnSpPr>
            <p:cNvPr id="219" name="Straight Arrow Connector 218">
              <a:extLst>
                <a:ext uri="{FF2B5EF4-FFF2-40B4-BE49-F238E27FC236}">
                  <a16:creationId xmlns:a16="http://schemas.microsoft.com/office/drawing/2014/main" id="{218F4560-BA28-48FF-81F8-D8779E65ECE0}"/>
                </a:ext>
              </a:extLst>
            </p:cNvPr>
            <p:cNvCxnSpPr>
              <a:cxnSpLocks/>
            </p:cNvCxnSpPr>
            <p:nvPr/>
          </p:nvCxnSpPr>
          <p:spPr>
            <a:xfrm>
              <a:off x="6711950" y="3093944"/>
              <a:ext cx="1979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6B7D8A1-FBD7-41BE-B49D-C4A03044DE2A}"/>
                </a:ext>
              </a:extLst>
            </p:cNvPr>
            <p:cNvSpPr txBox="1"/>
            <p:nvPr/>
          </p:nvSpPr>
          <p:spPr>
            <a:xfrm>
              <a:off x="8493125" y="3102961"/>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6" name="object 96">
            <a:extLst>
              <a:ext uri="{FF2B5EF4-FFF2-40B4-BE49-F238E27FC236}">
                <a16:creationId xmlns:a16="http://schemas.microsoft.com/office/drawing/2014/main" id="{9AF830CD-E268-4E70-9B52-4F816F7F5C1D}"/>
              </a:ext>
            </a:extLst>
          </p:cNvPr>
          <p:cNvSpPr txBox="1"/>
          <p:nvPr/>
        </p:nvSpPr>
        <p:spPr>
          <a:xfrm>
            <a:off x="2999867" y="912174"/>
            <a:ext cx="6222365" cy="228268"/>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1400" b="0" i="0" u="none" strike="noStrike" kern="1200" cap="none" spc="0" normalizeH="0" baseline="0" noProof="0" dirty="0">
                <a:ln>
                  <a:noFill/>
                </a:ln>
                <a:solidFill>
                  <a:prstClr val="black"/>
                </a:solidFill>
                <a:effectLst/>
                <a:uLnTx/>
                <a:uFillTx/>
                <a:latin typeface="Trebuchet MS"/>
                <a:ea typeface="+mn-ea"/>
                <a:cs typeface="Trebuchet MS"/>
              </a:rPr>
              <a:t>Legend: DH-device2host copy ; K-kernel execution ; HD-host2device copy</a:t>
            </a:r>
            <a:endParaRPr kumimoji="0" sz="1400" b="0" i="0" u="none" strike="noStrike" kern="1200" cap="none" spc="0" normalizeH="0" baseline="0" noProof="0" dirty="0">
              <a:ln>
                <a:noFill/>
              </a:ln>
              <a:solidFill>
                <a:prstClr val="black"/>
              </a:solidFill>
              <a:effectLst/>
              <a:uLnTx/>
              <a:uFillTx/>
              <a:latin typeface="Trebuchet MS"/>
              <a:ea typeface="+mn-ea"/>
              <a:cs typeface="Trebuchet MS"/>
            </a:endParaRPr>
          </a:p>
        </p:txBody>
      </p:sp>
    </p:spTree>
    <p:extLst>
      <p:ext uri="{BB962C8B-B14F-4D97-AF65-F5344CB8AC3E}">
        <p14:creationId xmlns:p14="http://schemas.microsoft.com/office/powerpoint/2010/main" val="30770263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Using Multiple Streams</a:t>
            </a:r>
            <a:br>
              <a:rPr lang="en-US" sz="3200" dirty="0"/>
            </a:br>
            <a:r>
              <a:rPr lang="en-US" sz="2000" dirty="0"/>
              <a:t>[Version 2.1]</a:t>
            </a:r>
          </a:p>
        </p:txBody>
      </p:sp>
      <p:sp>
        <p:nvSpPr>
          <p:cNvPr id="3" name="Content Placeholder 2"/>
          <p:cNvSpPr>
            <a:spLocks noGrp="1"/>
          </p:cNvSpPr>
          <p:nvPr>
            <p:ph idx="1"/>
          </p:nvPr>
        </p:nvSpPr>
        <p:spPr/>
        <p:txBody>
          <a:bodyPr/>
          <a:lstStyle/>
          <a:p>
            <a:endParaRPr lang="en-US" sz="2000" dirty="0"/>
          </a:p>
          <a:p>
            <a:r>
              <a:rPr lang="en-US" sz="2000" dirty="0"/>
              <a:t>Similar to Example1, but use two streams</a:t>
            </a:r>
          </a:p>
          <a:p>
            <a:pPr lvl="1"/>
            <a:r>
              <a:rPr lang="en-US" sz="1600" dirty="0"/>
              <a:t>Goal this time around: Inspired by idea on previous slide, increase concurrency and therefore </a:t>
            </a:r>
            <a:r>
              <a:rPr lang="en-US" sz="1600" dirty="0">
                <a:solidFill>
                  <a:srgbClr val="0070C0"/>
                </a:solidFill>
              </a:rPr>
              <a:t>increase speed of execution</a:t>
            </a:r>
          </a:p>
          <a:p>
            <a:pPr lvl="1"/>
            <a:endParaRPr lang="en-US" sz="1800" dirty="0"/>
          </a:p>
          <a:p>
            <a:pPr lvl="1"/>
            <a:endParaRPr lang="en-US" sz="1800" dirty="0"/>
          </a:p>
          <a:p>
            <a:r>
              <a:rPr lang="en-US" sz="2000" dirty="0"/>
              <a:t>Why would you want to use multiple streams?</a:t>
            </a:r>
          </a:p>
          <a:p>
            <a:pPr lvl="1"/>
            <a:r>
              <a:rPr lang="en-US" sz="1600" dirty="0"/>
              <a:t>Overlapping GPU execution with host </a:t>
            </a:r>
            <a:r>
              <a:rPr lang="en-US" sz="1600" dirty="0">
                <a:latin typeface="cmsy10"/>
                <a:sym typeface="Symbol" panose="05050102010706020507" pitchFamily="18" charset="2"/>
              </a:rPr>
              <a:t></a:t>
            </a:r>
            <a:r>
              <a:rPr lang="en-US" sz="1600" dirty="0">
                <a:latin typeface="cmsy10"/>
              </a:rPr>
              <a:t> </a:t>
            </a:r>
            <a:r>
              <a:rPr lang="en-US" sz="1600" dirty="0"/>
              <a:t>device data movement can improve overall performance</a:t>
            </a:r>
          </a:p>
          <a:p>
            <a:pPr lvl="1"/>
            <a:r>
              <a:rPr lang="en-US" sz="1800" dirty="0"/>
              <a:t>See previous slide, use “manual pipelining”</a:t>
            </a:r>
          </a:p>
          <a:p>
            <a:pPr lvl="1"/>
            <a:endParaRPr lang="en-US" sz="1800" dirty="0"/>
          </a:p>
          <a:p>
            <a:pPr lvl="1"/>
            <a:endParaRPr lang="en-US" sz="1800" dirty="0"/>
          </a:p>
          <a:p>
            <a:r>
              <a:rPr lang="en-US" sz="2000" dirty="0"/>
              <a:t>Two ideas underlie  the process</a:t>
            </a:r>
          </a:p>
          <a:p>
            <a:pPr lvl="1"/>
            <a:r>
              <a:rPr lang="en-US" sz="1600" dirty="0"/>
              <a:t>The idea of “</a:t>
            </a:r>
            <a:r>
              <a:rPr lang="en-US" sz="1600" dirty="0" err="1"/>
              <a:t>chunkification</a:t>
            </a:r>
            <a:r>
              <a:rPr lang="en-US" sz="1600" dirty="0"/>
              <a:t>” of the computation</a:t>
            </a:r>
          </a:p>
          <a:p>
            <a:pPr lvl="2"/>
            <a:r>
              <a:rPr lang="en-US" sz="1400" dirty="0"/>
              <a:t>Computation is broken into pieces that are queued up for execution on the device (we already saw this in Example 1, which uses one stream)</a:t>
            </a:r>
          </a:p>
          <a:p>
            <a:pPr lvl="2"/>
            <a:endParaRPr lang="en-US" sz="1400" dirty="0"/>
          </a:p>
          <a:p>
            <a:pPr lvl="1"/>
            <a:r>
              <a:rPr lang="en-US" sz="1600" dirty="0"/>
              <a:t>The idea of overlapping execution with PCI host </a:t>
            </a:r>
            <a:r>
              <a:rPr lang="en-US" sz="1600" dirty="0">
                <a:latin typeface="cmsy10"/>
                <a:sym typeface="Symbol" panose="05050102010706020507" pitchFamily="18" charset="2"/>
              </a:rPr>
              <a:t></a:t>
            </a:r>
            <a:r>
              <a:rPr lang="en-US" sz="1600" dirty="0">
                <a:latin typeface="cmsy10"/>
              </a:rPr>
              <a:t> </a:t>
            </a:r>
            <a:r>
              <a:rPr lang="en-US" sz="1600" dirty="0"/>
              <a:t>device data movement</a:t>
            </a:r>
          </a:p>
          <a:p>
            <a:endParaRPr lang="en-US" sz="1900" dirty="0"/>
          </a:p>
          <a:p>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2620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Overlapping Execution and Data Transfer: What is </a:t>
            </a:r>
            <a:r>
              <a:rPr lang="en-US" sz="3000" dirty="0">
                <a:solidFill>
                  <a:srgbClr val="FFC000"/>
                </a:solidFill>
              </a:rPr>
              <a:t>hoped for</a:t>
            </a:r>
          </a:p>
        </p:txBody>
      </p:sp>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p:cNvSpPr>
            <a:spLocks noGrp="1"/>
          </p:cNvSpPr>
          <p:nvPr>
            <p:ph idx="4294967295"/>
          </p:nvPr>
        </p:nvSpPr>
        <p:spPr>
          <a:xfrm>
            <a:off x="183824" y="4572000"/>
            <a:ext cx="11783810" cy="2090738"/>
          </a:xfrm>
        </p:spPr>
        <p:txBody>
          <a:bodyPr/>
          <a:lstStyle/>
          <a:p>
            <a:r>
              <a:rPr lang="en-US" sz="1800" dirty="0"/>
              <a:t>Observations:</a:t>
            </a:r>
          </a:p>
          <a:p>
            <a:pPr lvl="1"/>
            <a:r>
              <a:rPr lang="en-US" sz="1600" dirty="0"/>
              <a:t>“</a:t>
            </a:r>
            <a:r>
              <a:rPr lang="en-US" sz="1600" dirty="0" err="1"/>
              <a:t>memcpy</a:t>
            </a:r>
            <a:r>
              <a:rPr lang="en-US" sz="1600" dirty="0"/>
              <a:t>” actually represents an asynchronous </a:t>
            </a:r>
            <a:r>
              <a:rPr lang="en-US" sz="1600" dirty="0" err="1">
                <a:solidFill>
                  <a:srgbClr val="0070C0"/>
                </a:solidFill>
                <a:latin typeface="Consolas" pitchFamily="49" charset="0"/>
                <a:cs typeface="Consolas" pitchFamily="49" charset="0"/>
              </a:rPr>
              <a:t>cudaMemcpyAsync</a:t>
            </a:r>
            <a:r>
              <a:rPr lang="en-US" sz="1600" dirty="0">
                <a:solidFill>
                  <a:srgbClr val="0070C0"/>
                </a:solidFill>
                <a:latin typeface="Consolas" pitchFamily="49" charset="0"/>
                <a:cs typeface="Consolas" pitchFamily="49" charset="0"/>
              </a:rPr>
              <a:t>()</a:t>
            </a:r>
            <a:r>
              <a:rPr lang="en-US" sz="1600" dirty="0"/>
              <a:t> memory copy call</a:t>
            </a:r>
          </a:p>
          <a:p>
            <a:pPr lvl="1"/>
            <a:r>
              <a:rPr lang="en-US" sz="1600" dirty="0"/>
              <a:t>White (empty) box: time when one stream is waiting to execute an operation that it cannot overlap with other stream’s operation</a:t>
            </a:r>
          </a:p>
          <a:p>
            <a:pPr lvl="1"/>
            <a:r>
              <a:rPr lang="en-US" sz="1600" dirty="0"/>
              <a:t>The goal: keep both GPU engine types (execution and </a:t>
            </a:r>
            <a:r>
              <a:rPr lang="en-US" sz="1600" dirty="0" err="1"/>
              <a:t>mem</a:t>
            </a:r>
            <a:r>
              <a:rPr lang="en-US" sz="1600" dirty="0"/>
              <a:t> copy) busy</a:t>
            </a:r>
          </a:p>
          <a:p>
            <a:pPr lvl="2"/>
            <a:r>
              <a:rPr lang="en-US" sz="1300" dirty="0"/>
              <a:t>Note: recent hardware allows two copies to take place simultaneously: one from host to device, at the same time one goes on from device to host (you have two copy </a:t>
            </a:r>
            <a:r>
              <a:rPr lang="en-US" sz="1300" dirty="0" err="1"/>
              <a:t>subengines</a:t>
            </a:r>
            <a:r>
              <a:rPr lang="en-US" sz="1300" dirty="0"/>
              <a:t>). This example shows only one copy-engine (old CC).</a:t>
            </a:r>
          </a:p>
        </p:txBody>
      </p:sp>
      <p:graphicFrame>
        <p:nvGraphicFramePr>
          <p:cNvPr id="5" name="Table 4"/>
          <p:cNvGraphicFramePr>
            <a:graphicFrameLocks noGrp="1"/>
          </p:cNvGraphicFramePr>
          <p:nvPr/>
        </p:nvGraphicFramePr>
        <p:xfrm>
          <a:off x="3429000" y="1295400"/>
          <a:ext cx="3784600" cy="3238500"/>
        </p:xfrm>
        <a:graphic>
          <a:graphicData uri="http://schemas.openxmlformats.org/drawingml/2006/table">
            <a:tbl>
              <a:tblPr/>
              <a:tblGrid>
                <a:gridCol w="608579">
                  <a:extLst>
                    <a:ext uri="{9D8B030D-6E8A-4147-A177-3AD203B41FA5}">
                      <a16:colId xmlns:a16="http://schemas.microsoft.com/office/drawing/2014/main" val="20000"/>
                    </a:ext>
                  </a:extLst>
                </a:gridCol>
                <a:gridCol w="1283721">
                  <a:extLst>
                    <a:ext uri="{9D8B030D-6E8A-4147-A177-3AD203B41FA5}">
                      <a16:colId xmlns:a16="http://schemas.microsoft.com/office/drawing/2014/main" val="20001"/>
                    </a:ext>
                  </a:extLst>
                </a:gridCol>
                <a:gridCol w="608579">
                  <a:extLst>
                    <a:ext uri="{9D8B030D-6E8A-4147-A177-3AD203B41FA5}">
                      <a16:colId xmlns:a16="http://schemas.microsoft.com/office/drawing/2014/main" val="20002"/>
                    </a:ext>
                  </a:extLst>
                </a:gridCol>
                <a:gridCol w="1283721">
                  <a:extLst>
                    <a:ext uri="{9D8B030D-6E8A-4147-A177-3AD203B41FA5}">
                      <a16:colId xmlns:a16="http://schemas.microsoft.com/office/drawing/2014/main" val="20003"/>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dirty="0">
                          <a:solidFill>
                            <a:srgbClr val="000000"/>
                          </a:solidFill>
                          <a:effectLst/>
                          <a:latin typeface="Calibri"/>
                        </a:rPr>
                        <a:t>Timeline of intended application execution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000000"/>
                          </a:solidFill>
                          <a:effectLst/>
                          <a:latin typeface="Calibri"/>
                        </a:rPr>
                        <a:t>using two independent streams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cxnSp>
        <p:nvCxnSpPr>
          <p:cNvPr id="9" name="Straight Arrow Connector 8"/>
          <p:cNvCxnSpPr/>
          <p:nvPr/>
        </p:nvCxnSpPr>
        <p:spPr>
          <a:xfrm flipH="1">
            <a:off x="1758185" y="1447801"/>
            <a:ext cx="1588" cy="2257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rot="16200000">
            <a:off x="1120010" y="2643188"/>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 flow</a:t>
            </a:r>
          </a:p>
        </p:txBody>
      </p:sp>
      <p:sp>
        <p:nvSpPr>
          <p:cNvPr id="3" name="Left Brace 2">
            <a:extLst>
              <a:ext uri="{FF2B5EF4-FFF2-40B4-BE49-F238E27FC236}">
                <a16:creationId xmlns:a16="http://schemas.microsoft.com/office/drawing/2014/main" id="{3344FA46-ECD1-EB6F-0D3E-E0FD06C942A6}"/>
              </a:ext>
            </a:extLst>
          </p:cNvPr>
          <p:cNvSpPr/>
          <p:nvPr/>
        </p:nvSpPr>
        <p:spPr>
          <a:xfrm>
            <a:off x="3626749" y="1375317"/>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01AC77-734D-5B0A-25E5-6DBB48B249A6}"/>
              </a:ext>
            </a:extLst>
          </p:cNvPr>
          <p:cNvSpPr txBox="1"/>
          <p:nvPr/>
        </p:nvSpPr>
        <p:spPr>
          <a:xfrm>
            <a:off x="2547748" y="2253346"/>
            <a:ext cx="1079001"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1</a:t>
            </a:r>
          </a:p>
        </p:txBody>
      </p:sp>
      <p:sp>
        <p:nvSpPr>
          <p:cNvPr id="8" name="Left Brace 7">
            <a:extLst>
              <a:ext uri="{FF2B5EF4-FFF2-40B4-BE49-F238E27FC236}">
                <a16:creationId xmlns:a16="http://schemas.microsoft.com/office/drawing/2014/main" id="{F58FFCB0-FEA1-6F0B-FB12-EB0C4C0EA3FD}"/>
              </a:ext>
            </a:extLst>
          </p:cNvPr>
          <p:cNvSpPr/>
          <p:nvPr/>
        </p:nvSpPr>
        <p:spPr>
          <a:xfrm flipH="1">
            <a:off x="7291845" y="1483293"/>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A76BAB-0969-6F3A-CD7C-0E97183386DC}"/>
              </a:ext>
            </a:extLst>
          </p:cNvPr>
          <p:cNvSpPr txBox="1"/>
          <p:nvPr/>
        </p:nvSpPr>
        <p:spPr>
          <a:xfrm>
            <a:off x="7530852" y="2268319"/>
            <a:ext cx="10790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2</a:t>
            </a:r>
          </a:p>
        </p:txBody>
      </p:sp>
    </p:spTree>
    <p:extLst>
      <p:ext uri="{BB962C8B-B14F-4D97-AF65-F5344CB8AC3E}">
        <p14:creationId xmlns:p14="http://schemas.microsoft.com/office/powerpoint/2010/main" val="20613937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Quiz: Overlapping Execution and Data Transfer</a:t>
            </a:r>
          </a:p>
        </p:txBody>
      </p:sp>
      <mc:AlternateContent xmlns:mc="http://schemas.openxmlformats.org/markup-compatibility/2006" xmlns:a14="http://schemas.microsoft.com/office/drawing/2010/main">
        <mc:Choice Requires="a14">
          <p:sp>
            <p:nvSpPr>
              <p:cNvPr id="15" name="Content Placeholder 2"/>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pic above is for an older device, back then there was only overlap of kernel execution with H</a:t>
                </a:r>
                <a:r>
                  <a:rPr lang="en-US" sz="1800" b="0" dirty="0"/>
                  <a:t>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 </m:t>
                    </m:r>
                  </m:oMath>
                </a14:m>
                <a:r>
                  <a:rPr lang="en-US" sz="1800" dirty="0"/>
                  <a:t>D mem transfer</a:t>
                </a:r>
              </a:p>
              <a:p>
                <a:endParaRPr lang="en-US" sz="1800" dirty="0"/>
              </a:p>
              <a:p>
                <a:r>
                  <a:rPr lang="en-US" sz="1800" dirty="0"/>
                  <a:t>Question: how is the picture above going to change if you can have at the same time a copy-in and copy-out mem transfer between the GPU and host?</a:t>
                </a:r>
                <a:endParaRPr lang="en-US" sz="1300" dirty="0"/>
              </a:p>
            </p:txBody>
          </p:sp>
        </mc:Choice>
        <mc:Fallback xmlns="">
          <p:sp>
            <p:nvSpPr>
              <p:cNvPr id="15" name="Content Placeholder 2"/>
              <p:cNvSpPr>
                <a:spLocks noGrp="1" noRot="1" noChangeAspect="1" noMove="1" noResize="1" noEditPoints="1" noAdjustHandles="1" noChangeArrowheads="1" noChangeShapeType="1" noTextEdit="1"/>
              </p:cNvSpPr>
              <p:nvPr>
                <p:ph idx="1"/>
              </p:nvPr>
            </p:nvSpPr>
            <p:spPr>
              <a:blipFill>
                <a:blip r:embed="rId3"/>
                <a:stretch>
                  <a:fillRect l="-306"/>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3429000" y="1295400"/>
          <a:ext cx="3784600" cy="3238500"/>
        </p:xfrm>
        <a:graphic>
          <a:graphicData uri="http://schemas.openxmlformats.org/drawingml/2006/table">
            <a:tbl>
              <a:tblPr/>
              <a:tblGrid>
                <a:gridCol w="608579">
                  <a:extLst>
                    <a:ext uri="{9D8B030D-6E8A-4147-A177-3AD203B41FA5}">
                      <a16:colId xmlns:a16="http://schemas.microsoft.com/office/drawing/2014/main" val="20000"/>
                    </a:ext>
                  </a:extLst>
                </a:gridCol>
                <a:gridCol w="1283721">
                  <a:extLst>
                    <a:ext uri="{9D8B030D-6E8A-4147-A177-3AD203B41FA5}">
                      <a16:colId xmlns:a16="http://schemas.microsoft.com/office/drawing/2014/main" val="20001"/>
                    </a:ext>
                  </a:extLst>
                </a:gridCol>
                <a:gridCol w="608579">
                  <a:extLst>
                    <a:ext uri="{9D8B030D-6E8A-4147-A177-3AD203B41FA5}">
                      <a16:colId xmlns:a16="http://schemas.microsoft.com/office/drawing/2014/main" val="20002"/>
                    </a:ext>
                  </a:extLst>
                </a:gridCol>
                <a:gridCol w="1283721">
                  <a:extLst>
                    <a:ext uri="{9D8B030D-6E8A-4147-A177-3AD203B41FA5}">
                      <a16:colId xmlns:a16="http://schemas.microsoft.com/office/drawing/2014/main" val="20003"/>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dirty="0">
                          <a:solidFill>
                            <a:srgbClr val="000000"/>
                          </a:solidFill>
                          <a:effectLst/>
                          <a:latin typeface="Calibri"/>
                        </a:rPr>
                        <a:t>Timeline of intended application execution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000000"/>
                          </a:solidFill>
                          <a:effectLst/>
                          <a:latin typeface="Calibri"/>
                        </a:rPr>
                        <a:t>using two independent streams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cxnSp>
        <p:nvCxnSpPr>
          <p:cNvPr id="9" name="Straight Arrow Connector 8"/>
          <p:cNvCxnSpPr/>
          <p:nvPr/>
        </p:nvCxnSpPr>
        <p:spPr>
          <a:xfrm flipH="1">
            <a:off x="3810000" y="1447801"/>
            <a:ext cx="1588" cy="2257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rot="16200000">
            <a:off x="3171825" y="2643188"/>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extLst>
      <p:ext uri="{BB962C8B-B14F-4D97-AF65-F5344CB8AC3E}">
        <p14:creationId xmlns:p14="http://schemas.microsoft.com/office/powerpoint/2010/main" val="36309748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981200" y="5006340"/>
            <a:ext cx="7717967" cy="175260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981200" y="2393566"/>
            <a:ext cx="4191000" cy="240703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981200" y="1038226"/>
            <a:ext cx="6629400" cy="12477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Rectangle 10"/>
          <p:cNvSpPr/>
          <p:nvPr/>
        </p:nvSpPr>
        <p:spPr>
          <a:xfrm>
            <a:off x="8686800" y="1919782"/>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3" name="Rectangle 12"/>
          <p:cNvSpPr/>
          <p:nvPr/>
        </p:nvSpPr>
        <p:spPr>
          <a:xfrm>
            <a:off x="6248400" y="3962401"/>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
        <p:nvSpPr>
          <p:cNvPr id="16" name="Rectangle 15"/>
          <p:cNvSpPr/>
          <p:nvPr/>
        </p:nvSpPr>
        <p:spPr>
          <a:xfrm>
            <a:off x="9339934" y="464023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3" name="Rectangle 2"/>
          <p:cNvSpPr/>
          <p:nvPr/>
        </p:nvSpPr>
        <p:spPr>
          <a:xfrm>
            <a:off x="1600200" y="841712"/>
            <a:ext cx="8001000" cy="59400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cudaDeviceProp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cudaGetDeviceProperties</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&amp;prop,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prop.deviceOverlap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"Device will not handle overlaps, so no speed up from streams\n"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*dev_b0, *dev_c0;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*dev_b1, *dev_c1;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locked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Tree>
    <p:extLst>
      <p:ext uri="{BB962C8B-B14F-4D97-AF65-F5344CB8AC3E}">
        <p14:creationId xmlns:p14="http://schemas.microsoft.com/office/powerpoint/2010/main" val="7893059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9365" y="2920093"/>
            <a:ext cx="8077200" cy="312737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981200" y="1828801"/>
            <a:ext cx="3733800" cy="95522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br>
              <a:rPr lang="en-US" sz="3200" dirty="0"/>
            </a:b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5734051" y="1828801"/>
            <a:ext cx="106150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Still Stage 3</a:t>
            </a:r>
          </a:p>
        </p:txBody>
      </p:sp>
      <p:sp>
        <p:nvSpPr>
          <p:cNvPr id="10" name="Rectangle 9"/>
          <p:cNvSpPr/>
          <p:nvPr/>
        </p:nvSpPr>
        <p:spPr>
          <a:xfrm>
            <a:off x="9285505" y="263013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5" name="Rectangle 4"/>
          <p:cNvSpPr/>
          <p:nvPr/>
        </p:nvSpPr>
        <p:spPr>
          <a:xfrm>
            <a:off x="1600200" y="1828801"/>
            <a:ext cx="8686800" cy="44012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r>
              <a:rPr kumimoji="0" lang="nn-NO" sz="10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2*N</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data from pinned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65|  </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2" name="Arrow: Right 11">
            <a:extLst>
              <a:ext uri="{FF2B5EF4-FFF2-40B4-BE49-F238E27FC236}">
                <a16:creationId xmlns:a16="http://schemas.microsoft.com/office/drawing/2014/main" id="{44617D27-2174-4516-AC29-F504E310DF53}"/>
              </a:ext>
            </a:extLst>
          </p:cNvPr>
          <p:cNvSpPr/>
          <p:nvPr/>
        </p:nvSpPr>
        <p:spPr>
          <a:xfrm rot="10800000">
            <a:off x="10140042" y="4258490"/>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29C9FAA-80FF-4C11-9AA3-5EDF85A6B2F2}"/>
              </a:ext>
            </a:extLst>
          </p:cNvPr>
          <p:cNvSpPr txBox="1"/>
          <p:nvPr/>
        </p:nvSpPr>
        <p:spPr>
          <a:xfrm>
            <a:off x="10538459" y="3960737"/>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24607176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3967" y="1573749"/>
            <a:ext cx="5334000" cy="3328452"/>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7848600" y="2916093"/>
            <a:ext cx="81150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6"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 </a:t>
            </a: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002967" y="1573749"/>
            <a:ext cx="5715000" cy="378565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90|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Rectangle 8"/>
          <p:cNvSpPr/>
          <p:nvPr/>
        </p:nvSpPr>
        <p:spPr>
          <a:xfrm>
            <a:off x="8492067" y="5912599"/>
            <a:ext cx="281940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NOTE: the kernel doesn’t actually change…</a:t>
            </a:r>
          </a:p>
        </p:txBody>
      </p:sp>
    </p:spTree>
    <p:extLst>
      <p:ext uri="{BB962C8B-B14F-4D97-AF65-F5344CB8AC3E}">
        <p14:creationId xmlns:p14="http://schemas.microsoft.com/office/powerpoint/2010/main" val="412279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2.1 </a:t>
            </a:r>
            <a:r>
              <a:rPr lang="en-US" sz="2400" dirty="0"/>
              <a:t>[Version 1]</a:t>
            </a:r>
            <a:r>
              <a:rPr lang="en-US" dirty="0"/>
              <a:t>, Summary</a:t>
            </a:r>
          </a:p>
        </p:txBody>
      </p:sp>
      <p:sp>
        <p:nvSpPr>
          <p:cNvPr id="3" name="Content Placeholder 2"/>
          <p:cNvSpPr>
            <a:spLocks noGrp="1"/>
          </p:cNvSpPr>
          <p:nvPr>
            <p:ph idx="1"/>
          </p:nvPr>
        </p:nvSpPr>
        <p:spPr/>
        <p:txBody>
          <a:bodyPr/>
          <a:lstStyle/>
          <a:p>
            <a:endParaRPr lang="en-US" sz="1800" dirty="0"/>
          </a:p>
          <a:p>
            <a:r>
              <a:rPr lang="en-US" sz="1800" dirty="0"/>
              <a:t>Stage 1 ensures that your device supports your attempt to overlap kernel execution with </a:t>
            </a:r>
            <a:r>
              <a:rPr lang="en-US" sz="1800" dirty="0" err="1"/>
              <a:t>host</a:t>
            </a:r>
            <a:r>
              <a:rPr lang="en-US" sz="1800" dirty="0" err="1">
                <a:latin typeface="cmsy10"/>
                <a:sym typeface="Symbol" panose="05050102010706020507" pitchFamily="18" charset="2"/>
              </a:rPr>
              <a:t></a:t>
            </a:r>
            <a:r>
              <a:rPr lang="en-US" sz="1800" dirty="0" err="1"/>
              <a:t>device</a:t>
            </a:r>
            <a:r>
              <a:rPr lang="en-US" sz="1800" dirty="0"/>
              <a:t> data transfer</a:t>
            </a:r>
          </a:p>
          <a:p>
            <a:endParaRPr lang="en-US" sz="1800" dirty="0"/>
          </a:p>
          <a:p>
            <a:r>
              <a:rPr lang="en-US" sz="1800" dirty="0"/>
              <a:t>Stage 2 sets up the events needed to time the execution of the program</a:t>
            </a:r>
          </a:p>
          <a:p>
            <a:endParaRPr lang="en-US" sz="1800" dirty="0"/>
          </a:p>
          <a:p>
            <a:r>
              <a:rPr lang="en-US" sz="1800" dirty="0"/>
              <a:t>Stage 3 allocates page-locked memory on the host side so that we can fall back on asynchronous memory copy operations between host and device and initializes data</a:t>
            </a:r>
          </a:p>
          <a:p>
            <a:endParaRPr lang="en-US" sz="1800" dirty="0"/>
          </a:p>
          <a:p>
            <a:r>
              <a:rPr lang="en-US" sz="1800" dirty="0"/>
              <a:t>Stage 4 enqueues the set of GPU operations that need to be undertaken (the “</a:t>
            </a:r>
            <a:r>
              <a:rPr lang="en-US" sz="1800" dirty="0" err="1"/>
              <a:t>chunkification</a:t>
            </a:r>
            <a:r>
              <a:rPr lang="en-US" sz="1800" dirty="0"/>
              <a:t>”)</a:t>
            </a:r>
          </a:p>
          <a:p>
            <a:endParaRPr lang="en-US" sz="1800" dirty="0"/>
          </a:p>
          <a:p>
            <a:r>
              <a:rPr lang="en-US" sz="1800" dirty="0"/>
              <a:t>Stage 5 takes care of timing reporting and clean 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526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Comments, Using Two Streams</a:t>
            </a:r>
            <a:br>
              <a:rPr lang="en-US" dirty="0"/>
            </a:br>
            <a:r>
              <a:rPr lang="en-US" sz="2400" dirty="0"/>
              <a:t>[Version 2.1]</a:t>
            </a:r>
          </a:p>
        </p:txBody>
      </p:sp>
      <p:sp>
        <p:nvSpPr>
          <p:cNvPr id="3" name="Content Placeholder 2"/>
          <p:cNvSpPr>
            <a:spLocks noGrp="1"/>
          </p:cNvSpPr>
          <p:nvPr>
            <p:ph idx="1"/>
          </p:nvPr>
        </p:nvSpPr>
        <p:spPr/>
        <p:txBody>
          <a:bodyPr/>
          <a:lstStyle/>
          <a:p>
            <a:r>
              <a:rPr lang="en-US" sz="2000" dirty="0"/>
              <a:t>Timing results provided by “CUDA by Example: An Introduction to General-Purpose GPU Programming,”</a:t>
            </a:r>
          </a:p>
          <a:p>
            <a:pPr lvl="1"/>
            <a:r>
              <a:rPr lang="en-US" sz="1800" dirty="0"/>
              <a:t>Sanders and </a:t>
            </a:r>
            <a:r>
              <a:rPr lang="en-US" sz="1800" dirty="0" err="1"/>
              <a:t>Kandrot</a:t>
            </a:r>
            <a:r>
              <a:rPr lang="en-US" sz="1800" dirty="0"/>
              <a:t> reported results on NVIDIA GTX285</a:t>
            </a:r>
          </a:p>
          <a:p>
            <a:pPr lvl="1"/>
            <a:endParaRPr lang="en-US" sz="1600" dirty="0"/>
          </a:p>
          <a:p>
            <a:pPr lvl="1"/>
            <a:endParaRPr lang="en-US" sz="1600" dirty="0"/>
          </a:p>
          <a:p>
            <a:r>
              <a:rPr lang="en-US" sz="2000" dirty="0"/>
              <a:t>Using one stream (in Example 1): 62 </a:t>
            </a:r>
            <a:r>
              <a:rPr lang="en-US" sz="2000" dirty="0" err="1"/>
              <a:t>ms</a:t>
            </a:r>
            <a:endParaRPr lang="en-US" sz="2000" dirty="0"/>
          </a:p>
          <a:p>
            <a:pPr lvl="1"/>
            <a:endParaRPr lang="en-US" sz="1600" dirty="0"/>
          </a:p>
          <a:p>
            <a:pPr lvl="1"/>
            <a:endParaRPr lang="en-US" sz="1600" dirty="0"/>
          </a:p>
          <a:p>
            <a:r>
              <a:rPr lang="en-US" sz="2000" dirty="0"/>
              <a:t>Using two streams (this example, version 1): 61 </a:t>
            </a:r>
            <a:r>
              <a:rPr lang="en-US" sz="2000" dirty="0" err="1"/>
              <a:t>ms</a:t>
            </a:r>
            <a:endParaRPr lang="en-US" sz="2000" dirty="0"/>
          </a:p>
          <a:p>
            <a:pPr lvl="1"/>
            <a:endParaRPr lang="en-US" sz="1600" dirty="0"/>
          </a:p>
          <a:p>
            <a:pPr lvl="1"/>
            <a:endParaRPr lang="en-US" sz="1600" dirty="0"/>
          </a:p>
          <a:p>
            <a:r>
              <a:rPr lang="en-US" sz="2000" dirty="0"/>
              <a:t>Lackluster performance goes back to the way the two GPU engines (kernel execution and copy) are scheduled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4474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Two Stream Example, Version 2.1</a:t>
            </a:r>
            <a:br>
              <a:rPr lang="en-US" sz="3200" dirty="0"/>
            </a:br>
            <a:r>
              <a:rPr lang="en-US" sz="20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2" name="Content Placeholder 2"/>
          <p:cNvSpPr txBox="1">
            <a:spLocks/>
          </p:cNvSpPr>
          <p:nvPr/>
        </p:nvSpPr>
        <p:spPr bwMode="auto">
          <a:xfrm>
            <a:off x="320511" y="4236104"/>
            <a:ext cx="11731658" cy="24694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left: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 illustration of how the work queued up in the streams ends up being assigned by the CUDA driver to the two GPU engines (copy and execution)</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Important remark</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FIFO is also observed in relation to scheduling the engines (not only the streams)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right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Image shows dependency that is implicitly set up in the two streams given the way the streams were defined in the code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queue in the Copy Engine combined with the implied stream dependencies determines the scheduling of the Copy and Kernel Engines (next slide)</a:t>
            </a:r>
          </a:p>
        </p:txBody>
      </p:sp>
      <p:graphicFrame>
        <p:nvGraphicFramePr>
          <p:cNvPr id="18" name="Content Placeholder 4"/>
          <p:cNvGraphicFramePr>
            <a:graphicFrameLocks noChangeAspect="1"/>
          </p:cNvGraphicFramePr>
          <p:nvPr/>
        </p:nvGraphicFramePr>
        <p:xfrm>
          <a:off x="2032000" y="1003956"/>
          <a:ext cx="3530600" cy="2476500"/>
        </p:xfrm>
        <a:graphic>
          <a:graphicData uri="http://schemas.openxmlformats.org/drawingml/2006/table">
            <a:tbl>
              <a:tblPr/>
              <a:tblGrid>
                <a:gridCol w="14097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017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Stream 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0" u="none" strike="noStrike" dirty="0">
                          <a:solidFill>
                            <a:srgbClr val="000000"/>
                          </a:solidFill>
                          <a:effectLst/>
                          <a:latin typeface="Calibri"/>
                        </a:rPr>
                        <a:t>kernel 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1" i="0" u="none" strike="noStrike" dirty="0">
                          <a:solidFill>
                            <a:srgbClr val="000000"/>
                          </a:solidFill>
                          <a:effectLst/>
                          <a:latin typeface="Calibri"/>
                        </a:rPr>
                        <a:t>Stream 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1"/>
                  </a:ext>
                </a:extLst>
              </a:tr>
              <a:tr h="190500">
                <a:tc gridSpan="4">
                  <a:txBody>
                    <a:bodyPr/>
                    <a:lstStyle/>
                    <a:p>
                      <a:pPr algn="ctr" fontAlgn="b"/>
                      <a:r>
                        <a:rPr lang="en-US" sz="1100" b="0" i="0" u="none" strike="noStrike" dirty="0">
                          <a:solidFill>
                            <a:srgbClr val="000000"/>
                          </a:solidFill>
                          <a:effectLst/>
                          <a:latin typeface="Calibri"/>
                        </a:rPr>
                        <a:t>Mapping of CUDA streams onto GPU engines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bl>
          </a:graphicData>
        </a:graphic>
      </p:graphicFrame>
      <p:cxnSp>
        <p:nvCxnSpPr>
          <p:cNvPr id="19" name="Straight Arrow Connector 18"/>
          <p:cNvCxnSpPr/>
          <p:nvPr/>
        </p:nvCxnSpPr>
        <p:spPr>
          <a:xfrm>
            <a:off x="3441700" y="2803388"/>
            <a:ext cx="609600" cy="19367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41700" y="2333487"/>
            <a:ext cx="692150" cy="679452"/>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41700" y="2044562"/>
            <a:ext cx="617538" cy="5842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41700" y="1869937"/>
            <a:ext cx="609600" cy="5778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41701" y="1288912"/>
            <a:ext cx="612775"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41700" y="1479412"/>
            <a:ext cx="615950"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41700" y="1676262"/>
            <a:ext cx="603250" cy="1841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441700" y="1650862"/>
            <a:ext cx="603250" cy="10668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Table 26"/>
          <p:cNvGraphicFramePr>
            <a:graphicFrameLocks noGrp="1"/>
          </p:cNvGraphicFramePr>
          <p:nvPr/>
        </p:nvGraphicFramePr>
        <p:xfrm>
          <a:off x="6400800" y="1286306"/>
          <a:ext cx="3594100" cy="1914525"/>
        </p:xfrm>
        <a:graphic>
          <a:graphicData uri="http://schemas.openxmlformats.org/drawingml/2006/table">
            <a:tbl>
              <a:tblPr/>
              <a:tblGrid>
                <a:gridCol w="13081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gridSpan="4">
                  <a:txBody>
                    <a:bodyPr/>
                    <a:lstStyle/>
                    <a:p>
                      <a:pPr algn="l" fontAlgn="b"/>
                      <a:r>
                        <a:rPr lang="en-US" sz="1100" b="0" i="0" u="none" strike="noStrike">
                          <a:solidFill>
                            <a:srgbClr val="000000"/>
                          </a:solidFill>
                          <a:effectLst/>
                          <a:latin typeface="Calibri"/>
                        </a:rPr>
                        <a:t>Arrows depicting the dependency of cudaMemcpyAsync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00025">
                <a:tc gridSpan="4">
                  <a:txBody>
                    <a:bodyPr/>
                    <a:lstStyle/>
                    <a:p>
                      <a:pPr algn="l" fontAlgn="b"/>
                      <a:r>
                        <a:rPr lang="en-US" sz="1100" b="0" i="0" u="none" strike="noStrike" dirty="0">
                          <a:solidFill>
                            <a:srgbClr val="000000"/>
                          </a:solidFill>
                          <a:effectLst/>
                          <a:latin typeface="Calibri"/>
                        </a:rPr>
                        <a:t> calls on kernel executions in the 2 Streams example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bl>
          </a:graphicData>
        </a:graphic>
      </p:graphicFrame>
      <p:cxnSp>
        <p:nvCxnSpPr>
          <p:cNvPr id="28" name="Straight Arrow Connector 27"/>
          <p:cNvCxnSpPr/>
          <p:nvPr/>
        </p:nvCxnSpPr>
        <p:spPr>
          <a:xfrm flipV="1">
            <a:off x="7715251" y="1571263"/>
            <a:ext cx="600075" cy="39052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7639050" y="1847487"/>
            <a:ext cx="742950" cy="6096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1947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a:t>The Two Stream Example</a:t>
            </a:r>
            <a:br>
              <a:rPr lang="en-US" dirty="0"/>
            </a:br>
            <a:r>
              <a:rPr lang="en-US" sz="24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1020" y="4081805"/>
            <a:ext cx="11649173" cy="2219227"/>
          </a:xfrm>
        </p:spPr>
        <p:txBody>
          <a:bodyPr/>
          <a:lstStyle/>
          <a:p>
            <a:r>
              <a:rPr lang="en-US" sz="2000" dirty="0"/>
              <a:t>Note that due to the *specific* way in which the streams were defined (depth first), basically there is no overlap of copy &amp; execution…</a:t>
            </a:r>
          </a:p>
          <a:p>
            <a:pPr lvl="1"/>
            <a:r>
              <a:rPr lang="en-US" sz="1800" dirty="0"/>
              <a:t>Explains the no net-gain in efficiency compared to the one stream example</a:t>
            </a:r>
          </a:p>
          <a:p>
            <a:pPr lvl="3"/>
            <a:endParaRPr lang="en-US" sz="1200" dirty="0"/>
          </a:p>
          <a:p>
            <a:r>
              <a:rPr lang="en-US" sz="2000" dirty="0"/>
              <a:t>Remedy: go breadth first, instead of depth first</a:t>
            </a:r>
          </a:p>
          <a:p>
            <a:pPr lvl="1"/>
            <a:r>
              <a:rPr lang="en-US" sz="1600" dirty="0"/>
              <a:t>In the current version, execution on the two engines was inadvertently blocked by the way the streams have been set up and the existing scheduling  and lack of dependency checks available in the current version of CUDA</a:t>
            </a:r>
          </a:p>
        </p:txBody>
      </p:sp>
      <p:graphicFrame>
        <p:nvGraphicFramePr>
          <p:cNvPr id="11" name="Table 10"/>
          <p:cNvGraphicFramePr>
            <a:graphicFrameLocks noGrp="1"/>
          </p:cNvGraphicFramePr>
          <p:nvPr/>
        </p:nvGraphicFramePr>
        <p:xfrm>
          <a:off x="3910944" y="1178351"/>
          <a:ext cx="4229100" cy="2407920"/>
        </p:xfrm>
        <a:graphic>
          <a:graphicData uri="http://schemas.openxmlformats.org/drawingml/2006/table">
            <a:tbl>
              <a:tblPr/>
              <a:tblGrid>
                <a:gridCol w="6096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Calibri"/>
                        </a:rPr>
                        <a:t>Execution timeline of the 2 Stream example</a:t>
                      </a:r>
                      <a:r>
                        <a:rPr lang="en-US" sz="1100" b="0" i="0" u="none" strike="noStrike" baseline="0" dirty="0">
                          <a:solidFill>
                            <a:srgbClr val="000000"/>
                          </a:solidFill>
                          <a:effectLst/>
                          <a:latin typeface="Calibri"/>
                        </a:rPr>
                        <a:t> (blue line shows dependency; empty boxes represent idle segments)</a:t>
                      </a:r>
                      <a:r>
                        <a:rPr lang="en-US" sz="1100" b="0" i="0" u="none" strike="noStrike" dirty="0">
                          <a:solidFill>
                            <a:srgbClr val="000000"/>
                          </a:solidFill>
                          <a:effectLst/>
                          <a:latin typeface="Calibri"/>
                        </a:rPr>
                        <a:t>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cxnSp>
        <p:nvCxnSpPr>
          <p:cNvPr id="12" name="Straight Arrow Connector 11"/>
          <p:cNvCxnSpPr/>
          <p:nvPr/>
        </p:nvCxnSpPr>
        <p:spPr>
          <a:xfrm flipV="1">
            <a:off x="5863570" y="2605515"/>
            <a:ext cx="614363" cy="211931"/>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854044" y="1853039"/>
            <a:ext cx="623888" cy="202408"/>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5444470" y="2150696"/>
            <a:ext cx="1457325"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4"/>
          <p:cNvSpPr txBox="1"/>
          <p:nvPr/>
        </p:nvSpPr>
        <p:spPr>
          <a:xfrm rot="16200000">
            <a:off x="5596869" y="1880820"/>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extLst>
      <p:ext uri="{BB962C8B-B14F-4D97-AF65-F5344CB8AC3E}">
        <p14:creationId xmlns:p14="http://schemas.microsoft.com/office/powerpoint/2010/main" val="309919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Two Stream Example </a:t>
            </a:r>
            <a:br>
              <a:rPr lang="en-US" dirty="0"/>
            </a:br>
            <a:r>
              <a:rPr lang="en-US" sz="2000" dirty="0"/>
              <a:t>[Version 2.2: A More Effective Implementation: Breadth First]</a:t>
            </a:r>
          </a:p>
        </p:txBody>
      </p:sp>
      <p:sp>
        <p:nvSpPr>
          <p:cNvPr id="3" name="Content Placeholder 2"/>
          <p:cNvSpPr>
            <a:spLocks noGrp="1"/>
          </p:cNvSpPr>
          <p:nvPr>
            <p:ph idx="1"/>
          </p:nvPr>
        </p:nvSpPr>
        <p:spPr/>
        <p:txBody>
          <a:bodyPr/>
          <a:lstStyle/>
          <a:p>
            <a:endParaRPr lang="en-US" sz="2000" dirty="0"/>
          </a:p>
          <a:p>
            <a:r>
              <a:rPr lang="en-US" sz="2000" dirty="0"/>
              <a:t>The way we just went about business (the depth first approach): </a:t>
            </a:r>
          </a:p>
          <a:p>
            <a:pPr lvl="1"/>
            <a:r>
              <a:rPr lang="en-US" sz="1800" dirty="0"/>
              <a:t>Assign the copy of </a:t>
            </a:r>
            <a:r>
              <a:rPr lang="en-US" dirty="0">
                <a:solidFill>
                  <a:srgbClr val="0000FF"/>
                </a:solidFill>
                <a:latin typeface="Consolas" pitchFamily="49" charset="0"/>
                <a:cs typeface="Consolas" pitchFamily="49" charset="0"/>
              </a:rPr>
              <a:t>a0</a:t>
            </a:r>
            <a:r>
              <a:rPr lang="en-US" sz="1800" dirty="0"/>
              <a:t>, copy of </a:t>
            </a:r>
            <a:r>
              <a:rPr lang="en-US" dirty="0">
                <a:solidFill>
                  <a:srgbClr val="0000FF"/>
                </a:solidFill>
                <a:latin typeface="Consolas" pitchFamily="49" charset="0"/>
                <a:cs typeface="Consolas" pitchFamily="49" charset="0"/>
              </a:rPr>
              <a:t>b0</a:t>
            </a:r>
            <a:r>
              <a:rPr lang="en-US" sz="1800" dirty="0"/>
              <a:t>, kernel execution, and copy of </a:t>
            </a:r>
            <a:r>
              <a:rPr lang="en-US" sz="1800" dirty="0">
                <a:solidFill>
                  <a:srgbClr val="0000FF"/>
                </a:solidFill>
                <a:latin typeface="Consolas" pitchFamily="49" charset="0"/>
                <a:cs typeface="Consolas" pitchFamily="49" charset="0"/>
              </a:rPr>
              <a:t>c0</a:t>
            </a:r>
            <a:r>
              <a:rPr lang="en-US" sz="1800" dirty="0"/>
              <a:t> to </a:t>
            </a:r>
            <a:r>
              <a:rPr lang="en-US" sz="1800" dirty="0">
                <a:latin typeface="Consolas" panose="020B0609020204030204" pitchFamily="49" charset="0"/>
              </a:rPr>
              <a:t>stream0</a:t>
            </a:r>
            <a:r>
              <a:rPr lang="en-US" sz="1800" dirty="0"/>
              <a:t>  </a:t>
            </a:r>
          </a:p>
          <a:p>
            <a:pPr lvl="1"/>
            <a:r>
              <a:rPr lang="en-US" sz="1800" dirty="0"/>
              <a:t>Assign the copy of </a:t>
            </a:r>
            <a:r>
              <a:rPr lang="en-US" sz="1800" dirty="0">
                <a:solidFill>
                  <a:srgbClr val="0000FF"/>
                </a:solidFill>
                <a:latin typeface="Consolas" pitchFamily="49" charset="0"/>
                <a:cs typeface="Consolas" pitchFamily="49" charset="0"/>
              </a:rPr>
              <a:t>a1</a:t>
            </a:r>
            <a:r>
              <a:rPr lang="en-US" sz="1800" dirty="0"/>
              <a:t>, copy of </a:t>
            </a:r>
            <a:r>
              <a:rPr lang="en-US" sz="1800" dirty="0">
                <a:solidFill>
                  <a:srgbClr val="0000FF"/>
                </a:solidFill>
                <a:latin typeface="Consolas" pitchFamily="49" charset="0"/>
                <a:cs typeface="Consolas" pitchFamily="49" charset="0"/>
              </a:rPr>
              <a:t>b1</a:t>
            </a:r>
            <a:r>
              <a:rPr lang="en-US" sz="1800" dirty="0"/>
              <a:t>, kernel execution, and copy of </a:t>
            </a:r>
            <a:r>
              <a:rPr lang="en-US" sz="1800" dirty="0">
                <a:solidFill>
                  <a:srgbClr val="0000FF"/>
                </a:solidFill>
                <a:latin typeface="Consolas" pitchFamily="49" charset="0"/>
                <a:cs typeface="Consolas" pitchFamily="49" charset="0"/>
              </a:rPr>
              <a:t>c1</a:t>
            </a:r>
            <a:r>
              <a:rPr lang="en-US" sz="1800" dirty="0"/>
              <a:t> to </a:t>
            </a:r>
            <a:r>
              <a:rPr lang="en-US" sz="1800" dirty="0">
                <a:latin typeface="Consolas" panose="020B0609020204030204" pitchFamily="49" charset="0"/>
              </a:rPr>
              <a:t>stream1</a:t>
            </a:r>
            <a:r>
              <a:rPr lang="en-US" sz="1800" dirty="0"/>
              <a:t>  </a:t>
            </a:r>
          </a:p>
          <a:p>
            <a:pPr lvl="1"/>
            <a:endParaRPr lang="en-US" sz="1800" dirty="0">
              <a:latin typeface="Consolas" panose="020B0609020204030204" pitchFamily="49" charset="0"/>
            </a:endParaRPr>
          </a:p>
          <a:p>
            <a:pPr lvl="1"/>
            <a:endParaRPr lang="en-US" sz="1800" dirty="0"/>
          </a:p>
          <a:p>
            <a:pPr lvl="1"/>
            <a:endParaRPr lang="en-US" sz="1800" dirty="0"/>
          </a:p>
          <a:p>
            <a:r>
              <a:rPr lang="en-US" sz="2000" dirty="0"/>
              <a:t>New way (the breadth first approach):</a:t>
            </a:r>
          </a:p>
          <a:p>
            <a:pPr lvl="1"/>
            <a:r>
              <a:rPr lang="en-US" sz="1800" dirty="0"/>
              <a:t>Add the copy of </a:t>
            </a:r>
            <a:r>
              <a:rPr lang="en-US" dirty="0">
                <a:solidFill>
                  <a:srgbClr val="0000FF"/>
                </a:solidFill>
                <a:latin typeface="Consolas" pitchFamily="49" charset="0"/>
                <a:cs typeface="Consolas" pitchFamily="49" charset="0"/>
              </a:rPr>
              <a:t>a0</a:t>
            </a:r>
            <a:r>
              <a:rPr lang="en-US" sz="1800" dirty="0"/>
              <a:t> to </a:t>
            </a:r>
            <a:r>
              <a:rPr lang="en-US" sz="1800" dirty="0">
                <a:latin typeface="Consolas" panose="020B0609020204030204" pitchFamily="49" charset="0"/>
              </a:rPr>
              <a:t>stream0</a:t>
            </a:r>
            <a:r>
              <a:rPr lang="en-US" sz="1800" dirty="0"/>
              <a:t>, and then add the copy of </a:t>
            </a:r>
            <a:r>
              <a:rPr lang="en-US" dirty="0">
                <a:solidFill>
                  <a:srgbClr val="0000FF"/>
                </a:solidFill>
                <a:latin typeface="Consolas" pitchFamily="49" charset="0"/>
                <a:cs typeface="Consolas" pitchFamily="49" charset="0"/>
              </a:rPr>
              <a:t>a1</a:t>
            </a:r>
            <a:r>
              <a:rPr lang="en-US" sz="1800" dirty="0"/>
              <a:t> to </a:t>
            </a:r>
            <a:r>
              <a:rPr lang="en-US" sz="1800" dirty="0">
                <a:latin typeface="Consolas" panose="020B0609020204030204" pitchFamily="49" charset="0"/>
              </a:rPr>
              <a:t>stream1</a:t>
            </a:r>
            <a:r>
              <a:rPr lang="en-US" sz="1800" dirty="0"/>
              <a:t> </a:t>
            </a:r>
          </a:p>
          <a:p>
            <a:pPr lvl="1"/>
            <a:r>
              <a:rPr lang="en-US" sz="1800" dirty="0"/>
              <a:t>Next, add the copy of </a:t>
            </a:r>
            <a:r>
              <a:rPr lang="en-US" sz="1800" dirty="0">
                <a:solidFill>
                  <a:srgbClr val="0000FF"/>
                </a:solidFill>
                <a:latin typeface="Consolas" pitchFamily="49" charset="0"/>
                <a:cs typeface="Consolas" pitchFamily="49" charset="0"/>
              </a:rPr>
              <a:t>b0</a:t>
            </a:r>
            <a:r>
              <a:rPr lang="en-US" sz="1800" dirty="0"/>
              <a:t> to </a:t>
            </a:r>
            <a:r>
              <a:rPr lang="en-US" sz="1800" dirty="0">
                <a:latin typeface="Consolas" panose="020B0609020204030204" pitchFamily="49" charset="0"/>
              </a:rPr>
              <a:t>stream0</a:t>
            </a:r>
            <a:r>
              <a:rPr lang="en-US" sz="1800" dirty="0"/>
              <a:t>, and then add the copy of </a:t>
            </a:r>
            <a:r>
              <a:rPr lang="en-US" sz="1800" dirty="0">
                <a:solidFill>
                  <a:srgbClr val="0000FF"/>
                </a:solidFill>
                <a:latin typeface="Consolas" pitchFamily="49" charset="0"/>
                <a:cs typeface="Consolas" pitchFamily="49" charset="0"/>
              </a:rPr>
              <a:t>b1</a:t>
            </a:r>
            <a:r>
              <a:rPr lang="en-US" sz="1800" dirty="0"/>
              <a:t> to </a:t>
            </a:r>
            <a:r>
              <a:rPr lang="en-US" sz="1800" dirty="0">
                <a:latin typeface="Consolas" panose="020B0609020204030204" pitchFamily="49" charset="0"/>
              </a:rPr>
              <a:t>stream1</a:t>
            </a:r>
            <a:r>
              <a:rPr lang="en-US" sz="1800" dirty="0"/>
              <a:t> </a:t>
            </a:r>
          </a:p>
          <a:p>
            <a:pPr lvl="1"/>
            <a:r>
              <a:rPr lang="en-US" sz="1800" dirty="0"/>
              <a:t>Next, enqueue the kernel invocation in </a:t>
            </a:r>
            <a:r>
              <a:rPr lang="en-US" sz="1800" dirty="0">
                <a:latin typeface="Consolas" panose="020B0609020204030204" pitchFamily="49" charset="0"/>
              </a:rPr>
              <a:t>stream0</a:t>
            </a:r>
            <a:r>
              <a:rPr lang="en-US" sz="1800" dirty="0"/>
              <a:t>, then enqueue one in </a:t>
            </a:r>
            <a:r>
              <a:rPr lang="en-US" sz="1800" dirty="0">
                <a:latin typeface="Consolas" panose="020B0609020204030204" pitchFamily="49" charset="0"/>
              </a:rPr>
              <a:t>stream1</a:t>
            </a:r>
            <a:r>
              <a:rPr lang="en-US" sz="1800" dirty="0"/>
              <a:t> </a:t>
            </a:r>
          </a:p>
          <a:p>
            <a:pPr lvl="1"/>
            <a:r>
              <a:rPr lang="en-US" sz="1800" dirty="0"/>
              <a:t>Finally, enqueue the copy of </a:t>
            </a:r>
            <a:r>
              <a:rPr lang="en-US" dirty="0">
                <a:solidFill>
                  <a:srgbClr val="0000FF"/>
                </a:solidFill>
                <a:latin typeface="Consolas" pitchFamily="49" charset="0"/>
                <a:cs typeface="Consolas" pitchFamily="49" charset="0"/>
              </a:rPr>
              <a:t>c0</a:t>
            </a:r>
            <a:r>
              <a:rPr lang="en-US" sz="1800" dirty="0"/>
              <a:t> back to the host in </a:t>
            </a:r>
            <a:r>
              <a:rPr lang="en-US" sz="1800" dirty="0">
                <a:latin typeface="Consolas" panose="020B0609020204030204" pitchFamily="49" charset="0"/>
              </a:rPr>
              <a:t>stream0</a:t>
            </a:r>
            <a:r>
              <a:rPr lang="en-US" sz="1800" dirty="0"/>
              <a:t> followed by the copy of </a:t>
            </a:r>
            <a:r>
              <a:rPr lang="en-US" dirty="0">
                <a:solidFill>
                  <a:srgbClr val="0000FF"/>
                </a:solidFill>
                <a:latin typeface="Consolas" pitchFamily="49" charset="0"/>
                <a:cs typeface="Consolas" pitchFamily="49" charset="0"/>
              </a:rPr>
              <a:t>c1</a:t>
            </a:r>
            <a:r>
              <a:rPr lang="en-US" sz="1800" dirty="0"/>
              <a:t> in </a:t>
            </a:r>
            <a:r>
              <a:rPr lang="en-US" sz="1800" dirty="0">
                <a:latin typeface="Consolas" panose="020B0609020204030204" pitchFamily="49" charset="0"/>
              </a:rPr>
              <a:t>stream1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3971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52600" y="1828800"/>
            <a:ext cx="8305800" cy="2708434"/>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8153401" y="4562960"/>
            <a:ext cx="208743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Replaces Previous Stage 4</a:t>
            </a:r>
          </a:p>
        </p:txBody>
      </p:sp>
      <p:sp>
        <p:nvSpPr>
          <p:cNvPr id="2" name="Title 1"/>
          <p:cNvSpPr>
            <a:spLocks noGrp="1"/>
          </p:cNvSpPr>
          <p:nvPr>
            <p:ph type="title"/>
          </p:nvPr>
        </p:nvSpPr>
        <p:spPr/>
        <p:txBody>
          <a:bodyPr>
            <a:normAutofit/>
          </a:bodyPr>
          <a:lstStyle/>
          <a:p>
            <a:r>
              <a:rPr lang="en-US" dirty="0"/>
              <a:t>The Two Stream Example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828800" y="1828800"/>
            <a:ext cx="8458200" cy="270843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B| </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a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b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G|</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H|</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I|</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J|</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kernels in stream0 and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K|</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L|</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M|</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c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O|</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Q|</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graphicFrame>
        <p:nvGraphicFramePr>
          <p:cNvPr id="6" name="Table 5"/>
          <p:cNvGraphicFramePr>
            <a:graphicFrameLocks noGrp="1"/>
          </p:cNvGraphicFramePr>
          <p:nvPr/>
        </p:nvGraphicFramePr>
        <p:xfrm>
          <a:off x="4349750" y="4800600"/>
          <a:ext cx="3098800" cy="1859280"/>
        </p:xfrm>
        <a:graphic>
          <a:graphicData uri="http://schemas.openxmlformats.org/drawingml/2006/table">
            <a:tbl>
              <a:tblPr/>
              <a:tblGrid>
                <a:gridCol w="13589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190500">
                <a:tc gridSpan="3">
                  <a:txBody>
                    <a:bodyPr/>
                    <a:lstStyle/>
                    <a:p>
                      <a:pPr algn="ctr" fontAlgn="b"/>
                      <a:r>
                        <a:rPr lang="en-US" sz="1100" b="0" i="0" u="none" strike="noStrike" dirty="0">
                          <a:solidFill>
                            <a:srgbClr val="000000"/>
                          </a:solidFill>
                          <a:effectLst/>
                          <a:latin typeface="Calibri"/>
                        </a:rPr>
                        <a:t>Execution timeline of the breadth-first approach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(blue line shows dependency)</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cxnSp>
        <p:nvCxnSpPr>
          <p:cNvPr id="7" name="Straight Arrow Connector 6"/>
          <p:cNvCxnSpPr/>
          <p:nvPr/>
        </p:nvCxnSpPr>
        <p:spPr>
          <a:xfrm flipV="1">
            <a:off x="5711826" y="5849144"/>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702301" y="5687219"/>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018" y="4716848"/>
            <a:ext cx="334963"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420219" y="5468828"/>
            <a:ext cx="3037948" cy="646331"/>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20% More Effective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(48 vs. 61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996549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Streams, Lessons Learned</a:t>
            </a:r>
          </a:p>
        </p:txBody>
      </p:sp>
      <p:sp>
        <p:nvSpPr>
          <p:cNvPr id="3" name="Content Placeholder 2"/>
          <p:cNvSpPr>
            <a:spLocks noGrp="1"/>
          </p:cNvSpPr>
          <p:nvPr>
            <p:ph idx="1"/>
          </p:nvPr>
        </p:nvSpPr>
        <p:spPr/>
        <p:txBody>
          <a:bodyPr/>
          <a:lstStyle/>
          <a:p>
            <a:endParaRPr lang="en-US" dirty="0"/>
          </a:p>
          <a:p>
            <a:r>
              <a:rPr lang="en-US" dirty="0"/>
              <a:t>Streams provide a basic mechanism that enables “manual pipelining”</a:t>
            </a:r>
          </a:p>
          <a:p>
            <a:pPr lvl="2"/>
            <a:endParaRPr lang="en-US" sz="1700" dirty="0"/>
          </a:p>
          <a:p>
            <a:r>
              <a:rPr lang="en-US" dirty="0"/>
              <a:t>Two requirements underpin the use of streams in CUDA C</a:t>
            </a:r>
          </a:p>
          <a:p>
            <a:pPr marL="344487" lvl="1" indent="0">
              <a:buNone/>
            </a:pPr>
            <a:r>
              <a:rPr lang="en-US" dirty="0"/>
              <a:t>1.</a:t>
            </a: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cudaHostAlloc</a:t>
            </a:r>
            <a:r>
              <a:rPr lang="en-US" b="1" dirty="0">
                <a:solidFill>
                  <a:srgbClr val="0070C0"/>
                </a:solidFill>
                <a:latin typeface="Courier New" pitchFamily="49" charset="0"/>
                <a:cs typeface="Courier New" pitchFamily="49" charset="0"/>
              </a:rPr>
              <a:t>()</a:t>
            </a:r>
            <a:r>
              <a:rPr lang="en-US" dirty="0"/>
              <a:t> should be used to allocate memory on the host so that it can be used in conjunction with a </a:t>
            </a:r>
            <a:r>
              <a:rPr lang="en-US" b="1" dirty="0" err="1">
                <a:solidFill>
                  <a:srgbClr val="0070C0"/>
                </a:solidFill>
                <a:latin typeface="Courier New" pitchFamily="49" charset="0"/>
                <a:cs typeface="Courier New" pitchFamily="49" charset="0"/>
              </a:rPr>
              <a:t>cudaMemcpyAsync</a:t>
            </a:r>
            <a:r>
              <a:rPr lang="en-US" b="1" dirty="0">
                <a:solidFill>
                  <a:srgbClr val="0070C0"/>
                </a:solidFill>
                <a:latin typeface="Courier New" pitchFamily="49" charset="0"/>
                <a:cs typeface="Courier New" pitchFamily="49" charset="0"/>
              </a:rPr>
              <a:t>()</a:t>
            </a:r>
            <a:r>
              <a:rPr lang="en-US" dirty="0"/>
              <a:t> non-blocking copy command</a:t>
            </a:r>
          </a:p>
          <a:p>
            <a:pPr lvl="2"/>
            <a:r>
              <a:rPr lang="en-US" sz="1700" dirty="0"/>
              <a:t>Use of pinned host memory improves data transfer performance even when only working with one stream</a:t>
            </a:r>
          </a:p>
          <a:p>
            <a:pPr lvl="3"/>
            <a:endParaRPr lang="en-US" sz="1400" dirty="0"/>
          </a:p>
          <a:p>
            <a:pPr marL="344487" lvl="1" indent="0">
              <a:buNone/>
            </a:pPr>
            <a:r>
              <a:rPr lang="en-US" dirty="0"/>
              <a:t>2. Effective latency hiding of kernel execution with memory copy operations requires a breadth-first approach to enqueuing operations in different streams</a:t>
            </a:r>
          </a:p>
          <a:p>
            <a:pPr lvl="2"/>
            <a:r>
              <a:rPr lang="en-US" sz="1700" dirty="0"/>
              <a:t>This is a consequence of the two-engine setup associated with a GPU</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9351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CUDA Streams: Two flavors of concurrency enabled by streams</a:t>
            </a:r>
            <a:br>
              <a:rPr lang="en-US" dirty="0"/>
            </a:br>
            <a:r>
              <a:rPr lang="en-US" sz="2200" dirty="0"/>
              <a:t>[old slide]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2000" dirty="0"/>
          </a:p>
          <a:p>
            <a:pPr marL="800100" lvl="1" indent="-342900">
              <a:buFont typeface="+mj-lt"/>
              <a:buAutoNum type="arabicPeriod"/>
            </a:pPr>
            <a:r>
              <a:rPr lang="en-US" sz="1600" dirty="0"/>
              <a:t>The copy and the execution engines of the GPU working at the same time</a:t>
            </a:r>
          </a:p>
          <a:p>
            <a:pPr marL="800100" lvl="1" indent="-342900">
              <a:buFont typeface="+mj-lt"/>
              <a:buAutoNum type="arabicPeriod"/>
            </a:pPr>
            <a:endParaRPr lang="en-US" sz="1600" dirty="0"/>
          </a:p>
          <a:p>
            <a:pPr marL="800100" lvl="1" indent="-342900">
              <a:buFont typeface="+mj-lt"/>
              <a:buAutoNum type="arabicPeriod"/>
            </a:pPr>
            <a:r>
              <a:rPr lang="en-US" sz="1600" dirty="0">
                <a:solidFill>
                  <a:srgbClr val="00B050"/>
                </a:solidFill>
              </a:rPr>
              <a:t> </a:t>
            </a:r>
            <a:r>
              <a:rPr lang="en-US" sz="1600" dirty="0"/>
              <a:t>Several different kernels (like </a:t>
            </a:r>
            <a:r>
              <a:rPr lang="en-US" sz="1600" dirty="0" err="1">
                <a:latin typeface="Consolas" panose="020B0609020204030204" pitchFamily="49" charset="0"/>
              </a:rPr>
              <a:t>kerA</a:t>
            </a:r>
            <a:r>
              <a:rPr lang="en-US" sz="1600" dirty="0"/>
              <a:t>, </a:t>
            </a:r>
            <a:r>
              <a:rPr lang="en-US" sz="1600" dirty="0" err="1">
                <a:latin typeface="Consolas" panose="020B0609020204030204" pitchFamily="49" charset="0"/>
              </a:rPr>
              <a:t>kerB</a:t>
            </a:r>
            <a:r>
              <a:rPr lang="en-US" sz="1600" dirty="0"/>
              <a:t>, etc.) being executed at the same time on the GPU</a:t>
            </a:r>
          </a:p>
          <a:p>
            <a:pPr lvl="2"/>
            <a:endParaRPr lang="en-US" sz="1500" dirty="0"/>
          </a:p>
          <a:p>
            <a:pPr lvl="2"/>
            <a:endParaRPr lang="en-US" sz="15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0592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Concurrent Kernel Execution</a:t>
            </a:r>
            <a:br>
              <a:rPr lang="en-US" dirty="0"/>
            </a:br>
            <a:r>
              <a:rPr lang="en-US" sz="2000" dirty="0"/>
              <a:t>[second type of concurrency enabled by use of CUDA streams]</a:t>
            </a:r>
            <a:endParaRPr lang="en-US" sz="1100" dirty="0"/>
          </a:p>
        </p:txBody>
      </p:sp>
      <p:sp>
        <p:nvSpPr>
          <p:cNvPr id="3" name="Content Placeholder 2"/>
          <p:cNvSpPr>
            <a:spLocks noGrp="1"/>
          </p:cNvSpPr>
          <p:nvPr>
            <p:ph idx="1"/>
          </p:nvPr>
        </p:nvSpPr>
        <p:spPr/>
        <p:txBody>
          <a:bodyPr/>
          <a:lstStyle/>
          <a:p>
            <a:r>
              <a:rPr lang="en-US" sz="1800" dirty="0"/>
              <a:t>As early as Fermi one can have multiple kernels run on the device at the same time</a:t>
            </a:r>
          </a:p>
          <a:p>
            <a:pPr lvl="1"/>
            <a:r>
              <a:rPr lang="en-US" sz="1400" dirty="0"/>
              <a:t>Example: up to 16 on Fermi</a:t>
            </a:r>
          </a:p>
          <a:p>
            <a:pPr lvl="1"/>
            <a:endParaRPr lang="en-US" sz="1400" dirty="0"/>
          </a:p>
          <a:p>
            <a:r>
              <a:rPr lang="en-US" sz="1800" dirty="0"/>
              <a:t>When is this useful?</a:t>
            </a:r>
          </a:p>
          <a:p>
            <a:pPr lvl="1"/>
            <a:r>
              <a:rPr lang="en-US" sz="1600" dirty="0"/>
              <a:t>A kernel might be launched with an execution configuration that doesn’t fully utilize entire GPU</a:t>
            </a:r>
          </a:p>
          <a:p>
            <a:pPr lvl="1"/>
            <a:r>
              <a:rPr lang="en-US" sz="1600" dirty="0"/>
              <a:t>Main idea: two or three </a:t>
            </a:r>
            <a:r>
              <a:rPr lang="en-US" sz="1600" u="sng" dirty="0"/>
              <a:t>independent</a:t>
            </a:r>
            <a:r>
              <a:rPr lang="en-US" sz="1600" dirty="0"/>
              <a:t> kernels can be “squeezed” on GPU at the same time</a:t>
            </a:r>
          </a:p>
          <a:p>
            <a:pPr lvl="1"/>
            <a:endParaRPr lang="en-US" sz="1400" dirty="0"/>
          </a:p>
          <a:p>
            <a:r>
              <a:rPr lang="en-US" sz="1800" dirty="0"/>
              <a:t>GPU looks like a MIMD architecture</a:t>
            </a:r>
          </a:p>
          <a:p>
            <a:pPr lvl="1"/>
            <a:r>
              <a:rPr lang="en-US" sz="1400" dirty="0"/>
              <a:t>Requires use of </a:t>
            </a:r>
            <a:r>
              <a:rPr lang="en-US" sz="1400" dirty="0">
                <a:solidFill>
                  <a:srgbClr val="0070C0"/>
                </a:solidFill>
              </a:rPr>
              <a:t>multiple streams</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27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540" y="4265407"/>
            <a:ext cx="434944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604084"/>
            <a:ext cx="78418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rPr>
              <a:t>[NVIDIA]</a:t>
            </a: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sym typeface="Symbol" panose="05050102010706020507" pitchFamily="18" charset="2"/>
              </a:rPr>
              <a:t></a:t>
            </a:r>
            <a:endPar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6814199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CUDA Streams: More recent developments</a:t>
            </a:r>
          </a:p>
        </p:txBody>
      </p:sp>
      <p:sp>
        <p:nvSpPr>
          <p:cNvPr id="3" name="Content Placeholder 2"/>
          <p:cNvSpPr>
            <a:spLocks noGrp="1"/>
          </p:cNvSpPr>
          <p:nvPr>
            <p:ph idx="1"/>
          </p:nvPr>
        </p:nvSpPr>
        <p:spPr/>
        <p:txBody>
          <a:bodyPr>
            <a:normAutofit/>
          </a:bodyPr>
          <a:lstStyle/>
          <a:p>
            <a:endParaRPr lang="en-US" sz="1600" dirty="0"/>
          </a:p>
          <a:p>
            <a:r>
              <a:rPr lang="en-US" sz="1600" dirty="0"/>
              <a:t>Since CUDA 5.0</a:t>
            </a:r>
          </a:p>
          <a:p>
            <a:pPr lvl="1"/>
            <a:r>
              <a:rPr lang="en-US" sz="1400" dirty="0"/>
              <a:t>Stream Callbacks, will call host function when stream has finished all work</a:t>
            </a:r>
          </a:p>
          <a:p>
            <a:pPr lvl="1"/>
            <a:r>
              <a:rPr lang="en-US" sz="1400" b="1" dirty="0" err="1">
                <a:latin typeface="Consolas" panose="020B0609020204030204" pitchFamily="49" charset="0"/>
                <a:cs typeface="Consolas" panose="020B0609020204030204" pitchFamily="49" charset="0"/>
              </a:rPr>
              <a:t>cudaStreamAddCallback</a:t>
            </a:r>
            <a:r>
              <a:rPr lang="en-US" sz="1400" b="1"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hlinkClick r:id="rId2"/>
              </a:rPr>
              <a:t>cudaStream_t</a:t>
            </a:r>
            <a:r>
              <a:rPr lang="en-US" sz="1400" b="1" dirty="0">
                <a:latin typeface="Consolas" panose="020B0609020204030204" pitchFamily="49" charset="0"/>
                <a:cs typeface="Consolas" panose="020B0609020204030204" pitchFamily="49" charset="0"/>
              </a:rPr>
              <a:t> stream, </a:t>
            </a:r>
            <a:r>
              <a:rPr lang="en-US" sz="1400" b="1" dirty="0">
                <a:latin typeface="Consolas" panose="020B0609020204030204" pitchFamily="49" charset="0"/>
                <a:cs typeface="Consolas" panose="020B0609020204030204" pitchFamily="49" charset="0"/>
                <a:hlinkClick r:id="rId3"/>
              </a:rPr>
              <a:t>cudaStreamCallback_t</a:t>
            </a:r>
            <a:r>
              <a:rPr lang="en-US" sz="1400" b="1" dirty="0">
                <a:latin typeface="Consolas" panose="020B0609020204030204" pitchFamily="49" charset="0"/>
                <a:cs typeface="Consolas" panose="020B0609020204030204" pitchFamily="49" charset="0"/>
              </a:rPr>
              <a:t> callback, void* </a:t>
            </a:r>
            <a:r>
              <a:rPr lang="en-US" sz="1400" b="1" dirty="0" err="1">
                <a:latin typeface="Consolas" panose="020B0609020204030204" pitchFamily="49" charset="0"/>
                <a:cs typeface="Consolas" panose="020B0609020204030204" pitchFamily="49" charset="0"/>
              </a:rPr>
              <a:t>userData</a:t>
            </a:r>
            <a:r>
              <a:rPr lang="en-US" sz="1400" b="1" dirty="0">
                <a:latin typeface="Consolas" panose="020B0609020204030204" pitchFamily="49" charset="0"/>
                <a:cs typeface="Consolas" panose="020B0609020204030204" pitchFamily="49" charset="0"/>
              </a:rPr>
              <a:t>, unsigned int  flags ) </a:t>
            </a:r>
          </a:p>
          <a:p>
            <a:endParaRPr lang="en-US" sz="1600" dirty="0"/>
          </a:p>
          <a:p>
            <a:r>
              <a:rPr lang="en-US" sz="1600" dirty="0"/>
              <a:t>Since CUDA 5.5</a:t>
            </a:r>
          </a:p>
          <a:p>
            <a:pPr lvl="1"/>
            <a:r>
              <a:rPr lang="en-US" sz="1400" dirty="0"/>
              <a:t>You can give streams priority</a:t>
            </a:r>
          </a:p>
          <a:p>
            <a:pPr lvl="2"/>
            <a:r>
              <a:rPr lang="en-US" sz="1200" b="1" dirty="0" err="1">
                <a:latin typeface="Consolas" panose="020B0609020204030204" pitchFamily="49" charset="0"/>
                <a:cs typeface="Consolas" panose="020B0609020204030204" pitchFamily="49" charset="0"/>
              </a:rPr>
              <a:t>cudaStreamCreateWithPriority</a:t>
            </a:r>
            <a:r>
              <a:rPr lang="en-US" sz="1200" b="1" dirty="0">
                <a:latin typeface="Consolas" panose="020B0609020204030204" pitchFamily="49" charset="0"/>
                <a:cs typeface="Consolas" panose="020B0609020204030204" pitchFamily="49" charset="0"/>
              </a:rPr>
              <a:t> </a:t>
            </a:r>
          </a:p>
          <a:p>
            <a:pPr lvl="2"/>
            <a:r>
              <a:rPr lang="en-US" sz="1200" dirty="0"/>
              <a:t>Use </a:t>
            </a:r>
            <a:r>
              <a:rPr lang="en-US" sz="1200" b="1" dirty="0">
                <a:latin typeface="Consolas" panose="020B0609020204030204" pitchFamily="49" charset="0"/>
                <a:cs typeface="Consolas" panose="020B0609020204030204" pitchFamily="49" charset="0"/>
              </a:rPr>
              <a:t>cudaDeviceGetStreamPriorityRange</a:t>
            </a:r>
            <a:r>
              <a:rPr lang="en-US" sz="1200" dirty="0"/>
              <a:t> to get the available priorities</a:t>
            </a:r>
          </a:p>
          <a:p>
            <a:endParaRPr lang="en-US" sz="1600" dirty="0"/>
          </a:p>
          <a:p>
            <a:r>
              <a:rPr lang="en-US" sz="1600" dirty="0"/>
              <a:t>Since CUDA 7:</a:t>
            </a:r>
          </a:p>
          <a:p>
            <a:pPr lvl="1"/>
            <a:r>
              <a:rPr lang="en-US" sz="1400" dirty="0" err="1"/>
              <a:t>nvcc</a:t>
            </a:r>
            <a:r>
              <a:rPr lang="en-US" sz="1400" dirty="0"/>
              <a:t> –default-stream per-thread</a:t>
            </a:r>
          </a:p>
          <a:p>
            <a:pPr lvl="1"/>
            <a:r>
              <a:rPr lang="en-US" sz="1400" dirty="0"/>
              <a:t>Each host thread will get its own stream</a:t>
            </a:r>
          </a:p>
          <a:p>
            <a:pPr lvl="1"/>
            <a:r>
              <a:rPr lang="en-US" sz="1400" dirty="0"/>
              <a:t>Each stream becomes a regular non-blocking stream</a:t>
            </a:r>
          </a:p>
          <a:p>
            <a:pPr lvl="1"/>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1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4333" y="4068234"/>
            <a:ext cx="5651500" cy="823393"/>
          </a:xfrm>
        </p:spPr>
        <p:txBody>
          <a:bodyPr>
            <a:normAutofit fontScale="90000"/>
          </a:bodyPr>
          <a:lstStyle/>
          <a:p>
            <a:r>
              <a:rPr lang="en-US" dirty="0"/>
              <a:t>CUDA basics: departing thoughts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4542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GPU Computing: Good in Engineering?</a:t>
            </a:r>
          </a:p>
        </p:txBody>
      </p:sp>
      <p:sp>
        <p:nvSpPr>
          <p:cNvPr id="3" name="Content Placeholder 2"/>
          <p:cNvSpPr>
            <a:spLocks noGrp="1"/>
          </p:cNvSpPr>
          <p:nvPr>
            <p:ph idx="1"/>
          </p:nvPr>
        </p:nvSpPr>
        <p:spPr/>
        <p:txBody>
          <a:bodyPr/>
          <a:lstStyle/>
          <a:p>
            <a:endParaRPr lang="en-US" sz="2000" dirty="0"/>
          </a:p>
          <a:p>
            <a:r>
              <a:rPr lang="en-US" sz="2000" dirty="0"/>
              <a:t>What applications stand to benefit in the Engineering?</a:t>
            </a:r>
          </a:p>
          <a:p>
            <a:pPr lvl="1"/>
            <a:endParaRPr lang="en-US" sz="1800" dirty="0"/>
          </a:p>
          <a:p>
            <a:pPr lvl="1"/>
            <a:r>
              <a:rPr lang="en-US" sz="1800" dirty="0"/>
              <a:t>Image processing</a:t>
            </a:r>
          </a:p>
          <a:p>
            <a:pPr lvl="1"/>
            <a:r>
              <a:rPr lang="en-US" sz="1800" dirty="0"/>
              <a:t>FEA</a:t>
            </a:r>
          </a:p>
          <a:p>
            <a:pPr lvl="1"/>
            <a:r>
              <a:rPr lang="en-US" sz="1800" dirty="0"/>
              <a:t>Molecular Dynamics</a:t>
            </a:r>
          </a:p>
          <a:p>
            <a:pPr lvl="1"/>
            <a:r>
              <a:rPr lang="en-US" sz="1800" dirty="0"/>
              <a:t>Granular Dynamics</a:t>
            </a:r>
          </a:p>
          <a:p>
            <a:pPr lvl="1"/>
            <a:r>
              <a:rPr lang="en-US" sz="1800" dirty="0"/>
              <a:t>Finite Differences schemes</a:t>
            </a:r>
          </a:p>
          <a:p>
            <a:pPr lvl="1"/>
            <a:r>
              <a:rPr lang="en-US" sz="1800" dirty="0"/>
              <a:t>Quantum Chemistry</a:t>
            </a:r>
          </a:p>
          <a:p>
            <a:pPr lvl="1"/>
            <a:r>
              <a:rPr lang="en-US" sz="1800" dirty="0"/>
              <a:t>…</a:t>
            </a:r>
          </a:p>
          <a:p>
            <a:pPr lvl="1"/>
            <a:endParaRPr lang="en-US" sz="1800" dirty="0"/>
          </a:p>
          <a:p>
            <a:r>
              <a:rPr lang="en-US" sz="2000" dirty="0"/>
              <a:t>Generally, any application that fits the SIMD paradigm</a:t>
            </a:r>
          </a:p>
          <a:p>
            <a:pPr lvl="1"/>
            <a:endParaRPr lang="en-US" sz="1800" dirty="0"/>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3865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z="3200" dirty="0"/>
              <a:t>Departing Thoughts</a:t>
            </a:r>
          </a:p>
        </p:txBody>
      </p:sp>
      <p:sp>
        <p:nvSpPr>
          <p:cNvPr id="82948" name="Rectangle 4"/>
          <p:cNvSpPr>
            <a:spLocks noGrp="1" noChangeArrowheads="1"/>
          </p:cNvSpPr>
          <p:nvPr>
            <p:ph idx="1"/>
          </p:nvPr>
        </p:nvSpPr>
        <p:spPr>
          <a:xfrm>
            <a:off x="262270" y="1495221"/>
            <a:ext cx="11766697" cy="4933050"/>
          </a:xfrm>
          <a:noFill/>
          <a:ln/>
        </p:spPr>
        <p:txBody>
          <a:bodyPr/>
          <a:lstStyle/>
          <a:p>
            <a:pPr>
              <a:lnSpc>
                <a:spcPct val="90000"/>
              </a:lnSpc>
            </a:pPr>
            <a:endParaRPr lang="en-US" sz="2000" dirty="0"/>
          </a:p>
          <a:p>
            <a:pPr>
              <a:lnSpc>
                <a:spcPct val="90000"/>
              </a:lnSpc>
            </a:pPr>
            <a:endParaRPr lang="en-US" sz="2000" dirty="0"/>
          </a:p>
          <a:p>
            <a:pPr>
              <a:lnSpc>
                <a:spcPct val="90000"/>
              </a:lnSpc>
            </a:pPr>
            <a:r>
              <a:rPr lang="en-US" sz="2000" dirty="0"/>
              <a:t>Hardware changes at faster pace than software</a:t>
            </a:r>
          </a:p>
          <a:p>
            <a:pPr>
              <a:lnSpc>
                <a:spcPct val="90000"/>
              </a:lnSpc>
            </a:pPr>
            <a:endParaRPr lang="en-US" sz="2000" dirty="0"/>
          </a:p>
          <a:p>
            <a:pPr>
              <a:lnSpc>
                <a:spcPct val="90000"/>
              </a:lnSpc>
            </a:pPr>
            <a:r>
              <a:rPr lang="en-US" sz="2000" dirty="0"/>
              <a:t>CUDA – has been a bright spot in the software landscape. AMD is mounting a challenge (both on HW &amp; SW)</a:t>
            </a:r>
          </a:p>
          <a:p>
            <a:pPr>
              <a:lnSpc>
                <a:spcPct val="90000"/>
              </a:lnSpc>
            </a:pPr>
            <a:endParaRPr lang="en-US" sz="2000" dirty="0"/>
          </a:p>
          <a:p>
            <a:pPr>
              <a:lnSpc>
                <a:spcPct val="90000"/>
              </a:lnSpc>
            </a:pPr>
            <a:r>
              <a:rPr lang="en-US" sz="2000" dirty="0"/>
              <a:t>For SIMD applications, GPU can deliver good speedups at small time and financial investments</a:t>
            </a:r>
          </a:p>
          <a:p>
            <a:pPr>
              <a:lnSpc>
                <a:spcPct val="90000"/>
              </a:lnSpc>
            </a:pPr>
            <a:endParaRPr lang="en-US" sz="2000" dirty="0"/>
          </a:p>
          <a:p>
            <a:pPr>
              <a:lnSpc>
                <a:spcPct val="90000"/>
              </a:lnSpc>
            </a:pPr>
            <a:r>
              <a:rPr lang="en-US" sz="2000" dirty="0"/>
              <a:t>In general, investing in parallel programming skills bound to pay off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03735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Debugging GPU CUDA code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p:cNvSpPr/>
              <p:nvPr/>
            </p:nvSpPr>
            <p:spPr>
              <a:xfrm>
                <a:off x="237188" y="6421482"/>
                <a:ext cx="114807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Satoor</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 name="Rectangle 2"/>
              <p:cNvSpPr>
                <a:spLocks noRot="1" noChangeAspect="1" noMove="1" noResize="1" noEditPoints="1" noAdjustHandles="1" noChangeArrowheads="1" noChangeShapeType="1" noTextEdit="1"/>
              </p:cNvSpPr>
              <p:nvPr/>
            </p:nvSpPr>
            <p:spPr>
              <a:xfrm>
                <a:off x="237188" y="6421482"/>
                <a:ext cx="1148071" cy="246221"/>
              </a:xfrm>
              <a:prstGeom prst="rect">
                <a:avLst/>
              </a:prstGeom>
              <a:blipFill>
                <a:blip r:embed="rId2"/>
                <a:stretch>
                  <a:fillRect b="-14634"/>
                </a:stretch>
              </a:blipFill>
            </p:spPr>
            <p:txBody>
              <a:bodyPr/>
              <a:lstStyle/>
              <a:p>
                <a:r>
                  <a:rPr lang="en-US">
                    <a:noFill/>
                  </a:rPr>
                  <a:t> </a:t>
                </a:r>
              </a:p>
            </p:txBody>
          </p:sp>
        </mc:Fallback>
      </mc:AlternateContent>
    </p:spTree>
    <p:extLst>
      <p:ext uri="{BB962C8B-B14F-4D97-AF65-F5344CB8AC3E}">
        <p14:creationId xmlns:p14="http://schemas.microsoft.com/office/powerpoint/2010/main" val="263165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C000"/>
                </a:solidFill>
              </a:rPr>
              <a:t>cuda-gdb</a:t>
            </a:r>
            <a:r>
              <a:rPr lang="en-US" dirty="0"/>
              <a:t> main features</a:t>
            </a:r>
            <a:endParaRPr lang="en-US" sz="2200" dirty="0"/>
          </a:p>
        </p:txBody>
      </p:sp>
      <p:sp>
        <p:nvSpPr>
          <p:cNvPr id="3" name="Content Placeholder 2"/>
          <p:cNvSpPr>
            <a:spLocks noGrp="1"/>
          </p:cNvSpPr>
          <p:nvPr>
            <p:ph sz="half" idx="1"/>
          </p:nvPr>
        </p:nvSpPr>
        <p:spPr/>
        <p:txBody>
          <a:bodyPr>
            <a:normAutofit lnSpcReduction="10000"/>
          </a:bodyPr>
          <a:lstStyle/>
          <a:p>
            <a:r>
              <a:rPr lang="en-US" sz="2000" dirty="0"/>
              <a:t>All the standard GDB debugging features</a:t>
            </a:r>
          </a:p>
          <a:p>
            <a:endParaRPr lang="en-US" sz="2000" dirty="0"/>
          </a:p>
          <a:p>
            <a:r>
              <a:rPr lang="en-US" sz="2000" dirty="0"/>
              <a:t>CPU and GPU debugging within a single session</a:t>
            </a:r>
          </a:p>
          <a:p>
            <a:endParaRPr lang="en-US" sz="2000" dirty="0"/>
          </a:p>
          <a:p>
            <a:r>
              <a:rPr lang="en-US" sz="2000" dirty="0"/>
              <a:t>Breakpoints and Conditional Breakpoints</a:t>
            </a:r>
          </a:p>
          <a:p>
            <a:endParaRPr lang="en-US" sz="2000" dirty="0"/>
          </a:p>
          <a:p>
            <a:r>
              <a:rPr lang="en-US" sz="2000" dirty="0"/>
              <a:t>Inspect registers &amp; local/shared/global variables</a:t>
            </a:r>
          </a:p>
          <a:p>
            <a:endParaRPr lang="en-US" sz="2000" dirty="0"/>
          </a:p>
          <a:p>
            <a:r>
              <a:rPr lang="en-US" sz="2000" dirty="0"/>
              <a:t>Supports multiple GPUs &amp; multiple kernels</a:t>
            </a:r>
          </a:p>
          <a:p>
            <a:endParaRPr lang="en-US" sz="2000" dirty="0"/>
          </a:p>
          <a:p>
            <a:r>
              <a:rPr lang="en-US" sz="2000" dirty="0"/>
              <a:t>Source and Assembly (SASS) Level Debugging</a:t>
            </a:r>
          </a:p>
          <a:p>
            <a:endParaRPr lang="en-US" sz="2000" dirty="0"/>
          </a:p>
          <a:p>
            <a:r>
              <a:rPr lang="en-US" sz="2000" dirty="0"/>
              <a:t>Runtime Error Detection (stack overflow,...)</a:t>
            </a:r>
          </a:p>
          <a:p>
            <a:endParaRPr lang="en-US" sz="2000" dirty="0"/>
          </a:p>
        </p:txBody>
      </p:sp>
      <p:sp>
        <p:nvSpPr>
          <p:cNvPr id="5" name="Content Placeholder 4">
            <a:extLst>
              <a:ext uri="{FF2B5EF4-FFF2-40B4-BE49-F238E27FC236}">
                <a16:creationId xmlns:a16="http://schemas.microsoft.com/office/drawing/2014/main" id="{102FB332-3BC0-4BBA-B8D5-A97C78EB67E3}"/>
              </a:ext>
            </a:extLst>
          </p:cNvPr>
          <p:cNvSpPr>
            <a:spLocks noGrp="1"/>
          </p:cNvSpPr>
          <p:nvPr>
            <p:ph sz="half" idx="2"/>
          </p:nvPr>
        </p:nvSpPr>
        <p:spPr/>
        <p:txBody>
          <a:bodyPr>
            <a:normAutofit lnSpcReduction="10000"/>
          </a:bodyPr>
          <a:lstStyle/>
          <a:p>
            <a:endParaRPr lang="en-US" dirty="0"/>
          </a:p>
          <a:p>
            <a:endParaRPr lang="en-US" dirty="0"/>
          </a:p>
          <a:p>
            <a:endParaRPr lang="en-US" dirty="0"/>
          </a:p>
          <a:p>
            <a:r>
              <a:rPr lang="en-US" dirty="0"/>
              <a:t>Detailed description: </a:t>
            </a:r>
            <a:r>
              <a:rPr lang="en-US" dirty="0">
                <a:hlinkClick r:id="rId3"/>
              </a:rPr>
              <a:t>https://docs.nvidia.com/pdf/cuda-gdb.pdf</a:t>
            </a:r>
            <a:r>
              <a:rPr lang="en-US" dirty="0"/>
              <a:t> </a:t>
            </a:r>
          </a:p>
          <a:p>
            <a:endParaRPr lang="en-US" dirty="0"/>
          </a:p>
          <a:p>
            <a:endParaRPr lang="en-US" dirty="0"/>
          </a:p>
          <a:p>
            <a:endParaRPr lang="en-US" dirty="0"/>
          </a:p>
          <a:p>
            <a:r>
              <a:rPr lang="en-US" dirty="0"/>
              <a:t>Quick intro on </a:t>
            </a:r>
            <a:r>
              <a:rPr lang="en-US" dirty="0" err="1">
                <a:latin typeface="Consolas" panose="020B0609020204030204" pitchFamily="49" charset="0"/>
              </a:rPr>
              <a:t>gdb</a:t>
            </a:r>
            <a:r>
              <a:rPr lang="en-US" dirty="0"/>
              <a:t>: </a:t>
            </a:r>
            <a:r>
              <a:rPr lang="en-US" dirty="0">
                <a:hlinkClick r:id="rId4"/>
              </a:rPr>
              <a:t>see ME459 slides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4016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Recommended Compilation Flags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vert="horz" lIns="91440" tIns="45720" rIns="91440" bIns="45720" rtlCol="0" anchor="t">
            <a:normAutofit/>
          </a:bodyPr>
          <a:lstStyle/>
          <a:p>
            <a:r>
              <a:rPr lang="en-US" dirty="0"/>
              <a:t>Compile code for your target architecture:</a:t>
            </a:r>
          </a:p>
          <a:p>
            <a:r>
              <a:rPr lang="en-US" dirty="0"/>
              <a:t>Example:</a:t>
            </a:r>
          </a:p>
          <a:p>
            <a:pPr lvl="1"/>
            <a:r>
              <a:rPr lang="en-US" dirty="0"/>
              <a:t>Fermi	:	</a:t>
            </a:r>
            <a:r>
              <a:rPr lang="en-US" dirty="0">
                <a:latin typeface="Consolas" pitchFamily="49" charset="0"/>
                <a:cs typeface="Consolas" pitchFamily="49" charset="0"/>
              </a:rPr>
              <a:t>-</a:t>
            </a:r>
            <a:r>
              <a:rPr lang="en-US" dirty="0" err="1">
                <a:latin typeface="Consolas" pitchFamily="49" charset="0"/>
                <a:cs typeface="Consolas" pitchFamily="49" charset="0"/>
              </a:rPr>
              <a:t>gencode</a:t>
            </a:r>
            <a:r>
              <a:rPr lang="en-US" dirty="0">
                <a:latin typeface="Consolas" pitchFamily="49" charset="0"/>
                <a:cs typeface="Consolas" pitchFamily="49" charset="0"/>
              </a:rPr>
              <a:t> arch=compute_20,code=sm_20</a:t>
            </a:r>
          </a:p>
          <a:p>
            <a:pPr lvl="1"/>
            <a:r>
              <a:rPr lang="en-US" dirty="0">
                <a:latin typeface="Consolas" pitchFamily="49" charset="0"/>
              </a:rPr>
              <a:t>Etc.</a:t>
            </a:r>
            <a:endParaRPr lang="en-US" dirty="0"/>
          </a:p>
          <a:p>
            <a:pPr lvl="1"/>
            <a:r>
              <a:rPr lang="en-US" dirty="0"/>
              <a:t>Ampere	:	</a:t>
            </a:r>
            <a:r>
              <a:rPr lang="en-US" dirty="0">
                <a:latin typeface="Consolas"/>
                <a:cs typeface="Consolas" pitchFamily="49" charset="0"/>
              </a:rPr>
              <a:t>-</a:t>
            </a:r>
            <a:r>
              <a:rPr lang="en-US" dirty="0" err="1">
                <a:latin typeface="Consolas"/>
                <a:cs typeface="Consolas" pitchFamily="49" charset="0"/>
              </a:rPr>
              <a:t>gencode</a:t>
            </a:r>
            <a:r>
              <a:rPr lang="en-US" dirty="0">
                <a:latin typeface="Consolas"/>
                <a:cs typeface="Consolas" pitchFamily="49" charset="0"/>
              </a:rPr>
              <a:t> arch=compute_80,code=sm_80</a:t>
            </a:r>
            <a:br>
              <a:rPr lang="en-US" dirty="0">
                <a:latin typeface="Consolas" pitchFamily="49" charset="0"/>
                <a:cs typeface="Consolas" pitchFamily="49" charset="0"/>
              </a:rPr>
            </a:br>
            <a:endParaRPr lang="en-US" dirty="0"/>
          </a:p>
          <a:p>
            <a:r>
              <a:rPr lang="en-US" dirty="0"/>
              <a:t>Compile code with the debug flags:</a:t>
            </a:r>
          </a:p>
          <a:p>
            <a:pPr lvl="1"/>
            <a:r>
              <a:rPr lang="en-US" dirty="0"/>
              <a:t>Host code		: 	</a:t>
            </a:r>
            <a:r>
              <a:rPr lang="en-US" dirty="0">
                <a:latin typeface="Consolas" pitchFamily="49" charset="0"/>
                <a:cs typeface="Consolas" pitchFamily="49" charset="0"/>
              </a:rPr>
              <a:t>-g</a:t>
            </a:r>
          </a:p>
          <a:p>
            <a:pPr lvl="1"/>
            <a:r>
              <a:rPr lang="en-US" dirty="0"/>
              <a:t>Device code	: 	</a:t>
            </a:r>
            <a:r>
              <a:rPr lang="en-US" dirty="0">
                <a:latin typeface="Consolas" pitchFamily="49" charset="0"/>
                <a:cs typeface="Consolas" pitchFamily="49" charset="0"/>
              </a:rPr>
              <a:t>-G</a:t>
            </a:r>
            <a:br>
              <a:rPr lang="en-US" dirty="0">
                <a:latin typeface="Consolas" pitchFamily="49" charset="0"/>
                <a:cs typeface="Consolas" pitchFamily="49" charset="0"/>
              </a:rPr>
            </a:br>
            <a:endParaRPr lang="en-US" dirty="0">
              <a:latin typeface="Consolas" pitchFamily="49" charset="0"/>
              <a:cs typeface="Consolas" pitchFamily="49" charset="0"/>
            </a:endParaRPr>
          </a:p>
          <a:p>
            <a:r>
              <a:rPr lang="en-US" dirty="0"/>
              <a:t>Example:</a:t>
            </a:r>
          </a:p>
          <a:p>
            <a:endParaRPr lang="en-US" dirty="0"/>
          </a:p>
          <a:p>
            <a:endParaRPr lang="en-US" dirty="0"/>
          </a:p>
        </p:txBody>
      </p:sp>
      <p:sp>
        <p:nvSpPr>
          <p:cNvPr id="4" name="TextBox 3"/>
          <p:cNvSpPr txBox="1"/>
          <p:nvPr/>
        </p:nvSpPr>
        <p:spPr>
          <a:xfrm>
            <a:off x="1981200" y="5540514"/>
            <a:ext cx="8229600" cy="369332"/>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4549F5"/>
                </a:solidFill>
                <a:effectLst/>
                <a:uLnTx/>
                <a:uFillTx/>
                <a:latin typeface="Trebuchet MS" pitchFamily="34" charset="0"/>
                <a:ea typeface="+mn-ea"/>
                <a:cs typeface="+mn-cs"/>
              </a:rPr>
              <a:t>$</a:t>
            </a:r>
            <a:r>
              <a:rPr kumimoji="0" lang="en-US" sz="1800" b="0" i="0" u="none" strike="noStrike" kern="1200" cap="none" spc="0" normalizeH="0" baseline="0" noProof="0" dirty="0">
                <a:ln>
                  <a:noFill/>
                </a:ln>
                <a:solidFill>
                  <a:srgbClr val="FFFFFF"/>
                </a:solidFill>
                <a:effectLst/>
                <a:uLnTx/>
                <a:uFillTx/>
                <a:latin typeface="Trebuchet MS" pitchFamily="34"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nvcc</a:t>
            </a:r>
            <a:r>
              <a:rPr kumimoji="0" lang="en-US" sz="18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 -g -G -</a:t>
            </a:r>
            <a:r>
              <a:rPr kumimoji="0" lang="en-US" sz="18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gencode</a:t>
            </a:r>
            <a:r>
              <a:rPr kumimoji="0" lang="en-US" sz="18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 arch=compute_80,code=sm_80 test.cu -o test</a:t>
            </a:r>
          </a:p>
        </p:txBody>
      </p:sp>
    </p:spTree>
    <p:extLst>
      <p:ext uri="{BB962C8B-B14F-4D97-AF65-F5344CB8AC3E}">
        <p14:creationId xmlns:p14="http://schemas.microsoft.com/office/powerpoint/2010/main" val="41447789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Usage [On your desktop, at home or office]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62940" y="1952091"/>
            <a:ext cx="8229600" cy="871537"/>
          </a:xfrm>
        </p:spPr>
        <p:txBody>
          <a:bodyPr/>
          <a:lstStyle/>
          <a:p>
            <a:r>
              <a:rPr lang="en-US" dirty="0"/>
              <a:t>Invoke </a:t>
            </a:r>
            <a:r>
              <a:rPr lang="en-US" b="1" dirty="0" err="1">
                <a:latin typeface="Courier New" pitchFamily="49" charset="0"/>
                <a:cs typeface="Courier New" pitchFamily="49" charset="0"/>
              </a:rPr>
              <a:t>cuda-gdb</a:t>
            </a:r>
            <a:r>
              <a:rPr lang="en-US" dirty="0"/>
              <a:t> from the command line:</a:t>
            </a:r>
          </a:p>
        </p:txBody>
      </p:sp>
      <p:sp>
        <p:nvSpPr>
          <p:cNvPr id="5" name="TextBox 4"/>
          <p:cNvSpPr txBox="1"/>
          <p:nvPr/>
        </p:nvSpPr>
        <p:spPr>
          <a:xfrm>
            <a:off x="3276601" y="2823628"/>
            <a:ext cx="5140475" cy="1138773"/>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4549F5"/>
                </a:solidFill>
                <a:effectLst/>
                <a:uLnTx/>
                <a:uFillTx/>
                <a:latin typeface="Trebuchet MS" pitchFamily="34" charset="0"/>
                <a:ea typeface="+mn-ea"/>
                <a:cs typeface="+mn-cs"/>
              </a:rPr>
              <a:t>$</a:t>
            </a:r>
            <a:r>
              <a:rPr kumimoji="0" lang="en-US" sz="2000" b="0" i="0" u="none" strike="noStrike" kern="1200" cap="none" spc="0" normalizeH="0" baseline="0" noProof="0" dirty="0">
                <a:ln>
                  <a:noFill/>
                </a:ln>
                <a:solidFill>
                  <a:srgbClr val="FFFFFF"/>
                </a:solidFill>
                <a:effectLst/>
                <a:uLnTx/>
                <a:uFillTx/>
                <a:latin typeface="Trebuchet MS" pitchFamily="34" charset="0"/>
                <a:ea typeface="+mn-ea"/>
                <a:cs typeface="+mn-cs"/>
              </a:rPr>
              <a:t> </a:t>
            </a:r>
            <a:r>
              <a:rPr kumimoji="0" lang="en-US" sz="20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srgbClr val="FFFFFF"/>
                </a:solidFill>
                <a:effectLst/>
                <a:uLnTx/>
                <a:uFillTx/>
                <a:latin typeface="Consolas" pitchFamily="49" charset="0"/>
                <a:ea typeface="+mn-ea"/>
                <a:cs typeface="Consolas" pitchFamily="49" charset="0"/>
              </a:rPr>
              <a:t>my_application</a:t>
            </a:r>
            <a:endParaRPr kumimoji="0" lang="en-US" sz="2000" b="0" i="0" u="none" strike="noStrike" kern="1200" cap="none" spc="0" normalizeH="0" baseline="0" noProof="0" dirty="0">
              <a:ln>
                <a:noFill/>
              </a:ln>
              <a:solidFill>
                <a:srgbClr val="FFFFFF"/>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Trebuchet MS" pitchFamily="34" charset="0"/>
              <a:ea typeface="+mn-ea"/>
              <a:cs typeface="+mn-cs"/>
            </a:endParaRPr>
          </a:p>
        </p:txBody>
      </p:sp>
      <p:sp>
        <p:nvSpPr>
          <p:cNvPr id="6" name="Rectangle 5"/>
          <p:cNvSpPr/>
          <p:nvPr/>
        </p:nvSpPr>
        <p:spPr>
          <a:xfrm>
            <a:off x="3571061" y="5263775"/>
            <a:ext cx="431849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DO NOT use this on Euler.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Use a CAE machine or work/home machine</a:t>
            </a:r>
          </a:p>
        </p:txBody>
      </p:sp>
    </p:spTree>
    <p:extLst>
      <p:ext uri="{BB962C8B-B14F-4D97-AF65-F5344CB8AC3E}">
        <p14:creationId xmlns:p14="http://schemas.microsoft.com/office/powerpoint/2010/main" val="35006950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729" y="3688588"/>
            <a:ext cx="5865149" cy="828123"/>
          </a:xfrm>
        </p:spPr>
        <p:txBody>
          <a:bodyPr/>
          <a:lstStyle/>
          <a:p>
            <a:r>
              <a:rPr lang="en-US" dirty="0"/>
              <a:t>Program Execution Control</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255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Control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sz="2000" dirty="0"/>
              <a:t>Execution Control is identical to host debugging:</a:t>
            </a:r>
          </a:p>
          <a:p>
            <a:pPr lvl="1"/>
            <a:r>
              <a:rPr lang="en-US" sz="1600" dirty="0"/>
              <a:t>Launch the application</a:t>
            </a: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lvl="1"/>
            <a:r>
              <a:rPr lang="en-US" sz="1600" dirty="0"/>
              <a:t>Resume the application (all host threads and device threads)</a:t>
            </a: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lvl="1"/>
            <a:r>
              <a:rPr lang="en-US" sz="1600" dirty="0"/>
              <a:t>Kill the application</a:t>
            </a: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marL="1431925" lvl="3" indent="0">
              <a:buNone/>
            </a:pPr>
            <a:br>
              <a:rPr lang="en-US" sz="1100" b="1" dirty="0">
                <a:solidFill>
                  <a:srgbClr val="92D050"/>
                </a:solidFill>
                <a:latin typeface="Courier New" pitchFamily="49" charset="0"/>
                <a:cs typeface="Courier New" pitchFamily="49" charset="0"/>
              </a:rPr>
            </a:br>
            <a:endParaRPr lang="en-US" sz="1100" b="1" dirty="0">
              <a:solidFill>
                <a:srgbClr val="92D050"/>
              </a:solidFill>
              <a:latin typeface="Courier New" pitchFamily="49" charset="0"/>
              <a:cs typeface="Courier New" pitchFamily="49" charset="0"/>
            </a:endParaRPr>
          </a:p>
          <a:p>
            <a:pPr marL="1431925" lvl="3" indent="0">
              <a:buNone/>
            </a:pPr>
            <a:endParaRPr lang="en-US" sz="1100" b="1" dirty="0">
              <a:solidFill>
                <a:srgbClr val="92D050"/>
              </a:solidFill>
              <a:latin typeface="Courier New" pitchFamily="49" charset="0"/>
              <a:cs typeface="Courier New" pitchFamily="49" charset="0"/>
            </a:endParaRPr>
          </a:p>
          <a:p>
            <a:pPr lvl="1"/>
            <a:r>
              <a:rPr lang="en-US" sz="1600" dirty="0"/>
              <a:t>Interrupt the application: CTRL-C</a:t>
            </a:r>
            <a:endParaRPr lang="en-US" sz="700" b="1" dirty="0">
              <a:solidFill>
                <a:srgbClr val="92D050"/>
              </a:solidFill>
              <a:latin typeface="Courier New" pitchFamily="49" charset="0"/>
              <a:cs typeface="Courier New" pitchFamily="49" charset="0"/>
            </a:endParaRPr>
          </a:p>
        </p:txBody>
      </p:sp>
      <p:sp>
        <p:nvSpPr>
          <p:cNvPr id="5" name="TextBox 4"/>
          <p:cNvSpPr txBox="1"/>
          <p:nvPr/>
        </p:nvSpPr>
        <p:spPr>
          <a:xfrm>
            <a:off x="3200401" y="2163702"/>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run</a:t>
            </a:r>
          </a:p>
        </p:txBody>
      </p:sp>
      <p:sp>
        <p:nvSpPr>
          <p:cNvPr id="6" name="TextBox 5"/>
          <p:cNvSpPr txBox="1"/>
          <p:nvPr/>
        </p:nvSpPr>
        <p:spPr>
          <a:xfrm>
            <a:off x="3200400" y="3285843"/>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continue</a:t>
            </a:r>
          </a:p>
        </p:txBody>
      </p:sp>
      <p:sp>
        <p:nvSpPr>
          <p:cNvPr id="7" name="TextBox 6"/>
          <p:cNvSpPr txBox="1"/>
          <p:nvPr/>
        </p:nvSpPr>
        <p:spPr>
          <a:xfrm>
            <a:off x="3200399" y="4354613"/>
            <a:ext cx="514047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kill</a:t>
            </a:r>
          </a:p>
        </p:txBody>
      </p:sp>
    </p:spTree>
    <p:extLst>
      <p:ext uri="{BB962C8B-B14F-4D97-AF65-F5344CB8AC3E}">
        <p14:creationId xmlns:p14="http://schemas.microsoft.com/office/powerpoint/2010/main" val="22008978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Control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371600"/>
            <a:ext cx="8229600" cy="2971800"/>
          </a:xfrm>
        </p:spPr>
        <p:txBody>
          <a:bodyPr/>
          <a:lstStyle/>
          <a:p>
            <a:r>
              <a:rPr lang="en-US" dirty="0"/>
              <a:t>Single-Stepping</a:t>
            </a:r>
            <a:br>
              <a:rPr lang="en-US" dirty="0"/>
            </a:br>
            <a:br>
              <a:rPr lang="en-US" dirty="0"/>
            </a:br>
            <a:br>
              <a:rPr lang="en-US" dirty="0"/>
            </a:br>
            <a:endParaRPr lang="en-US" dirty="0"/>
          </a:p>
          <a:p>
            <a:endParaRPr lang="en-US" dirty="0"/>
          </a:p>
          <a:p>
            <a:endParaRPr lang="en-US" dirty="0"/>
          </a:p>
          <a:p>
            <a:r>
              <a:rPr lang="en-US" dirty="0"/>
              <a:t>Behavior varies when stepping </a:t>
            </a:r>
            <a:r>
              <a:rPr lang="en-US" dirty="0">
                <a:solidFill>
                  <a:srgbClr val="0070C0"/>
                </a:solidFill>
                <a:latin typeface="Consolas" pitchFamily="49" charset="0"/>
                <a:cs typeface="Consolas" pitchFamily="49" charset="0"/>
              </a:rPr>
              <a:t>__</a:t>
            </a:r>
            <a:r>
              <a:rPr lang="en-US" dirty="0" err="1">
                <a:solidFill>
                  <a:srgbClr val="0070C0"/>
                </a:solidFill>
                <a:latin typeface="Consolas" pitchFamily="49" charset="0"/>
                <a:cs typeface="Consolas" pitchFamily="49" charset="0"/>
              </a:rPr>
              <a:t>syncthreads</a:t>
            </a:r>
            <a:r>
              <a:rPr lang="en-US" dirty="0">
                <a:solidFill>
                  <a:srgbClr val="0070C0"/>
                </a:solidFill>
                <a:latin typeface="Consolas" pitchFamily="49" charset="0"/>
                <a:cs typeface="Consolas" pitchFamily="49" charset="0"/>
              </a:rPr>
              <a:t>()</a:t>
            </a:r>
          </a:p>
          <a:p>
            <a:endParaRPr lang="en-US" dirty="0"/>
          </a:p>
        </p:txBody>
      </p:sp>
      <p:graphicFrame>
        <p:nvGraphicFramePr>
          <p:cNvPr id="4" name="Table 3"/>
          <p:cNvGraphicFramePr>
            <a:graphicFrameLocks noGrp="1"/>
          </p:cNvGraphicFramePr>
          <p:nvPr/>
        </p:nvGraphicFramePr>
        <p:xfrm>
          <a:off x="1854023" y="1975026"/>
          <a:ext cx="8566191" cy="1402080"/>
        </p:xfrm>
        <a:graphic>
          <a:graphicData uri="http://schemas.openxmlformats.org/drawingml/2006/table">
            <a:tbl>
              <a:tblPr firstRow="1" bandRow="1">
                <a:tableStyleId>{5C22544A-7EE6-4342-B048-85BDC9FD1C3A}</a:tableStyleId>
              </a:tblPr>
              <a:tblGrid>
                <a:gridCol w="2855397">
                  <a:extLst>
                    <a:ext uri="{9D8B030D-6E8A-4147-A177-3AD203B41FA5}">
                      <a16:colId xmlns:a16="http://schemas.microsoft.com/office/drawing/2014/main" val="20000"/>
                    </a:ext>
                  </a:extLst>
                </a:gridCol>
                <a:gridCol w="2855397">
                  <a:extLst>
                    <a:ext uri="{9D8B030D-6E8A-4147-A177-3AD203B41FA5}">
                      <a16:colId xmlns:a16="http://schemas.microsoft.com/office/drawing/2014/main" val="20001"/>
                    </a:ext>
                  </a:extLst>
                </a:gridCol>
                <a:gridCol w="2855397">
                  <a:extLst>
                    <a:ext uri="{9D8B030D-6E8A-4147-A177-3AD203B41FA5}">
                      <a16:colId xmlns:a16="http://schemas.microsoft.com/office/drawing/2014/main" val="20002"/>
                    </a:ext>
                  </a:extLst>
                </a:gridCol>
              </a:tblGrid>
              <a:tr h="640080">
                <a:tc>
                  <a:txBody>
                    <a:bodyPr/>
                    <a:lstStyle/>
                    <a:p>
                      <a:pPr algn="ctr"/>
                      <a:r>
                        <a:rPr lang="en-US" sz="1900" dirty="0">
                          <a:latin typeface="+mn-lt"/>
                        </a:rPr>
                        <a:t>Single-Stepping</a:t>
                      </a:r>
                    </a:p>
                  </a:txBody>
                  <a:tcPr/>
                </a:tc>
                <a:tc>
                  <a:txBody>
                    <a:bodyPr/>
                    <a:lstStyle/>
                    <a:p>
                      <a:pPr algn="ctr"/>
                      <a:r>
                        <a:rPr lang="en-US" sz="1900" dirty="0">
                          <a:latin typeface="+mn-lt"/>
                        </a:rPr>
                        <a:t>At the source</a:t>
                      </a:r>
                      <a:r>
                        <a:rPr lang="en-US" sz="1900" baseline="0" dirty="0">
                          <a:latin typeface="+mn-lt"/>
                        </a:rPr>
                        <a:t> level</a:t>
                      </a:r>
                      <a:endParaRPr lang="en-US" sz="1900" dirty="0">
                        <a:latin typeface="+mn-lt"/>
                      </a:endParaRPr>
                    </a:p>
                  </a:txBody>
                  <a:tcPr/>
                </a:tc>
                <a:tc>
                  <a:txBody>
                    <a:bodyPr/>
                    <a:lstStyle/>
                    <a:p>
                      <a:pPr algn="ctr"/>
                      <a:r>
                        <a:rPr lang="en-US" sz="1900" dirty="0">
                          <a:latin typeface="+mn-lt"/>
                        </a:rPr>
                        <a:t>At the assembly</a:t>
                      </a:r>
                      <a:r>
                        <a:rPr lang="en-US" sz="1900" baseline="0" dirty="0">
                          <a:latin typeface="+mn-lt"/>
                        </a:rPr>
                        <a:t> level</a:t>
                      </a:r>
                      <a:endParaRPr lang="en-US" sz="1900" dirty="0">
                        <a:latin typeface="+mn-lt"/>
                      </a:endParaRPr>
                    </a:p>
                  </a:txBody>
                  <a:tcPr/>
                </a:tc>
                <a:extLst>
                  <a:ext uri="{0D108BD9-81ED-4DB2-BD59-A6C34878D82A}">
                    <a16:rowId xmlns:a16="http://schemas.microsoft.com/office/drawing/2014/main" val="10000"/>
                  </a:ext>
                </a:extLst>
              </a:tr>
              <a:tr h="379307">
                <a:tc>
                  <a:txBody>
                    <a:bodyPr/>
                    <a:lstStyle/>
                    <a:p>
                      <a:pPr algn="ctr"/>
                      <a:r>
                        <a:rPr lang="en-US" sz="1900" dirty="0">
                          <a:latin typeface="+mn-lt"/>
                        </a:rPr>
                        <a:t>Over function calls</a:t>
                      </a:r>
                    </a:p>
                  </a:txBody>
                  <a:tcPr/>
                </a:tc>
                <a:tc>
                  <a:txBody>
                    <a:bodyPr/>
                    <a:lstStyle/>
                    <a:p>
                      <a:pPr algn="ctr"/>
                      <a:r>
                        <a:rPr lang="en-US" sz="1900" b="1" dirty="0">
                          <a:solidFill>
                            <a:srgbClr val="0070C0"/>
                          </a:solidFill>
                          <a:latin typeface="Courier New" pitchFamily="49" charset="0"/>
                          <a:cs typeface="Courier New" pitchFamily="49" charset="0"/>
                        </a:rPr>
                        <a:t>next</a:t>
                      </a:r>
                    </a:p>
                  </a:txBody>
                  <a:tcPr/>
                </a:tc>
                <a:tc>
                  <a:txBody>
                    <a:bodyPr/>
                    <a:lstStyle/>
                    <a:p>
                      <a:pPr algn="ctr"/>
                      <a:r>
                        <a:rPr lang="en-US" sz="1900" b="1" dirty="0" err="1">
                          <a:solidFill>
                            <a:srgbClr val="0070C0"/>
                          </a:solidFill>
                          <a:latin typeface="Courier New" pitchFamily="49" charset="0"/>
                          <a:cs typeface="Courier New" pitchFamily="49" charset="0"/>
                        </a:rPr>
                        <a:t>nexti</a:t>
                      </a:r>
                      <a:endParaRPr lang="en-US" sz="1900" b="1" dirty="0">
                        <a:solidFill>
                          <a:srgbClr val="0070C0"/>
                        </a:solidFill>
                        <a:latin typeface="Courier New" pitchFamily="49" charset="0"/>
                        <a:cs typeface="Courier New" pitchFamily="49" charset="0"/>
                      </a:endParaRPr>
                    </a:p>
                  </a:txBody>
                  <a:tcPr/>
                </a:tc>
                <a:extLst>
                  <a:ext uri="{0D108BD9-81ED-4DB2-BD59-A6C34878D82A}">
                    <a16:rowId xmlns:a16="http://schemas.microsoft.com/office/drawing/2014/main" val="10001"/>
                  </a:ext>
                </a:extLst>
              </a:tr>
              <a:tr h="379307">
                <a:tc>
                  <a:txBody>
                    <a:bodyPr/>
                    <a:lstStyle/>
                    <a:p>
                      <a:pPr algn="ctr"/>
                      <a:r>
                        <a:rPr lang="en-US" sz="1900" dirty="0">
                          <a:latin typeface="+mn-lt"/>
                        </a:rPr>
                        <a:t>Into function calls</a:t>
                      </a:r>
                    </a:p>
                  </a:txBody>
                  <a:tcPr/>
                </a:tc>
                <a:tc>
                  <a:txBody>
                    <a:bodyPr/>
                    <a:lstStyle/>
                    <a:p>
                      <a:pPr marL="0" algn="ctr" defTabSz="914400" rtl="0" eaLnBrk="1" latinLnBrk="0" hangingPunct="1"/>
                      <a:r>
                        <a:rPr lang="en-US" sz="1900" b="1" kern="1200" dirty="0">
                          <a:solidFill>
                            <a:srgbClr val="0070C0"/>
                          </a:solidFill>
                          <a:latin typeface="Courier New" pitchFamily="49" charset="0"/>
                          <a:ea typeface="+mn-ea"/>
                          <a:cs typeface="Courier New" pitchFamily="49" charset="0"/>
                        </a:rPr>
                        <a:t>step</a:t>
                      </a:r>
                    </a:p>
                  </a:txBody>
                  <a:tcPr/>
                </a:tc>
                <a:tc>
                  <a:txBody>
                    <a:bodyPr/>
                    <a:lstStyle/>
                    <a:p>
                      <a:pPr marL="0" algn="ctr" defTabSz="914400" rtl="0" eaLnBrk="1" latinLnBrk="0" hangingPunct="1"/>
                      <a:r>
                        <a:rPr lang="en-US" sz="1900" b="1" kern="1200" dirty="0" err="1">
                          <a:solidFill>
                            <a:srgbClr val="0070C0"/>
                          </a:solidFill>
                          <a:latin typeface="Courier New" pitchFamily="49" charset="0"/>
                          <a:ea typeface="+mn-ea"/>
                          <a:cs typeface="Courier New" pitchFamily="49" charset="0"/>
                        </a:rPr>
                        <a:t>stepi</a:t>
                      </a:r>
                      <a:endParaRPr lang="en-US" sz="1900" b="1" kern="1200" dirty="0">
                        <a:solidFill>
                          <a:srgbClr val="0070C0"/>
                        </a:solidFill>
                        <a:latin typeface="Courier New" pitchFamily="49" charset="0"/>
                        <a:ea typeface="+mn-ea"/>
                        <a:cs typeface="Courier New" pitchFamily="49" charset="0"/>
                      </a:endParaRPr>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nvGraphicFramePr>
        <p:xfrm>
          <a:off x="1828800" y="4352849"/>
          <a:ext cx="8610600" cy="22961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81000">
                <a:tc>
                  <a:txBody>
                    <a:bodyPr/>
                    <a:lstStyle/>
                    <a:p>
                      <a:pPr algn="ctr"/>
                      <a:r>
                        <a:rPr lang="en-US" sz="1900" dirty="0"/>
                        <a:t>PC</a:t>
                      </a:r>
                      <a:r>
                        <a:rPr lang="en-US" sz="1900" baseline="0" dirty="0"/>
                        <a:t> at a </a:t>
                      </a:r>
                      <a:r>
                        <a:rPr lang="en-US" sz="1900" i="1" baseline="0" dirty="0"/>
                        <a:t>barrier?</a:t>
                      </a:r>
                      <a:endParaRPr lang="en-US" sz="1900" dirty="0"/>
                    </a:p>
                  </a:txBody>
                  <a:tcPr marL="91425" marR="91425" anchor="ctr"/>
                </a:tc>
                <a:tc>
                  <a:txBody>
                    <a:bodyPr/>
                    <a:lstStyle/>
                    <a:p>
                      <a:pPr algn="ctr"/>
                      <a:r>
                        <a:rPr lang="en-US" sz="1900" dirty="0"/>
                        <a:t>Single-stepping applies to</a:t>
                      </a:r>
                    </a:p>
                  </a:txBody>
                  <a:tcPr marL="91425" marR="91425" anchor="ctr"/>
                </a:tc>
                <a:tc>
                  <a:txBody>
                    <a:bodyPr/>
                    <a:lstStyle/>
                    <a:p>
                      <a:pPr algn="ctr"/>
                      <a:r>
                        <a:rPr lang="en-US" sz="1900" dirty="0"/>
                        <a:t>Notes</a:t>
                      </a:r>
                    </a:p>
                  </a:txBody>
                  <a:tcPr marL="91425" marR="91425" anchor="ctr"/>
                </a:tc>
                <a:extLst>
                  <a:ext uri="{0D108BD9-81ED-4DB2-BD59-A6C34878D82A}">
                    <a16:rowId xmlns:a16="http://schemas.microsoft.com/office/drawing/2014/main" val="10000"/>
                  </a:ext>
                </a:extLst>
              </a:tr>
              <a:tr h="955040">
                <a:tc>
                  <a:txBody>
                    <a:bodyPr/>
                    <a:lstStyle/>
                    <a:p>
                      <a:pPr algn="ctr"/>
                      <a:r>
                        <a:rPr lang="en-US" sz="1900" dirty="0"/>
                        <a:t>No</a:t>
                      </a:r>
                    </a:p>
                  </a:txBody>
                  <a:tcPr marL="91425" marR="91425" anchor="ctr"/>
                </a:tc>
                <a:tc>
                  <a:txBody>
                    <a:bodyPr/>
                    <a:lstStyle/>
                    <a:p>
                      <a:r>
                        <a:rPr lang="en-US" sz="1900" b="1" u="sng" dirty="0"/>
                        <a:t>Active</a:t>
                      </a:r>
                      <a:r>
                        <a:rPr lang="en-US" sz="1900" b="1" u="sng" baseline="0" dirty="0"/>
                        <a:t> </a:t>
                      </a:r>
                      <a:r>
                        <a:rPr lang="en-US" sz="1900" b="1" u="sng" dirty="0"/>
                        <a:t>threads</a:t>
                      </a:r>
                      <a:r>
                        <a:rPr lang="en-US" sz="1900" dirty="0"/>
                        <a:t> in the warp</a:t>
                      </a:r>
                      <a:r>
                        <a:rPr lang="en-US" sz="1900" baseline="0" dirty="0"/>
                        <a:t> in focus only.</a:t>
                      </a:r>
                      <a:endParaRPr lang="en-US" sz="1900" dirty="0"/>
                    </a:p>
                  </a:txBody>
                  <a:tcPr marL="91425" marR="91425" anchor="ctr"/>
                </a:tc>
                <a:tc>
                  <a:txBody>
                    <a:bodyPr/>
                    <a:lstStyle/>
                    <a:p>
                      <a:endParaRPr lang="en-US" sz="1900" dirty="0"/>
                    </a:p>
                  </a:txBody>
                  <a:tcPr marL="91425" marR="91425" anchor="ctr"/>
                </a:tc>
                <a:extLst>
                  <a:ext uri="{0D108BD9-81ED-4DB2-BD59-A6C34878D82A}">
                    <a16:rowId xmlns:a16="http://schemas.microsoft.com/office/drawing/2014/main" val="10001"/>
                  </a:ext>
                </a:extLst>
              </a:tr>
              <a:tr h="667173">
                <a:tc>
                  <a:txBody>
                    <a:bodyPr/>
                    <a:lstStyle/>
                    <a:p>
                      <a:pPr algn="ctr"/>
                      <a:r>
                        <a:rPr lang="en-US" sz="1900" dirty="0"/>
                        <a:t>Yes</a:t>
                      </a:r>
                    </a:p>
                  </a:txBody>
                  <a:tcPr marL="91425" marR="914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Active and divergent threads of the warp</a:t>
                      </a:r>
                      <a:r>
                        <a:rPr lang="en-US" sz="1900" baseline="0" dirty="0"/>
                        <a:t> in focus and all the warps that are running the same </a:t>
                      </a:r>
                      <a:r>
                        <a:rPr lang="en-US" sz="1900" b="1" u="sng" baseline="0" dirty="0"/>
                        <a:t>block</a:t>
                      </a:r>
                      <a:r>
                        <a:rPr lang="en-US" sz="1900" baseline="0" dirty="0"/>
                        <a:t>.</a:t>
                      </a:r>
                      <a:endParaRPr lang="en-US" sz="1900" dirty="0"/>
                    </a:p>
                  </a:txBody>
                  <a:tcPr marL="91425" marR="91425" anchor="ctr"/>
                </a:tc>
                <a:tc>
                  <a:txBody>
                    <a:bodyPr/>
                    <a:lstStyle/>
                    <a:p>
                      <a:r>
                        <a:rPr lang="en-US" sz="1900" dirty="0"/>
                        <a:t>Required to step</a:t>
                      </a:r>
                      <a:r>
                        <a:rPr lang="en-US" sz="1900" baseline="0" dirty="0"/>
                        <a:t> over the barrier.</a:t>
                      </a:r>
                      <a:endParaRPr lang="en-US" sz="1900" dirty="0"/>
                    </a:p>
                  </a:txBody>
                  <a:tcPr marL="91425" marR="91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3978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from where, and how</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73380" y="1633202"/>
            <a:ext cx="11574780" cy="4411662"/>
          </a:xfrm>
        </p:spPr>
        <p:txBody>
          <a:bodyPr/>
          <a:lstStyle/>
          <a:p>
            <a:r>
              <a:rPr lang="en-US" sz="2000" dirty="0"/>
              <a:t>Single-stepping</a:t>
            </a:r>
          </a:p>
          <a:p>
            <a:pPr lvl="1"/>
            <a:r>
              <a:rPr lang="en-US" sz="1800" dirty="0"/>
              <a:t>Every exception is automatically precise</a:t>
            </a:r>
          </a:p>
          <a:p>
            <a:pPr lvl="1"/>
            <a:endParaRPr lang="en-US" sz="1800" dirty="0"/>
          </a:p>
          <a:p>
            <a:r>
              <a:rPr lang="en-US" sz="2000" dirty="0"/>
              <a:t>The “</a:t>
            </a:r>
            <a:r>
              <a:rPr lang="en-US" sz="2000" b="1" dirty="0" err="1">
                <a:latin typeface="Courier New" pitchFamily="49" charset="0"/>
                <a:cs typeface="Courier New" pitchFamily="49" charset="0"/>
              </a:rPr>
              <a:t>autostep</a:t>
            </a:r>
            <a:r>
              <a:rPr lang="en-US" sz="2000" dirty="0"/>
              <a:t>” command</a:t>
            </a:r>
          </a:p>
          <a:p>
            <a:pPr lvl="1"/>
            <a:r>
              <a:rPr lang="en-US" sz="1800" dirty="0"/>
              <a:t>Define a window of instructions where we think the offending load/store occurs</a:t>
            </a:r>
          </a:p>
          <a:p>
            <a:pPr lvl="1"/>
            <a:r>
              <a:rPr lang="en-US" sz="1800" b="1" dirty="0" err="1">
                <a:latin typeface="Courier New" pitchFamily="49" charset="0"/>
                <a:cs typeface="Courier New" pitchFamily="49" charset="0"/>
              </a:rPr>
              <a:t>cuda-gdb</a:t>
            </a:r>
            <a:r>
              <a:rPr lang="en-US" sz="1800" dirty="0"/>
              <a:t> will single-step all the instructions within that window automatically and without user intervention</a:t>
            </a:r>
          </a:p>
        </p:txBody>
      </p:sp>
      <p:sp>
        <p:nvSpPr>
          <p:cNvPr id="4" name="TextBox 3"/>
          <p:cNvSpPr txBox="1"/>
          <p:nvPr/>
        </p:nvSpPr>
        <p:spPr>
          <a:xfrm>
            <a:off x="2527661" y="4122421"/>
            <a:ext cx="7266218"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autostep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foo.cu:25 for 20 lines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autostep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*$pc for 20 instructions</a:t>
            </a:r>
          </a:p>
        </p:txBody>
      </p:sp>
    </p:spTree>
    <p:extLst>
      <p:ext uri="{BB962C8B-B14F-4D97-AF65-F5344CB8AC3E}">
        <p14:creationId xmlns:p14="http://schemas.microsoft.com/office/powerpoint/2010/main" val="41427362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Breakpoints</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371600"/>
            <a:ext cx="8229600" cy="4411663"/>
          </a:xfrm>
        </p:spPr>
        <p:txBody>
          <a:bodyPr/>
          <a:lstStyle/>
          <a:p>
            <a:r>
              <a:rPr lang="en-US" sz="2000" dirty="0"/>
              <a:t>By name</a:t>
            </a:r>
          </a:p>
          <a:p>
            <a:pPr marL="0" indent="0">
              <a:buNone/>
            </a:pPr>
            <a:br>
              <a:rPr lang="en-US" sz="2000" dirty="0"/>
            </a:br>
            <a:endParaRPr lang="en-US" sz="2000" dirty="0"/>
          </a:p>
          <a:p>
            <a:pPr marL="0" indent="0">
              <a:buNone/>
            </a:pPr>
            <a:endParaRPr lang="en-US" sz="2000" dirty="0"/>
          </a:p>
          <a:p>
            <a:r>
              <a:rPr lang="en-US" sz="2000" dirty="0"/>
              <a:t>By file name and line number</a:t>
            </a:r>
          </a:p>
          <a:p>
            <a:endParaRPr lang="en-US" sz="2000" dirty="0"/>
          </a:p>
          <a:p>
            <a:endParaRPr lang="en-US" sz="2000" dirty="0"/>
          </a:p>
          <a:p>
            <a:r>
              <a:rPr lang="en-US" sz="2000" dirty="0"/>
              <a:t>By address</a:t>
            </a:r>
            <a:br>
              <a:rPr lang="en-US" sz="2000" dirty="0"/>
            </a:br>
            <a:endParaRPr lang="en-US" sz="2000" dirty="0"/>
          </a:p>
          <a:p>
            <a:pPr marL="0" indent="0">
              <a:buNone/>
            </a:pPr>
            <a:br>
              <a:rPr lang="en-US" sz="2000" dirty="0"/>
            </a:br>
            <a:endParaRPr lang="en-US" sz="2000" dirty="0"/>
          </a:p>
          <a:p>
            <a:r>
              <a:rPr lang="en-US" sz="2000" dirty="0"/>
              <a:t>At every kernel launch</a:t>
            </a:r>
          </a:p>
          <a:p>
            <a:pPr marL="0" indent="0">
              <a:buNone/>
            </a:pPr>
            <a:endParaRPr lang="en-US" sz="1100" dirty="0">
              <a:solidFill>
                <a:srgbClr val="92D050"/>
              </a:solidFill>
              <a:latin typeface="Courier New" pitchFamily="49" charset="0"/>
              <a:cs typeface="Courier New" pitchFamily="49" charset="0"/>
            </a:endParaRPr>
          </a:p>
        </p:txBody>
      </p:sp>
      <p:sp>
        <p:nvSpPr>
          <p:cNvPr id="4" name="TextBox 3"/>
          <p:cNvSpPr txBox="1"/>
          <p:nvPr/>
        </p:nvSpPr>
        <p:spPr>
          <a:xfrm>
            <a:off x="2211574" y="1730541"/>
            <a:ext cx="5926666" cy="707886"/>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my_kernel</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_Z6kernelIfiEvPT_PT0</a:t>
            </a:r>
          </a:p>
        </p:txBody>
      </p:sp>
      <p:sp>
        <p:nvSpPr>
          <p:cNvPr id="5" name="TextBox 4"/>
          <p:cNvSpPr txBox="1"/>
          <p:nvPr/>
        </p:nvSpPr>
        <p:spPr>
          <a:xfrm>
            <a:off x="2211575" y="3228945"/>
            <a:ext cx="5926665"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test.cu:380</a:t>
            </a:r>
          </a:p>
        </p:txBody>
      </p:sp>
      <p:sp>
        <p:nvSpPr>
          <p:cNvPr id="6" name="TextBox 5"/>
          <p:cNvSpPr txBox="1"/>
          <p:nvPr/>
        </p:nvSpPr>
        <p:spPr>
          <a:xfrm>
            <a:off x="2211574" y="4267200"/>
            <a:ext cx="5926666" cy="707886"/>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*0x3e840a8</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*$pc</a:t>
            </a:r>
          </a:p>
        </p:txBody>
      </p:sp>
      <p:sp>
        <p:nvSpPr>
          <p:cNvPr id="7" name="TextBox 6"/>
          <p:cNvSpPr txBox="1"/>
          <p:nvPr/>
        </p:nvSpPr>
        <p:spPr>
          <a:xfrm>
            <a:off x="2211574" y="5899592"/>
            <a:ext cx="7239000"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break_on_launch</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appNameHere</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42195300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Conditional</a:t>
            </a:r>
            <a:r>
              <a:rPr lang="en-US" dirty="0"/>
              <a:t> Breakpoints</a:t>
            </a:r>
          </a:p>
        </p:txBody>
      </p:sp>
      <p:sp>
        <p:nvSpPr>
          <p:cNvPr id="3" name="Content Placeholder 2"/>
          <p:cNvSpPr>
            <a:spLocks noGrp="1"/>
          </p:cNvSpPr>
          <p:nvPr>
            <p:ph idx="1"/>
          </p:nvPr>
        </p:nvSpPr>
        <p:spPr>
          <a:xfrm>
            <a:off x="320040" y="1495221"/>
            <a:ext cx="11788176" cy="4933050"/>
          </a:xfrm>
        </p:spPr>
        <p:txBody>
          <a:bodyPr/>
          <a:lstStyle/>
          <a:p>
            <a:endParaRPr lang="en-US" dirty="0"/>
          </a:p>
          <a:p>
            <a:r>
              <a:rPr lang="en-US" dirty="0"/>
              <a:t>Only reports hit breakpoint if condition is met</a:t>
            </a:r>
          </a:p>
          <a:p>
            <a:pPr lvl="1"/>
            <a:r>
              <a:rPr lang="en-US" dirty="0"/>
              <a:t>All breakpoints are still hit</a:t>
            </a:r>
          </a:p>
          <a:p>
            <a:pPr lvl="1"/>
            <a:r>
              <a:rPr lang="en-US" dirty="0"/>
              <a:t>Condition is evaluated every time for all the threads</a:t>
            </a:r>
          </a:p>
          <a:p>
            <a:pPr lvl="1"/>
            <a:r>
              <a:rPr lang="en-US" dirty="0"/>
              <a:t>Typically slows down execution</a:t>
            </a:r>
          </a:p>
          <a:p>
            <a:pPr lvl="1"/>
            <a:endParaRPr lang="en-US" dirty="0"/>
          </a:p>
          <a:p>
            <a:pPr lvl="1"/>
            <a:endParaRPr lang="en-US" dirty="0"/>
          </a:p>
          <a:p>
            <a:r>
              <a:rPr lang="en-US" dirty="0"/>
              <a:t>Condition</a:t>
            </a:r>
          </a:p>
          <a:p>
            <a:pPr lvl="1"/>
            <a:r>
              <a:rPr lang="en-US" dirty="0"/>
              <a:t>C/C++ syntax</a:t>
            </a:r>
          </a:p>
          <a:p>
            <a:pPr lvl="1"/>
            <a:r>
              <a:rPr lang="en-US" dirty="0"/>
              <a:t>No function call within the definition of the “condition” used for breakpoint to become active</a:t>
            </a:r>
          </a:p>
          <a:p>
            <a:pPr lvl="1"/>
            <a:r>
              <a:rPr lang="en-US" dirty="0"/>
              <a:t>Supports built-in variables (</a:t>
            </a:r>
            <a:r>
              <a:rPr lang="en-US" dirty="0" err="1">
                <a:latin typeface="Consolas" pitchFamily="49" charset="0"/>
                <a:cs typeface="Consolas" pitchFamily="49" charset="0"/>
              </a:rPr>
              <a:t>blockIdx</a:t>
            </a:r>
            <a:r>
              <a:rPr lang="en-US" dirty="0"/>
              <a:t>, </a:t>
            </a:r>
            <a:r>
              <a:rPr lang="en-US" dirty="0" err="1">
                <a:latin typeface="Consolas" pitchFamily="49" charset="0"/>
                <a:cs typeface="Consolas" pitchFamily="49" charset="0"/>
              </a:rPr>
              <a:t>threadIdx</a:t>
            </a:r>
            <a:r>
              <a:rPr lang="en-US" dirty="0"/>
              <a:t>, ...)</a:t>
            </a:r>
            <a:endParaRPr lang="en-US" sz="1200" dirty="0">
              <a:solidFill>
                <a:srgbClr val="92D050"/>
              </a:solidFill>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7938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Breakpoints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836428" y="1616566"/>
            <a:ext cx="7393172" cy="5004898"/>
          </a:xfrm>
        </p:spPr>
        <p:txBody>
          <a:bodyPr/>
          <a:lstStyle/>
          <a:p>
            <a:r>
              <a:rPr lang="en-US" dirty="0"/>
              <a:t>Set at breakpoint creation time</a:t>
            </a:r>
          </a:p>
          <a:p>
            <a:endParaRPr lang="en-US" dirty="0"/>
          </a:p>
          <a:p>
            <a:endParaRPr lang="en-US" dirty="0"/>
          </a:p>
          <a:p>
            <a:endParaRPr lang="en-US" dirty="0"/>
          </a:p>
          <a:p>
            <a:r>
              <a:rPr lang="en-US" dirty="0"/>
              <a:t>Set after the breakpoint is created</a:t>
            </a:r>
          </a:p>
          <a:p>
            <a:pPr lvl="1"/>
            <a:r>
              <a:rPr lang="en-US" sz="1600" dirty="0"/>
              <a:t>Breakpoint 1 was previously created</a:t>
            </a:r>
          </a:p>
          <a:p>
            <a:pPr lvl="1"/>
            <a:endParaRPr lang="en-US" sz="1600" dirty="0"/>
          </a:p>
          <a:p>
            <a:pPr lvl="1"/>
            <a:endParaRPr lang="en-US" sz="1600" dirty="0"/>
          </a:p>
          <a:p>
            <a:pPr lvl="1"/>
            <a:endParaRPr lang="en-US" sz="1600" dirty="0"/>
          </a:p>
          <a:p>
            <a:pPr lvl="1"/>
            <a:endParaRPr lang="en-US" sz="1600" dirty="0"/>
          </a:p>
          <a:p>
            <a:r>
              <a:rPr lang="en-US" dirty="0"/>
              <a:t>List all breakpoints:</a:t>
            </a:r>
          </a:p>
        </p:txBody>
      </p:sp>
      <p:sp>
        <p:nvSpPr>
          <p:cNvPr id="4" name="TextBox 3"/>
          <p:cNvSpPr txBox="1"/>
          <p:nvPr/>
        </p:nvSpPr>
        <p:spPr>
          <a:xfrm>
            <a:off x="2667001" y="2154544"/>
            <a:ext cx="6803572"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break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my_kernel</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if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threadIdx.x</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13</a:t>
            </a:r>
          </a:p>
        </p:txBody>
      </p:sp>
      <p:sp>
        <p:nvSpPr>
          <p:cNvPr id="5" name="TextBox 4"/>
          <p:cNvSpPr txBox="1"/>
          <p:nvPr/>
        </p:nvSpPr>
        <p:spPr>
          <a:xfrm>
            <a:off x="2603862" y="5807594"/>
            <a:ext cx="6803571"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breakpoints</a:t>
            </a:r>
          </a:p>
        </p:txBody>
      </p:sp>
      <p:sp>
        <p:nvSpPr>
          <p:cNvPr id="9" name="TextBox 8">
            <a:extLst>
              <a:ext uri="{FF2B5EF4-FFF2-40B4-BE49-F238E27FC236}">
                <a16:creationId xmlns:a16="http://schemas.microsoft.com/office/drawing/2014/main" id="{BE908CE3-D3E4-4B04-812B-373FE5FD81D0}"/>
              </a:ext>
            </a:extLst>
          </p:cNvPr>
          <p:cNvSpPr txBox="1"/>
          <p:nvPr/>
        </p:nvSpPr>
        <p:spPr>
          <a:xfrm>
            <a:off x="2667002" y="4206784"/>
            <a:ext cx="6803571" cy="400110"/>
          </a:xfrm>
          <a:prstGeom prst="rect">
            <a:avLst/>
          </a:prstGeom>
          <a:solidFill>
            <a:schemeClr val="tx1">
              <a:lumMod val="85000"/>
              <a:lumOff val="15000"/>
            </a:schemeClr>
          </a:solidFill>
          <a:ln>
            <a:solidFill>
              <a:schemeClr val="accent5">
                <a:lumMod val="50000"/>
              </a:schemeClr>
            </a:solidFill>
          </a:ln>
          <a:effectLst>
            <a:reflection stA="50000" endA="300" endPos="35000" dist="50800" dir="5400000" sy="-100000" algn="bl" rotWithShape="0"/>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2000" b="0" i="0" u="none" strike="noStrike" kern="1200" cap="none" spc="0" normalizeH="0" baseline="0" noProof="0" dirty="0">
                <a:ln>
                  <a:noFill/>
                </a:ln>
                <a:solidFill>
                  <a:srgbClr val="92D050"/>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condition 1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blockIdx.x</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0 &amp;&amp; n &gt; 3</a:t>
            </a:r>
          </a:p>
        </p:txBody>
      </p:sp>
    </p:spTree>
    <p:extLst>
      <p:ext uri="{BB962C8B-B14F-4D97-AF65-F5344CB8AC3E}">
        <p14:creationId xmlns:p14="http://schemas.microsoft.com/office/powerpoint/2010/main" val="11393584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754" y="3367307"/>
            <a:ext cx="5142135" cy="721798"/>
          </a:xfrm>
        </p:spPr>
        <p:txBody>
          <a:bodyPr/>
          <a:lstStyle/>
          <a:p>
            <a:r>
              <a:rPr lang="en-US" dirty="0"/>
              <a:t>Thread Focus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6332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3" name="Content Placeholder 2"/>
          <p:cNvSpPr>
            <a:spLocks noGrp="1"/>
          </p:cNvSpPr>
          <p:nvPr>
            <p:ph idx="1"/>
          </p:nvPr>
        </p:nvSpPr>
        <p:spPr/>
        <p:txBody>
          <a:bodyPr>
            <a:normAutofit lnSpcReduction="10000"/>
          </a:bodyPr>
          <a:lstStyle/>
          <a:p>
            <a:r>
              <a:rPr lang="en-US" sz="2000" dirty="0">
                <a:cs typeface="Consolas" pitchFamily="49" charset="0"/>
              </a:rPr>
              <a:t>There might be thousands of threads to deal with. Can’t focus on all of them</a:t>
            </a:r>
          </a:p>
          <a:p>
            <a:pPr lvl="2"/>
            <a:endParaRPr lang="en-US" sz="1300" dirty="0">
              <a:cs typeface="Consolas" pitchFamily="49" charset="0"/>
            </a:endParaRPr>
          </a:p>
          <a:p>
            <a:pPr lvl="2"/>
            <a:endParaRPr lang="en-US" sz="1300" dirty="0">
              <a:cs typeface="Consolas" pitchFamily="49" charset="0"/>
            </a:endParaRPr>
          </a:p>
          <a:p>
            <a:r>
              <a:rPr lang="en-US" sz="2000" dirty="0">
                <a:cs typeface="Consolas" pitchFamily="49" charset="0"/>
              </a:rPr>
              <a:t>Thread focus dictates which thread you are looking at</a:t>
            </a:r>
          </a:p>
          <a:p>
            <a:pPr lvl="2"/>
            <a:endParaRPr lang="en-US" sz="1300" dirty="0">
              <a:cs typeface="Consolas" pitchFamily="49" charset="0"/>
            </a:endParaRPr>
          </a:p>
          <a:p>
            <a:pPr lvl="2"/>
            <a:endParaRPr lang="en-US" sz="1300" dirty="0">
              <a:cs typeface="Consolas" pitchFamily="49" charset="0"/>
            </a:endParaRPr>
          </a:p>
          <a:p>
            <a:r>
              <a:rPr lang="en-US" sz="2000" dirty="0">
                <a:cs typeface="Consolas" pitchFamily="49" charset="0"/>
              </a:rPr>
              <a:t>Some commands apply only to the thread in focus</a:t>
            </a:r>
          </a:p>
          <a:p>
            <a:pPr lvl="1"/>
            <a:r>
              <a:rPr lang="en-US" sz="1800" dirty="0">
                <a:cs typeface="Consolas" pitchFamily="49" charset="0"/>
              </a:rPr>
              <a:t>Print local or shared variables</a:t>
            </a:r>
          </a:p>
          <a:p>
            <a:pPr lvl="1"/>
            <a:r>
              <a:rPr lang="en-US" sz="1800" dirty="0">
                <a:cs typeface="Consolas" pitchFamily="49" charset="0"/>
              </a:rPr>
              <a:t>Print registers</a:t>
            </a:r>
          </a:p>
          <a:p>
            <a:pPr lvl="1"/>
            <a:r>
              <a:rPr lang="en-US" sz="1800" dirty="0">
                <a:cs typeface="Consolas" pitchFamily="49" charset="0"/>
              </a:rPr>
              <a:t>Print stack contents</a:t>
            </a:r>
          </a:p>
          <a:p>
            <a:pPr lvl="2"/>
            <a:endParaRPr lang="en-US" sz="1500" dirty="0">
              <a:cs typeface="Consolas" pitchFamily="49" charset="0"/>
            </a:endParaRPr>
          </a:p>
          <a:p>
            <a:pPr lvl="2"/>
            <a:endParaRPr lang="en-US" sz="1500" dirty="0">
              <a:cs typeface="Consolas" pitchFamily="49" charset="0"/>
            </a:endParaRPr>
          </a:p>
          <a:p>
            <a:r>
              <a:rPr lang="en-US" sz="2000" dirty="0"/>
              <a:t>Attributes of the “thread focus”</a:t>
            </a:r>
          </a:p>
          <a:p>
            <a:pPr lvl="1"/>
            <a:r>
              <a:rPr lang="en-US" sz="1800" dirty="0"/>
              <a:t>Kernel index	: unique, assigned at kernel’s launch time</a:t>
            </a:r>
          </a:p>
          <a:p>
            <a:pPr lvl="1"/>
            <a:r>
              <a:rPr lang="en-US" sz="1800" dirty="0"/>
              <a:t>Block index		: the application </a:t>
            </a:r>
            <a:r>
              <a:rPr lang="en-US" sz="1800" dirty="0" err="1">
                <a:latin typeface="Consolas" pitchFamily="49" charset="0"/>
                <a:cs typeface="Consolas" pitchFamily="49" charset="0"/>
              </a:rPr>
              <a:t>blockIdx</a:t>
            </a:r>
            <a:endParaRPr lang="en-US" sz="1800" dirty="0">
              <a:latin typeface="Consolas" pitchFamily="49" charset="0"/>
              <a:cs typeface="Consolas" pitchFamily="49" charset="0"/>
            </a:endParaRPr>
          </a:p>
          <a:p>
            <a:pPr lvl="1"/>
            <a:r>
              <a:rPr lang="en-US" sz="1800" dirty="0"/>
              <a:t>Thread index	: the application </a:t>
            </a:r>
            <a:r>
              <a:rPr lang="en-US" sz="1800" dirty="0" err="1">
                <a:latin typeface="Consolas" pitchFamily="49" charset="0"/>
                <a:cs typeface="Consolas" pitchFamily="49" charset="0"/>
              </a:rPr>
              <a:t>threadIdx</a:t>
            </a:r>
            <a:endParaRPr lang="en-US" sz="1800"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6145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45805" y="1839765"/>
            <a:ext cx="10639646" cy="4411662"/>
          </a:xfrm>
        </p:spPr>
        <p:txBody>
          <a:bodyPr/>
          <a:lstStyle/>
          <a:p>
            <a:r>
              <a:rPr lang="en-US" dirty="0"/>
              <a:t>To obtain the list of devices allocated to job:</a:t>
            </a:r>
          </a:p>
          <a:p>
            <a:endParaRPr lang="en-US" dirty="0"/>
          </a:p>
          <a:p>
            <a:endParaRPr lang="en-US" dirty="0"/>
          </a:p>
          <a:p>
            <a:endParaRPr lang="en-US" dirty="0"/>
          </a:p>
          <a:p>
            <a:endParaRPr lang="en-US" dirty="0"/>
          </a:p>
          <a:p>
            <a:endParaRPr lang="en-US" dirty="0"/>
          </a:p>
          <a:p>
            <a:endParaRPr lang="en-US" dirty="0"/>
          </a:p>
          <a:p>
            <a:r>
              <a:rPr lang="en-US" dirty="0"/>
              <a:t>The * indicates the device of the kernel currently in focus</a:t>
            </a:r>
          </a:p>
          <a:p>
            <a:r>
              <a:rPr lang="en-US" dirty="0"/>
              <a:t>Provides an overview of the hardware that supports the code</a:t>
            </a:r>
          </a:p>
        </p:txBody>
      </p:sp>
      <p:sp>
        <p:nvSpPr>
          <p:cNvPr id="4" name="TextBox 3"/>
          <p:cNvSpPr txBox="1"/>
          <p:nvPr/>
        </p:nvSpPr>
        <p:spPr>
          <a:xfrm>
            <a:off x="1676401" y="2467429"/>
            <a:ext cx="8839199" cy="186204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devices</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Dev</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Desc</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Type  SMs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Wps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/SM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Lns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Wp</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Regs</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/Ln Active SMs Mask </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0  gf100  sm_20   14     48     32      64           0xfff </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1  gt200  sm_13   30     32     32     128             0x0 </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319056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17219" y="1416743"/>
            <a:ext cx="11430847" cy="5105400"/>
          </a:xfrm>
        </p:spPr>
        <p:txBody>
          <a:bodyPr>
            <a:normAutofit fontScale="92500" lnSpcReduction="10000"/>
          </a:bodyPr>
          <a:lstStyle/>
          <a:p>
            <a:r>
              <a:rPr lang="en-US" sz="2000" dirty="0"/>
              <a:t>To obtain the list of running kernels:</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The * indicates the kernel currently in focus</a:t>
            </a:r>
          </a:p>
          <a:p>
            <a:pPr lvl="2"/>
            <a:endParaRPr lang="en-US" sz="1300" dirty="0"/>
          </a:p>
          <a:p>
            <a:r>
              <a:rPr lang="en-US" sz="2000" dirty="0"/>
              <a:t>There is a one-to-one mapping between a kernel id (unique id across multiple GPUs) and a (</a:t>
            </a:r>
            <a:r>
              <a:rPr lang="en-US" sz="2000" dirty="0" err="1"/>
              <a:t>dev,grid</a:t>
            </a:r>
            <a:r>
              <a:rPr lang="en-US" sz="2000" dirty="0"/>
              <a:t>) tuple. The grid id is unique per GPU only</a:t>
            </a:r>
          </a:p>
          <a:p>
            <a:pPr lvl="2"/>
            <a:endParaRPr lang="en-US" sz="1300" dirty="0"/>
          </a:p>
          <a:p>
            <a:r>
              <a:rPr lang="en-US" sz="2000" dirty="0"/>
              <a:t>The name of the kernel is displayed as are its parameters and the associated execution configuration</a:t>
            </a:r>
          </a:p>
          <a:p>
            <a:pPr lvl="2"/>
            <a:endParaRPr lang="en-US" sz="1300" dirty="0"/>
          </a:p>
          <a:p>
            <a:r>
              <a:rPr lang="en-US" sz="2000" dirty="0"/>
              <a:t>Provides an overview of the code running on the hardware</a:t>
            </a:r>
          </a:p>
        </p:txBody>
      </p:sp>
      <p:sp>
        <p:nvSpPr>
          <p:cNvPr id="4" name="TextBox 3"/>
          <p:cNvSpPr txBox="1"/>
          <p:nvPr/>
        </p:nvSpPr>
        <p:spPr>
          <a:xfrm>
            <a:off x="2118360" y="1905001"/>
            <a:ext cx="8534400" cy="186974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kernels</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Kernel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Dev</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Grid   SMs Mask   GridDim  BlockDim Name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Args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1   0    2     0x3fff (240,1,1) (128,1,1)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acos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parms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2   0    3     0x4000 (240,1,1) (128,1,1)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asin</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parms</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2218731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78180" y="1996440"/>
            <a:ext cx="8229600" cy="566738"/>
          </a:xfrm>
        </p:spPr>
        <p:txBody>
          <a:bodyPr/>
          <a:lstStyle/>
          <a:p>
            <a:r>
              <a:rPr lang="en-US" sz="2800" dirty="0"/>
              <a:t>To switch focus to any currently running thread</a:t>
            </a:r>
          </a:p>
        </p:txBody>
      </p:sp>
      <p:sp>
        <p:nvSpPr>
          <p:cNvPr id="4" name="TextBox 3"/>
          <p:cNvSpPr txBox="1"/>
          <p:nvPr/>
        </p:nvSpPr>
        <p:spPr>
          <a:xfrm>
            <a:off x="1790700" y="3075966"/>
            <a:ext cx="8382000" cy="2623795"/>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2 block 1,0,0 thread 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(1,0,0), thread (3,0,0)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2 block 2 thread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(2,0,0), thread (4,0,0)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thread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[Switching focus to CUDA kernel 2 block (2,0,0), thread (5,0,0)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00527065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Focus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endParaRPr lang="en-US" dirty="0">
              <a:latin typeface="+mn-lt"/>
              <a:cs typeface="Consolas" pitchFamily="49" charset="0"/>
            </a:endParaRPr>
          </a:p>
          <a:p>
            <a:r>
              <a:rPr lang="en-US" dirty="0">
                <a:latin typeface="+mn-lt"/>
                <a:cs typeface="Consolas" pitchFamily="49" charset="0"/>
              </a:rPr>
              <a:t>To obtain the current focus:</a:t>
            </a:r>
          </a:p>
        </p:txBody>
      </p:sp>
      <p:sp>
        <p:nvSpPr>
          <p:cNvPr id="4" name="TextBox 3"/>
          <p:cNvSpPr txBox="1"/>
          <p:nvPr/>
        </p:nvSpPr>
        <p:spPr>
          <a:xfrm>
            <a:off x="1987198" y="3044116"/>
            <a:ext cx="8217604" cy="1977464"/>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kernel block thread</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kernel 2 block (2,0,0), thread (5,0,0)</a:t>
            </a: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cuda thread</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thread (5,0,0)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564695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79120" y="1391603"/>
            <a:ext cx="8763000" cy="4833937"/>
          </a:xfrm>
        </p:spPr>
        <p:txBody>
          <a:bodyPr>
            <a:normAutofit/>
          </a:bodyPr>
          <a:lstStyle/>
          <a:p>
            <a:r>
              <a:rPr lang="en-US" sz="1800" dirty="0"/>
              <a:t>To obtain the list of running threads for kernel 2:</a:t>
            </a:r>
          </a:p>
          <a:p>
            <a:endParaRPr lang="en-US" sz="1800" dirty="0"/>
          </a:p>
          <a:p>
            <a:endParaRPr lang="en-US" sz="1800" dirty="0"/>
          </a:p>
          <a:p>
            <a:endParaRPr lang="en-US" sz="1800" dirty="0"/>
          </a:p>
          <a:p>
            <a:endParaRPr lang="en-US" sz="1800" dirty="0"/>
          </a:p>
          <a:p>
            <a:pPr marL="0" indent="0">
              <a:buNone/>
            </a:pPr>
            <a:br>
              <a:rPr lang="en-US" sz="1800" dirty="0"/>
            </a:br>
            <a:endParaRPr lang="en-US" sz="1800" dirty="0"/>
          </a:p>
          <a:p>
            <a:r>
              <a:rPr lang="en-US" sz="1800" dirty="0"/>
              <a:t>Threads are displayed as (</a:t>
            </a:r>
            <a:r>
              <a:rPr lang="en-US" sz="1800" dirty="0" err="1"/>
              <a:t>block,thread</a:t>
            </a:r>
            <a:r>
              <a:rPr lang="en-US" sz="1800" dirty="0"/>
              <a:t>) ranges</a:t>
            </a:r>
          </a:p>
          <a:p>
            <a:r>
              <a:rPr lang="en-US" sz="1800" dirty="0"/>
              <a:t>Divergent threads are in separate ranges</a:t>
            </a:r>
          </a:p>
          <a:p>
            <a:r>
              <a:rPr lang="en-US" sz="1800" dirty="0"/>
              <a:t>The * indicates the range where the thread in focus resides</a:t>
            </a:r>
          </a:p>
          <a:p>
            <a:r>
              <a:rPr lang="en-US" sz="2000" b="1" dirty="0" err="1">
                <a:latin typeface="Courier New" pitchFamily="49" charset="0"/>
                <a:cs typeface="Courier New" pitchFamily="49" charset="0"/>
              </a:rPr>
              <a:t>Cnt</a:t>
            </a:r>
            <a:r>
              <a:rPr lang="en-US" sz="1800" dirty="0"/>
              <a:t>  indicates the number of threads within each range</a:t>
            </a:r>
          </a:p>
          <a:p>
            <a:pPr lvl="1"/>
            <a:r>
              <a:rPr lang="en-US" sz="1400" dirty="0"/>
              <a:t>All threads in the same range are contiguous (no hole)</a:t>
            </a:r>
          </a:p>
          <a:p>
            <a:pPr lvl="1"/>
            <a:r>
              <a:rPr lang="en-US" sz="1400" dirty="0"/>
              <a:t>All threads in the same range share the same PC (and filename/line number)</a:t>
            </a:r>
          </a:p>
        </p:txBody>
      </p:sp>
      <p:sp>
        <p:nvSpPr>
          <p:cNvPr id="4" name="TextBox 3"/>
          <p:cNvSpPr txBox="1"/>
          <p:nvPr/>
        </p:nvSpPr>
        <p:spPr>
          <a:xfrm>
            <a:off x="1946124" y="1791652"/>
            <a:ext cx="8299752" cy="147732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cuda threads kernel 2</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Block  Thread To  Block  Thread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Cnt</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PC Filename Line</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(0,0,0) (0,0,0)   (3,0,0) (7,0,0)  32 0x7fae70  acos.cu  380</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(4,0,0) (0,0,0)   (7,0,0) (7,0,0)  32 0x7fae60  acos.cu  377 </a:t>
            </a:r>
            <a:endPar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52075486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783" y="3429000"/>
            <a:ext cx="5241018" cy="790200"/>
          </a:xfrm>
        </p:spPr>
        <p:txBody>
          <a:bodyPr/>
          <a:lstStyle/>
          <a:p>
            <a:r>
              <a:rPr lang="en-US" dirty="0"/>
              <a:t>Program State Inspection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727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Trace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normAutofit lnSpcReduction="10000"/>
          </a:bodyPr>
          <a:lstStyle/>
          <a:p>
            <a:r>
              <a:rPr lang="en-US" dirty="0"/>
              <a:t>Same (aliased) commands as in </a:t>
            </a:r>
            <a:r>
              <a:rPr lang="en-US" b="1" dirty="0" err="1">
                <a:latin typeface="Courier New" pitchFamily="49" charset="0"/>
                <a:cs typeface="Courier New" pitchFamily="49" charset="0"/>
              </a:rPr>
              <a:t>gdb</a:t>
            </a:r>
            <a:r>
              <a:rPr lang="en-US" dirty="0"/>
              <a:t>: </a:t>
            </a:r>
          </a:p>
          <a:p>
            <a:endParaRPr lang="en-US" dirty="0"/>
          </a:p>
          <a:p>
            <a:endParaRPr lang="en-US" dirty="0"/>
          </a:p>
          <a:p>
            <a:endParaRPr lang="en-US" dirty="0"/>
          </a:p>
          <a:p>
            <a:endParaRPr lang="en-US" dirty="0"/>
          </a:p>
          <a:p>
            <a:endParaRPr lang="en-US" dirty="0"/>
          </a:p>
          <a:p>
            <a:r>
              <a:rPr lang="en-US" dirty="0"/>
              <a:t>Applies to the thread in focus</a:t>
            </a:r>
          </a:p>
          <a:p>
            <a:pPr lvl="0"/>
            <a:endParaRPr lang="en-US" dirty="0"/>
          </a:p>
          <a:p>
            <a:pPr lvl="0"/>
            <a:endParaRPr lang="en-US" dirty="0"/>
          </a:p>
          <a:p>
            <a:pPr lvl="0"/>
            <a:endParaRPr lang="en-US" dirty="0"/>
          </a:p>
          <a:p>
            <a:pPr lvl="0"/>
            <a:r>
              <a:rPr lang="en-US" dirty="0"/>
              <a:t>NOTE: </a:t>
            </a:r>
            <a:r>
              <a:rPr lang="en-US" dirty="0" err="1"/>
              <a:t>backtrace</a:t>
            </a:r>
            <a:r>
              <a:rPr lang="en-US" dirty="0"/>
              <a:t> command, or its alias </a:t>
            </a:r>
            <a:r>
              <a:rPr lang="en-US" dirty="0" err="1">
                <a:solidFill>
                  <a:srgbClr val="0070C0"/>
                </a:solidFill>
                <a:latin typeface="Consolas" panose="020B0609020204030204" pitchFamily="49" charset="0"/>
              </a:rPr>
              <a:t>bt</a:t>
            </a:r>
            <a:r>
              <a:rPr lang="en-US" dirty="0"/>
              <a:t>, prints a back-trace of the entire stack</a:t>
            </a:r>
          </a:p>
        </p:txBody>
      </p:sp>
      <p:sp>
        <p:nvSpPr>
          <p:cNvPr id="4" name="TextBox 3"/>
          <p:cNvSpPr txBox="1"/>
          <p:nvPr/>
        </p:nvSpPr>
        <p:spPr>
          <a:xfrm>
            <a:off x="4054324" y="2238078"/>
            <a:ext cx="3870476"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where</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bt</a:t>
            </a:r>
            <a:br>
              <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stack</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62747066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Trace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p:cNvSpPr txBox="1"/>
          <p:nvPr/>
        </p:nvSpPr>
        <p:spPr>
          <a:xfrm>
            <a:off x="1752600" y="2577658"/>
            <a:ext cx="8763000" cy="2146742"/>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stack</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#0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(n=6) at fibo.cu:88</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#1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(n=7)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#2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(n=8)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#3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(n=9)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#4  0x7bbda0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fibo_aux</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 (n=10) at fibo.cu:90</a:t>
            </a:r>
            <a:b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#5  0x7cfdb8 in </a:t>
            </a:r>
            <a:r>
              <a:rPr kumimoji="0" lang="en-US" sz="1800" b="0" i="0" u="none" strike="noStrike" kern="1200" cap="none" spc="0" normalizeH="0" baseline="0" noProof="0" dirty="0" err="1">
                <a:ln>
                  <a:noFill/>
                </a:ln>
                <a:solidFill>
                  <a:srgbClr val="E7E6E6"/>
                </a:solidFill>
                <a:effectLst/>
                <a:uLnTx/>
                <a:uFillTx/>
                <a:latin typeface="Consolas" pitchFamily="49" charset="0"/>
                <a:ea typeface="+mn-ea"/>
                <a:cs typeface="Consolas" pitchFamily="49" charset="0"/>
              </a:rPr>
              <a:t>fibo_main</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&lt;&lt;&lt;(1,1,1),(1,1,1)&gt;&gt;&gt; (...) at fibo.cu:95</a:t>
            </a:r>
          </a:p>
        </p:txBody>
      </p:sp>
    </p:spTree>
    <p:extLst>
      <p:ext uri="{BB962C8B-B14F-4D97-AF65-F5344CB8AC3E}">
        <p14:creationId xmlns:p14="http://schemas.microsoft.com/office/powerpoint/2010/main" val="102375825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95948" y="1339215"/>
            <a:ext cx="7847012" cy="4999038"/>
          </a:xfrm>
        </p:spPr>
        <p:txBody>
          <a:bodyPr/>
          <a:lstStyle/>
          <a:p>
            <a:r>
              <a:rPr lang="en-US" dirty="0"/>
              <a:t>Variable must be live (in the scope)</a:t>
            </a:r>
          </a:p>
          <a:p>
            <a:r>
              <a:rPr lang="en-US" dirty="0"/>
              <a:t>Read a variable</a:t>
            </a:r>
          </a:p>
          <a:p>
            <a:endParaRPr lang="en-US" dirty="0"/>
          </a:p>
          <a:p>
            <a:endParaRPr lang="en-US" dirty="0"/>
          </a:p>
          <a:p>
            <a:endParaRPr lang="en-US" dirty="0"/>
          </a:p>
          <a:p>
            <a:pPr marL="0" indent="0">
              <a:buNone/>
            </a:pPr>
            <a:br>
              <a:rPr lang="en-US" dirty="0"/>
            </a:br>
            <a:endParaRPr lang="en-US" dirty="0"/>
          </a:p>
          <a:p>
            <a:endParaRPr lang="en-US" dirty="0"/>
          </a:p>
          <a:p>
            <a:r>
              <a:rPr lang="en-US" dirty="0"/>
              <a:t>Write a variable</a:t>
            </a:r>
          </a:p>
          <a:p>
            <a:pPr marL="0" indent="0">
              <a:buNone/>
            </a:pPr>
            <a:endParaRPr lang="en-US" dirty="0"/>
          </a:p>
        </p:txBody>
      </p:sp>
      <p:sp>
        <p:nvSpPr>
          <p:cNvPr id="4" name="TextBox 3"/>
          <p:cNvSpPr txBox="1"/>
          <p:nvPr/>
        </p:nvSpPr>
        <p:spPr>
          <a:xfrm>
            <a:off x="2862857" y="2364267"/>
            <a:ext cx="6885213" cy="1669688"/>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my_variable</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$1 = 3</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pt-BR"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pt-BR"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&amp;my_variable</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$2 = (@global int *) 0x200200020</a:t>
            </a:r>
          </a:p>
        </p:txBody>
      </p:sp>
      <p:sp>
        <p:nvSpPr>
          <p:cNvPr id="5" name="TextBox 4"/>
          <p:cNvSpPr txBox="1"/>
          <p:nvPr/>
        </p:nvSpPr>
        <p:spPr>
          <a:xfrm>
            <a:off x="2909038" y="5334000"/>
            <a:ext cx="6885213" cy="823302"/>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my_variable</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5</a:t>
            </a: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$3 = 5</a:t>
            </a:r>
          </a:p>
        </p:txBody>
      </p:sp>
    </p:spTree>
    <p:extLst>
      <p:ext uri="{BB962C8B-B14F-4D97-AF65-F5344CB8AC3E}">
        <p14:creationId xmlns:p14="http://schemas.microsoft.com/office/powerpoint/2010/main" val="9188511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normAutofit/>
          </a:bodyPr>
          <a:lstStyle/>
          <a:p>
            <a:r>
              <a:rPr lang="en-US" sz="2800" dirty="0"/>
              <a:t>Memory read &amp; written via pointer</a:t>
            </a:r>
            <a:br>
              <a:rPr lang="en-US" sz="2800" dirty="0"/>
            </a:br>
            <a:br>
              <a:rPr lang="en-US" sz="2800" dirty="0"/>
            </a:br>
            <a:endParaRPr lang="en-US" sz="2800" dirty="0"/>
          </a:p>
          <a:p>
            <a:r>
              <a:rPr lang="en-US" sz="2800" dirty="0"/>
              <a:t>To print multiple consecutive elements in an array, use @:</a:t>
            </a:r>
          </a:p>
          <a:p>
            <a:endParaRPr lang="en-US" sz="2800" dirty="0"/>
          </a:p>
          <a:p>
            <a:endParaRPr lang="en-US" sz="2800" dirty="0"/>
          </a:p>
          <a:p>
            <a:r>
              <a:rPr lang="en-US" sz="2800" dirty="0"/>
              <a:t>The debugger may require storage specifier, to eliminate ambiguity </a:t>
            </a:r>
          </a:p>
          <a:p>
            <a:pPr marL="1084262" lvl="1" indent="-457200">
              <a:buNone/>
            </a:pPr>
            <a:r>
              <a:rPr lang="en-US" dirty="0">
                <a:latin typeface="+mj-lt"/>
                <a:cs typeface="Courier New" pitchFamily="49" charset="0"/>
              </a:rPr>
              <a:t>@global, @shared, @local</a:t>
            </a:r>
          </a:p>
          <a:p>
            <a:pPr marL="1084262" lvl="1" indent="-457200">
              <a:buNone/>
            </a:pPr>
            <a:r>
              <a:rPr lang="en-US" dirty="0">
                <a:cs typeface="Courier New" pitchFamily="49" charset="0"/>
              </a:rPr>
              <a:t>@generic, </a:t>
            </a:r>
            <a:r>
              <a:rPr lang="en-US" dirty="0">
                <a:latin typeface="+mj-lt"/>
                <a:cs typeface="Courier New" pitchFamily="49" charset="0"/>
              </a:rPr>
              <a:t>@texture, @parameter</a:t>
            </a:r>
          </a:p>
        </p:txBody>
      </p:sp>
      <p:sp>
        <p:nvSpPr>
          <p:cNvPr id="4" name="TextBox 3"/>
          <p:cNvSpPr txBox="1"/>
          <p:nvPr/>
        </p:nvSpPr>
        <p:spPr>
          <a:xfrm>
            <a:off x="3421380" y="1981199"/>
            <a:ext cx="4644572"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my_pointer</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p:txBody>
      </p:sp>
      <p:sp>
        <p:nvSpPr>
          <p:cNvPr id="5" name="TextBox 4"/>
          <p:cNvSpPr txBox="1"/>
          <p:nvPr/>
        </p:nvSpPr>
        <p:spPr>
          <a:xfrm>
            <a:off x="1866900" y="5506752"/>
            <a:ext cx="8458200" cy="101566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 (@global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my_pointer</a:t>
            </a: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((@texture float **)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my_texture</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)[0][3]</a:t>
            </a:r>
          </a:p>
        </p:txBody>
      </p:sp>
      <p:sp>
        <p:nvSpPr>
          <p:cNvPr id="7" name="TextBox 6">
            <a:extLst>
              <a:ext uri="{FF2B5EF4-FFF2-40B4-BE49-F238E27FC236}">
                <a16:creationId xmlns:a16="http://schemas.microsoft.com/office/drawing/2014/main" id="{12783CC0-9CBC-4009-902F-58B076E6C398}"/>
              </a:ext>
            </a:extLst>
          </p:cNvPr>
          <p:cNvSpPr txBox="1"/>
          <p:nvPr/>
        </p:nvSpPr>
        <p:spPr>
          <a:xfrm>
            <a:off x="3340473" y="3274770"/>
            <a:ext cx="5237239"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array[3]@4</a:t>
            </a:r>
            <a:endParaRPr kumimoji="0" lang="en-US"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4305678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Registers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dirty="0"/>
              <a:t>CUDA Registers</a:t>
            </a:r>
          </a:p>
          <a:p>
            <a:pPr lvl="1"/>
            <a:r>
              <a:rPr lang="en-US" dirty="0"/>
              <a:t>Virtual PC: $pc (read-only)</a:t>
            </a:r>
          </a:p>
          <a:p>
            <a:pPr lvl="1"/>
            <a:r>
              <a:rPr lang="en-US" dirty="0"/>
              <a:t>SASS registers: $R0, $R1,...</a:t>
            </a:r>
          </a:p>
          <a:p>
            <a:endParaRPr lang="en-US" dirty="0"/>
          </a:p>
          <a:p>
            <a:r>
              <a:rPr lang="en-US" dirty="0"/>
              <a:t>Show  a list of registers (no argument to get all of them)</a:t>
            </a:r>
          </a:p>
          <a:p>
            <a:endParaRPr lang="en-US" dirty="0"/>
          </a:p>
          <a:p>
            <a:endParaRPr lang="en-US" dirty="0"/>
          </a:p>
          <a:p>
            <a:endParaRPr lang="en-US" dirty="0"/>
          </a:p>
          <a:p>
            <a:endParaRPr lang="en-US" dirty="0"/>
          </a:p>
          <a:p>
            <a:r>
              <a:rPr lang="en-US" dirty="0"/>
              <a:t>Modify one register</a:t>
            </a:r>
          </a:p>
          <a:p>
            <a:pPr marL="0" indent="0">
              <a:buNone/>
            </a:pPr>
            <a:endParaRPr lang="en-US" dirty="0"/>
          </a:p>
        </p:txBody>
      </p:sp>
      <p:sp>
        <p:nvSpPr>
          <p:cNvPr id="4" name="TextBox 3"/>
          <p:cNvSpPr txBox="1"/>
          <p:nvPr/>
        </p:nvSpPr>
        <p:spPr>
          <a:xfrm>
            <a:off x="2819399" y="3677247"/>
            <a:ext cx="5237239" cy="1323439"/>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registers R0 R1 R4</a:t>
            </a:r>
            <a:b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R0             0x6      6</a:t>
            </a:r>
            <a:b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R1             0xfffc68 16776296</a:t>
            </a:r>
            <a:b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br>
            <a:r>
              <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R4             0x6      6</a:t>
            </a:r>
          </a:p>
        </p:txBody>
      </p:sp>
      <p:sp>
        <p:nvSpPr>
          <p:cNvPr id="5" name="TextBox 4"/>
          <p:cNvSpPr txBox="1"/>
          <p:nvPr/>
        </p:nvSpPr>
        <p:spPr>
          <a:xfrm>
            <a:off x="2819400" y="5874801"/>
            <a:ext cx="5237239"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print $R3 = 3</a:t>
            </a:r>
            <a:endParaRPr kumimoji="0" lang="pt-BR" sz="20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48471671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Disassembly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Content Placeholder 1"/>
          <p:cNvSpPr>
            <a:spLocks noGrp="1"/>
          </p:cNvSpPr>
          <p:nvPr>
            <p:ph idx="4294967295"/>
          </p:nvPr>
        </p:nvSpPr>
        <p:spPr>
          <a:xfrm>
            <a:off x="231775" y="1495425"/>
            <a:ext cx="11960225" cy="4932363"/>
          </a:xfrm>
        </p:spPr>
        <p:txBody>
          <a:bodyPr>
            <a:normAutofit lnSpcReduction="10000"/>
          </a:bodyPr>
          <a:lstStyle/>
          <a:p>
            <a:r>
              <a:rPr lang="en-US" sz="2800" dirty="0"/>
              <a:t>Must have </a:t>
            </a:r>
            <a:r>
              <a:rPr lang="en-US" sz="2800" b="1" dirty="0" err="1">
                <a:latin typeface="Courier New" pitchFamily="49" charset="0"/>
                <a:cs typeface="Courier New" pitchFamily="49" charset="0"/>
              </a:rPr>
              <a:t>cuobjdump</a:t>
            </a:r>
            <a:r>
              <a:rPr lang="en-US" sz="2800" dirty="0"/>
              <a:t> in </a:t>
            </a:r>
            <a:r>
              <a:rPr lang="en-US" sz="2800" b="1" dirty="0">
                <a:latin typeface="Courier New" pitchFamily="49" charset="0"/>
                <a:cs typeface="Courier New" pitchFamily="49" charset="0"/>
              </a:rPr>
              <a:t>$PATH</a:t>
            </a: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r>
              <a:rPr lang="en-US" sz="2800" dirty="0"/>
              <a:t>Meaning</a:t>
            </a:r>
            <a:r>
              <a:rPr lang="fr-FR" sz="2800" dirty="0"/>
              <a:t> of </a:t>
            </a:r>
            <a:r>
              <a:rPr lang="en-US" sz="2800" dirty="0"/>
              <a:t>the</a:t>
            </a:r>
            <a:r>
              <a:rPr lang="fr-FR" sz="2800" dirty="0"/>
              <a:t> ‘</a:t>
            </a:r>
            <a:r>
              <a:rPr lang="en-US" sz="2800" dirty="0">
                <a:solidFill>
                  <a:srgbClr val="FFC000"/>
                </a:solidFill>
                <a:latin typeface="Consolas" pitchFamily="49" charset="0"/>
                <a:cs typeface="Sabon Next LT" panose="020B0502040204020203" pitchFamily="2" charset="0"/>
              </a:rPr>
              <a:t>x/10i $pc</a:t>
            </a:r>
            <a:r>
              <a:rPr lang="fr-FR" sz="2800" dirty="0"/>
              <a:t>’ command:</a:t>
            </a:r>
          </a:p>
          <a:p>
            <a:pPr lvl="1"/>
            <a:r>
              <a:rPr lang="fr-FR" sz="2400" dirty="0"/>
              <a:t>X = </a:t>
            </a:r>
            <a:r>
              <a:rPr lang="en-US" sz="2400" dirty="0"/>
              <a:t>disassemble</a:t>
            </a:r>
            <a:r>
              <a:rPr lang="fr-FR" sz="2400" dirty="0"/>
              <a:t> (</a:t>
            </a:r>
            <a:r>
              <a:rPr lang="en-US" sz="2400" dirty="0"/>
              <a:t>e</a:t>
            </a:r>
            <a:r>
              <a:rPr lang="en-US" sz="2400" dirty="0">
                <a:solidFill>
                  <a:srgbClr val="0070C0"/>
                </a:solidFill>
              </a:rPr>
              <a:t>X</a:t>
            </a:r>
            <a:r>
              <a:rPr lang="en-US" sz="2400" dirty="0"/>
              <a:t>tract</a:t>
            </a:r>
            <a:r>
              <a:rPr lang="fr-FR" sz="2400" dirty="0"/>
              <a:t>) </a:t>
            </a:r>
          </a:p>
          <a:p>
            <a:pPr lvl="1"/>
            <a:r>
              <a:rPr lang="fr-FR" sz="2400" dirty="0"/>
              <a:t>10i = 10 instructions</a:t>
            </a:r>
          </a:p>
        </p:txBody>
      </p:sp>
      <p:sp>
        <p:nvSpPr>
          <p:cNvPr id="7" name="TextBox 6"/>
          <p:cNvSpPr txBox="1"/>
          <p:nvPr/>
        </p:nvSpPr>
        <p:spPr>
          <a:xfrm>
            <a:off x="1964267" y="1953982"/>
            <a:ext cx="8263466" cy="3177793"/>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x/10i $pc</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0x123830a8 &lt;_Z9my_kernel10params+8&gt;:   MOV R0, c [0x0] [0x8]</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0x123830b0 &lt;_Z9my_kernel10params+16&gt;:  MOV R2, c [0x0] [0x14]</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0x123830b8 &lt;_Z9my_kernel10params+24&gt;:  IMUL.U32.U32 R0, R0, R2</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0x123830c0 &lt;_Z9my_kernel10params+32&gt;:  MOV R2,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0x123830c8 &lt;_Z9my_kernel10params+40&gt;:  S2R R0,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SR_CTAid_X</a:t>
            </a: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0x123830d0 &lt;_Z9my_kernel10params+48&gt;:  MOV R0,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0x123830d8 &lt;_Z9my_kernel10params+56&gt;:  MOV R3, c [0x0] [0x8]</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0x123830e0 &lt;_Z9my_kernel10params+64&gt;:  IMUL.U32.U32 R0, R0, R3</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0x123830e8 &lt;_Z9my_kernel10params+72&gt;:  MOV R0, R0</a:t>
            </a:r>
          </a:p>
          <a:p>
            <a:pPr marL="58737"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0x123830f0 &lt;_Z9my_kernel10params+80&gt;:  MOV R0, R0</a:t>
            </a:r>
          </a:p>
        </p:txBody>
      </p:sp>
    </p:spTree>
    <p:extLst>
      <p:ext uri="{BB962C8B-B14F-4D97-AF65-F5344CB8AC3E}">
        <p14:creationId xmlns:p14="http://schemas.microsoft.com/office/powerpoint/2010/main" val="21205850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0578B0-6FF8-42C3-975C-A3792BDBCD81}"/>
              </a:ext>
            </a:extLst>
          </p:cNvPr>
          <p:cNvSpPr>
            <a:spLocks noGrp="1"/>
          </p:cNvSpPr>
          <p:nvPr>
            <p:ph type="title"/>
          </p:nvPr>
        </p:nvSpPr>
        <p:spPr/>
        <p:txBody>
          <a:bodyPr/>
          <a:lstStyle/>
          <a:p>
            <a:r>
              <a:rPr lang="en-US" dirty="0"/>
              <a:t>Going on a tangent: SASS vs PTX</a:t>
            </a:r>
          </a:p>
        </p:txBody>
      </p:sp>
      <p:sp>
        <p:nvSpPr>
          <p:cNvPr id="5" name="Content Placeholder 4">
            <a:extLst>
              <a:ext uri="{FF2B5EF4-FFF2-40B4-BE49-F238E27FC236}">
                <a16:creationId xmlns:a16="http://schemas.microsoft.com/office/drawing/2014/main" id="{D7206B86-AFB5-4F40-AE08-0A751D89C65E}"/>
              </a:ext>
            </a:extLst>
          </p:cNvPr>
          <p:cNvSpPr>
            <a:spLocks noGrp="1"/>
          </p:cNvSpPr>
          <p:nvPr>
            <p:ph idx="1"/>
          </p:nvPr>
        </p:nvSpPr>
        <p:spPr/>
        <p:txBody>
          <a:bodyPr>
            <a:normAutofit lnSpcReduction="10000"/>
          </a:bodyPr>
          <a:lstStyle/>
          <a:p>
            <a:endParaRPr lang="en-US" dirty="0"/>
          </a:p>
          <a:p>
            <a:r>
              <a:rPr lang="en-US" dirty="0"/>
              <a:t>Previous slide: we saw SASS</a:t>
            </a:r>
          </a:p>
          <a:p>
            <a:endParaRPr lang="en-US" dirty="0"/>
          </a:p>
          <a:p>
            <a:r>
              <a:rPr lang="en-US" dirty="0"/>
              <a:t>When </a:t>
            </a:r>
            <a:r>
              <a:rPr lang="en-US" dirty="0" err="1">
                <a:latin typeface="Consolas" panose="020B0609020204030204" pitchFamily="49" charset="0"/>
              </a:rPr>
              <a:t>nvcc</a:t>
            </a:r>
            <a:r>
              <a:rPr lang="en-US" dirty="0"/>
              <a:t> compiles CUDA code it generates in the process PTX code</a:t>
            </a:r>
          </a:p>
          <a:p>
            <a:pPr lvl="1"/>
            <a:r>
              <a:rPr lang="en-US" dirty="0"/>
              <a:t>PTX code then converted to SASS which finally converted to machine instructions</a:t>
            </a:r>
          </a:p>
          <a:p>
            <a:endParaRPr lang="en-US" dirty="0"/>
          </a:p>
          <a:p>
            <a:r>
              <a:rPr lang="en-US" dirty="0"/>
              <a:t>SASS (Streaming </a:t>
            </a:r>
            <a:r>
              <a:rPr lang="en-US" dirty="0" err="1"/>
              <a:t>ASSembler</a:t>
            </a:r>
            <a:r>
              <a:rPr lang="en-US" dirty="0"/>
              <a:t>): the low-level assembly language that compiles to binary microcode, which executes natively on NVIDIA GPU hardware</a:t>
            </a:r>
          </a:p>
          <a:p>
            <a:endParaRPr lang="en-US" dirty="0"/>
          </a:p>
          <a:p>
            <a:r>
              <a:rPr lang="en-US" dirty="0"/>
              <a:t>PTX: low-level parallel-thread execution virtual machine and instruction set architecture (ISA). PTX exposes the GPU as a parallel computing device.</a:t>
            </a:r>
          </a:p>
          <a:p>
            <a:pPr lvl="1"/>
            <a:r>
              <a:rPr lang="en-US" dirty="0"/>
              <a:t>C, C++, FORTRAN code is first converted to PTX</a:t>
            </a:r>
          </a:p>
          <a:p>
            <a:pPr lvl="1"/>
            <a:r>
              <a:rPr lang="en-US" dirty="0"/>
              <a:t>PTX is higher level than </a:t>
            </a:r>
            <a:r>
              <a:rPr lang="en-US" dirty="0" err="1"/>
              <a:t>SaSS</a:t>
            </a:r>
            <a:r>
              <a:rPr lang="en-US" dirty="0"/>
              <a:t>. </a:t>
            </a:r>
            <a:r>
              <a:rPr lang="en-US" dirty="0" err="1"/>
              <a:t>SaSS</a:t>
            </a:r>
            <a:r>
              <a:rPr lang="en-US" dirty="0"/>
              <a:t> is very close to the binary instructions that are issued for GPU execution</a:t>
            </a:r>
          </a:p>
        </p:txBody>
      </p:sp>
      <p:sp>
        <p:nvSpPr>
          <p:cNvPr id="3" name="Slide Number Placeholder 2">
            <a:extLst>
              <a:ext uri="{FF2B5EF4-FFF2-40B4-BE49-F238E27FC236}">
                <a16:creationId xmlns:a16="http://schemas.microsoft.com/office/drawing/2014/main" id="{67E32911-998C-4EF2-9148-21697470C5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8257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343" y="3507480"/>
            <a:ext cx="5477238" cy="736860"/>
          </a:xfrm>
        </p:spPr>
        <p:txBody>
          <a:bodyPr/>
          <a:lstStyle/>
          <a:p>
            <a:r>
              <a:rPr lang="en-US" dirty="0"/>
              <a:t>Run-Time Error Detection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95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71500" y="1638618"/>
            <a:ext cx="11315700" cy="4411662"/>
          </a:xfrm>
        </p:spPr>
        <p:txBody>
          <a:bodyPr>
            <a:normAutofit fontScale="92500" lnSpcReduction="10000"/>
          </a:bodyPr>
          <a:lstStyle/>
          <a:p>
            <a:r>
              <a:rPr lang="en-US" dirty="0"/>
              <a:t>Stand-alone run-time error checker tool</a:t>
            </a:r>
          </a:p>
          <a:p>
            <a:pPr lvl="1"/>
            <a:r>
              <a:rPr lang="en-US" dirty="0"/>
              <a:t>Run like:</a:t>
            </a:r>
          </a:p>
          <a:p>
            <a:pPr marL="457200" lvl="1" indent="0">
              <a:buNone/>
            </a:pPr>
            <a:r>
              <a:rPr lang="en-US" dirty="0">
                <a:latin typeface="Consolas" panose="020B0609020204030204" pitchFamily="49" charset="0"/>
              </a:rPr>
              <a:t>$ </a:t>
            </a:r>
            <a:r>
              <a:rPr lang="en-US" dirty="0" err="1">
                <a:latin typeface="Consolas" panose="020B0609020204030204" pitchFamily="49" charset="0"/>
              </a:rPr>
              <a:t>cuda-memcheck</a:t>
            </a:r>
            <a:r>
              <a:rPr lang="en-US" dirty="0">
                <a:latin typeface="Consolas" panose="020B0609020204030204" pitchFamily="49" charset="0"/>
              </a:rPr>
              <a:t> </a:t>
            </a:r>
            <a:r>
              <a:rPr lang="en-US" dirty="0" err="1">
                <a:latin typeface="Consolas" panose="020B0609020204030204" pitchFamily="49" charset="0"/>
              </a:rPr>
              <a:t>nameOfYourProgram</a:t>
            </a:r>
            <a:endParaRPr lang="en-US" dirty="0">
              <a:latin typeface="Consolas" panose="020B0609020204030204" pitchFamily="49" charset="0"/>
            </a:endParaRPr>
          </a:p>
          <a:p>
            <a:pPr lvl="1"/>
            <a:endParaRPr lang="en-US" sz="1800" dirty="0"/>
          </a:p>
          <a:p>
            <a:r>
              <a:rPr lang="en-US" dirty="0"/>
              <a:t>Detects memory errors like stack overflow, illegal global address,...</a:t>
            </a:r>
          </a:p>
          <a:p>
            <a:pPr lvl="1"/>
            <a:endParaRPr lang="en-US" sz="1800" dirty="0"/>
          </a:p>
          <a:p>
            <a:r>
              <a:rPr lang="en-US" dirty="0"/>
              <a:t>Similar to </a:t>
            </a:r>
            <a:r>
              <a:rPr lang="en-US" dirty="0" err="1">
                <a:latin typeface="Consolas" panose="020B0609020204030204" pitchFamily="49" charset="0"/>
              </a:rPr>
              <a:t>valgrind</a:t>
            </a:r>
            <a:endParaRPr lang="en-US" dirty="0">
              <a:latin typeface="Consolas" panose="020B0609020204030204" pitchFamily="49" charset="0"/>
            </a:endParaRPr>
          </a:p>
          <a:p>
            <a:pPr lvl="1"/>
            <a:endParaRPr lang="en-US" sz="1800" dirty="0">
              <a:latin typeface="Consolas" pitchFamily="49" charset="0"/>
              <a:cs typeface="Consolas" pitchFamily="49" charset="0"/>
            </a:endParaRPr>
          </a:p>
          <a:p>
            <a:r>
              <a:rPr lang="en-US" dirty="0"/>
              <a:t>No need to recompile the application (although employing certain compile flags helps)</a:t>
            </a:r>
          </a:p>
          <a:p>
            <a:pPr lvl="1"/>
            <a:endParaRPr lang="en-US" sz="1800" dirty="0">
              <a:latin typeface="+mj-lt"/>
              <a:cs typeface="Consolas" pitchFamily="49" charset="0"/>
            </a:endParaRPr>
          </a:p>
          <a:p>
            <a:r>
              <a:rPr lang="en-US" dirty="0"/>
              <a:t>Not all the error reports are precise</a:t>
            </a:r>
          </a:p>
          <a:p>
            <a:pPr lvl="1"/>
            <a:endParaRPr lang="en-US" sz="1800" dirty="0">
              <a:latin typeface="+mj-lt"/>
              <a:cs typeface="Consolas" pitchFamily="49" charset="0"/>
            </a:endParaRPr>
          </a:p>
          <a:p>
            <a:r>
              <a:rPr lang="en-US" dirty="0"/>
              <a:t>Can be used within </a:t>
            </a:r>
            <a:r>
              <a:rPr lang="en-US" dirty="0" err="1">
                <a:latin typeface="Consolas" panose="020B0609020204030204" pitchFamily="49" charset="0"/>
              </a:rPr>
              <a:t>cuda-gdb</a:t>
            </a:r>
            <a:endParaRPr lang="en-US" dirty="0"/>
          </a:p>
        </p:txBody>
      </p:sp>
    </p:spTree>
    <p:extLst>
      <p:ext uri="{BB962C8B-B14F-4D97-AF65-F5344CB8AC3E}">
        <p14:creationId xmlns:p14="http://schemas.microsoft.com/office/powerpoint/2010/main" val="111874148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r>
              <a:rPr lang="en-US" dirty="0"/>
              <a:t> errors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3" name="Content Placeholder 3"/>
          <p:cNvGraphicFramePr>
            <a:graphicFrameLocks/>
          </p:cNvGraphicFramePr>
          <p:nvPr/>
        </p:nvGraphicFramePr>
        <p:xfrm>
          <a:off x="3604261" y="1577340"/>
          <a:ext cx="5478779" cy="4572000"/>
        </p:xfrm>
        <a:graphic>
          <a:graphicData uri="http://schemas.openxmlformats.org/drawingml/2006/table">
            <a:tbl>
              <a:tblPr firstRow="1" bandRow="1">
                <a:tableStyleId>{5C22544A-7EE6-4342-B048-85BDC9FD1C3A}</a:tableStyleId>
              </a:tblPr>
              <a:tblGrid>
                <a:gridCol w="5478779">
                  <a:extLst>
                    <a:ext uri="{9D8B030D-6E8A-4147-A177-3AD203B41FA5}">
                      <a16:colId xmlns:a16="http://schemas.microsoft.com/office/drawing/2014/main" val="20000"/>
                    </a:ext>
                  </a:extLst>
                </a:gridCol>
              </a:tblGrid>
              <a:tr h="396240">
                <a:tc>
                  <a:txBody>
                    <a:bodyPr/>
                    <a:lstStyle/>
                    <a:p>
                      <a:endParaRPr lang="en-US" sz="2400" dirty="0"/>
                    </a:p>
                  </a:txBody>
                  <a:tcPr>
                    <a:noFill/>
                  </a:tcPr>
                </a:tc>
                <a:extLst>
                  <a:ext uri="{0D108BD9-81ED-4DB2-BD59-A6C34878D82A}">
                    <a16:rowId xmlns:a16="http://schemas.microsoft.com/office/drawing/2014/main" val="10000"/>
                  </a:ext>
                </a:extLst>
              </a:tr>
              <a:tr h="396240">
                <a:tc>
                  <a:txBody>
                    <a:bodyPr/>
                    <a:lstStyle/>
                    <a:p>
                      <a:r>
                        <a:rPr lang="en-US" sz="2400" dirty="0">
                          <a:solidFill>
                            <a:schemeClr val="tx1"/>
                          </a:solidFill>
                        </a:rPr>
                        <a:t>Illegal global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1"/>
                  </a:ext>
                </a:extLst>
              </a:tr>
              <a:tr h="396240">
                <a:tc>
                  <a:txBody>
                    <a:bodyPr/>
                    <a:lstStyle/>
                    <a:p>
                      <a:r>
                        <a:rPr lang="en-US" sz="2400" dirty="0">
                          <a:solidFill>
                            <a:schemeClr val="tx1"/>
                          </a:solidFill>
                        </a:rPr>
                        <a:t>Misaligned</a:t>
                      </a:r>
                      <a:r>
                        <a:rPr lang="en-US" sz="2400" baseline="0" dirty="0">
                          <a:solidFill>
                            <a:schemeClr val="tx1"/>
                          </a:solidFill>
                        </a:rPr>
                        <a:t> global address</a:t>
                      </a:r>
                      <a:endParaRPr lang="en-US" sz="2400" dirty="0">
                        <a:solidFill>
                          <a:schemeClr val="tx1"/>
                        </a:solidFill>
                      </a:endParaRPr>
                    </a:p>
                  </a:txBody>
                  <a:tcPr/>
                </a:tc>
                <a:extLst>
                  <a:ext uri="{0D108BD9-81ED-4DB2-BD59-A6C34878D82A}">
                    <a16:rowId xmlns:a16="http://schemas.microsoft.com/office/drawing/2014/main" val="10002"/>
                  </a:ext>
                </a:extLst>
              </a:tr>
              <a:tr h="396240">
                <a:tc>
                  <a:txBody>
                    <a:bodyPr/>
                    <a:lstStyle/>
                    <a:p>
                      <a:r>
                        <a:rPr lang="en-US" sz="2400" dirty="0">
                          <a:solidFill>
                            <a:schemeClr val="tx1"/>
                          </a:solidFill>
                        </a:rPr>
                        <a:t>Stack memory</a:t>
                      </a:r>
                      <a:r>
                        <a:rPr lang="en-US" sz="2400" baseline="0" dirty="0">
                          <a:solidFill>
                            <a:schemeClr val="tx1"/>
                          </a:solidFill>
                        </a:rPr>
                        <a:t> limit exceeded</a:t>
                      </a:r>
                      <a:endParaRPr lang="en-US" sz="2400" dirty="0">
                        <a:solidFill>
                          <a:schemeClr val="tx1"/>
                        </a:solidFill>
                      </a:endParaRPr>
                    </a:p>
                  </a:txBody>
                  <a:tcPr/>
                </a:tc>
                <a:extLst>
                  <a:ext uri="{0D108BD9-81ED-4DB2-BD59-A6C34878D82A}">
                    <a16:rowId xmlns:a16="http://schemas.microsoft.com/office/drawing/2014/main" val="10003"/>
                  </a:ext>
                </a:extLst>
              </a:tr>
              <a:tr h="396240">
                <a:tc>
                  <a:txBody>
                    <a:bodyPr/>
                    <a:lstStyle/>
                    <a:p>
                      <a:r>
                        <a:rPr lang="en-US" sz="2400" dirty="0">
                          <a:solidFill>
                            <a:schemeClr val="tx1"/>
                          </a:solidFill>
                        </a:rPr>
                        <a:t>Illegal shared/local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4"/>
                  </a:ext>
                </a:extLst>
              </a:tr>
              <a:tr h="396240">
                <a:tc>
                  <a:txBody>
                    <a:bodyPr/>
                    <a:lstStyle/>
                    <a:p>
                      <a:r>
                        <a:rPr lang="en-US" sz="2400" dirty="0">
                          <a:solidFill>
                            <a:schemeClr val="tx1"/>
                          </a:solidFill>
                        </a:rPr>
                        <a:t>Misaligned shared/local</a:t>
                      </a:r>
                      <a:r>
                        <a:rPr lang="en-US" sz="2400" baseline="0" dirty="0">
                          <a:solidFill>
                            <a:schemeClr val="tx1"/>
                          </a:solidFill>
                        </a:rPr>
                        <a:t> address</a:t>
                      </a:r>
                      <a:endParaRPr lang="en-US" sz="2400" dirty="0">
                        <a:solidFill>
                          <a:schemeClr val="tx1"/>
                        </a:solidFill>
                      </a:endParaRPr>
                    </a:p>
                  </a:txBody>
                  <a:tcPr/>
                </a:tc>
                <a:extLst>
                  <a:ext uri="{0D108BD9-81ED-4DB2-BD59-A6C34878D82A}">
                    <a16:rowId xmlns:a16="http://schemas.microsoft.com/office/drawing/2014/main" val="10005"/>
                  </a:ext>
                </a:extLst>
              </a:tr>
              <a:tr h="396240">
                <a:tc>
                  <a:txBody>
                    <a:bodyPr/>
                    <a:lstStyle/>
                    <a:p>
                      <a:r>
                        <a:rPr lang="en-US" sz="2400" dirty="0">
                          <a:solidFill>
                            <a:schemeClr val="tx1"/>
                          </a:solidFill>
                        </a:rPr>
                        <a:t>Instruction accessed wrong memory</a:t>
                      </a:r>
                    </a:p>
                  </a:txBody>
                  <a:tcPr/>
                </a:tc>
                <a:extLst>
                  <a:ext uri="{0D108BD9-81ED-4DB2-BD59-A6C34878D82A}">
                    <a16:rowId xmlns:a16="http://schemas.microsoft.com/office/drawing/2014/main" val="10006"/>
                  </a:ext>
                </a:extLst>
              </a:tr>
              <a:tr h="396240">
                <a:tc>
                  <a:txBody>
                    <a:bodyPr/>
                    <a:lstStyle/>
                    <a:p>
                      <a:r>
                        <a:rPr lang="en-US" sz="2400" dirty="0">
                          <a:solidFill>
                            <a:schemeClr val="tx1"/>
                          </a:solidFill>
                        </a:rPr>
                        <a:t>PC</a:t>
                      </a:r>
                      <a:r>
                        <a:rPr lang="en-US" sz="2400" baseline="0" dirty="0">
                          <a:solidFill>
                            <a:schemeClr val="tx1"/>
                          </a:solidFill>
                        </a:rPr>
                        <a:t> set to illegal value</a:t>
                      </a:r>
                      <a:endParaRPr lang="en-US" sz="2400" dirty="0">
                        <a:solidFill>
                          <a:schemeClr val="tx1"/>
                        </a:solidFill>
                      </a:endParaRPr>
                    </a:p>
                  </a:txBody>
                  <a:tcPr/>
                </a:tc>
                <a:extLst>
                  <a:ext uri="{0D108BD9-81ED-4DB2-BD59-A6C34878D82A}">
                    <a16:rowId xmlns:a16="http://schemas.microsoft.com/office/drawing/2014/main" val="10007"/>
                  </a:ext>
                </a:extLst>
              </a:tr>
              <a:tr h="396240">
                <a:tc>
                  <a:txBody>
                    <a:bodyPr/>
                    <a:lstStyle/>
                    <a:p>
                      <a:r>
                        <a:rPr lang="en-US" sz="2400" dirty="0">
                          <a:solidFill>
                            <a:schemeClr val="tx1"/>
                          </a:solidFill>
                        </a:rPr>
                        <a:t>Illegal instruction</a:t>
                      </a:r>
                      <a:r>
                        <a:rPr lang="en-US" sz="2400" baseline="0" dirty="0">
                          <a:solidFill>
                            <a:schemeClr val="tx1"/>
                          </a:solidFill>
                        </a:rPr>
                        <a:t> encountered</a:t>
                      </a:r>
                      <a:endParaRPr lang="en-US" sz="2400" dirty="0">
                        <a:solidFill>
                          <a:schemeClr val="tx1"/>
                        </a:solidFill>
                      </a:endParaRPr>
                    </a:p>
                  </a:txBody>
                  <a:tcPr/>
                </a:tc>
                <a:extLst>
                  <a:ext uri="{0D108BD9-81ED-4DB2-BD59-A6C34878D82A}">
                    <a16:rowId xmlns:a16="http://schemas.microsoft.com/office/drawing/2014/main" val="10008"/>
                  </a:ext>
                </a:extLst>
              </a:tr>
              <a:tr h="396240">
                <a:tc>
                  <a:txBody>
                    <a:bodyPr/>
                    <a:lstStyle/>
                    <a:p>
                      <a:r>
                        <a:rPr lang="en-US" sz="2400" dirty="0">
                          <a:solidFill>
                            <a:schemeClr val="tx1"/>
                          </a:solidFill>
                        </a:rPr>
                        <a:t>Illegal global address </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62224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cuda-memcheck</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63880" y="1459606"/>
            <a:ext cx="8229600" cy="5062537"/>
          </a:xfrm>
        </p:spPr>
        <p:txBody>
          <a:bodyPr/>
          <a:lstStyle/>
          <a:p>
            <a:r>
              <a:rPr lang="en-US" dirty="0"/>
              <a:t>Integrated in </a:t>
            </a:r>
            <a:r>
              <a:rPr lang="en-US" b="1" dirty="0" err="1">
                <a:latin typeface="Courier New" pitchFamily="49" charset="0"/>
                <a:cs typeface="Courier New" pitchFamily="49" charset="0"/>
              </a:rPr>
              <a:t>cuda-gdb</a:t>
            </a:r>
            <a:endParaRPr lang="en-US" b="1" dirty="0">
              <a:latin typeface="Courier New" pitchFamily="49" charset="0"/>
              <a:cs typeface="Courier New" pitchFamily="49" charset="0"/>
            </a:endParaRPr>
          </a:p>
          <a:p>
            <a:pPr lvl="1"/>
            <a:r>
              <a:rPr lang="en-US" dirty="0"/>
              <a:t>More precise errors when used from within </a:t>
            </a:r>
            <a:r>
              <a:rPr lang="en-US" b="1" dirty="0" err="1">
                <a:latin typeface="Courier New" pitchFamily="49" charset="0"/>
                <a:cs typeface="Courier New" pitchFamily="49" charset="0"/>
              </a:rPr>
              <a:t>cuda-gdb</a:t>
            </a:r>
            <a:endParaRPr lang="en-US" b="1" dirty="0">
              <a:latin typeface="Courier New" pitchFamily="49" charset="0"/>
              <a:cs typeface="Courier New" pitchFamily="49" charset="0"/>
            </a:endParaRPr>
          </a:p>
          <a:p>
            <a:pPr lvl="1"/>
            <a:r>
              <a:rPr lang="en-US" dirty="0"/>
              <a:t>Must be activated before the application is launched</a:t>
            </a:r>
          </a:p>
          <a:p>
            <a:pPr lvl="1"/>
            <a:endParaRPr lang="en-US" dirty="0"/>
          </a:p>
          <a:p>
            <a:pPr lvl="1"/>
            <a:endParaRPr lang="en-US" dirty="0"/>
          </a:p>
          <a:p>
            <a:pPr lvl="1"/>
            <a:endParaRPr lang="en-US" dirty="0"/>
          </a:p>
          <a:p>
            <a:pPr lvl="1"/>
            <a:endParaRPr lang="en-US" dirty="0"/>
          </a:p>
          <a:p>
            <a:pPr lvl="1"/>
            <a:r>
              <a:rPr lang="en-US" dirty="0"/>
              <a:t>What does it mean “more precise”?</a:t>
            </a:r>
          </a:p>
          <a:p>
            <a:pPr lvl="2"/>
            <a:r>
              <a:rPr lang="en-US" sz="2000" dirty="0"/>
              <a:t>Precise</a:t>
            </a:r>
          </a:p>
          <a:p>
            <a:pPr lvl="3"/>
            <a:r>
              <a:rPr lang="en-US" dirty="0"/>
              <a:t>Exact thread </a:t>
            </a:r>
            <a:r>
              <a:rPr lang="en-US" dirty="0" err="1"/>
              <a:t>idx</a:t>
            </a:r>
            <a:endParaRPr lang="en-US" dirty="0"/>
          </a:p>
          <a:p>
            <a:pPr lvl="3"/>
            <a:r>
              <a:rPr lang="en-US" dirty="0"/>
              <a:t>Exact PC</a:t>
            </a:r>
          </a:p>
          <a:p>
            <a:pPr lvl="2"/>
            <a:r>
              <a:rPr lang="en-US" sz="2000" dirty="0"/>
              <a:t>Not precise</a:t>
            </a:r>
          </a:p>
          <a:p>
            <a:pPr lvl="3"/>
            <a:r>
              <a:rPr lang="en-US" dirty="0"/>
              <a:t>A group of threads or blocks</a:t>
            </a:r>
          </a:p>
          <a:p>
            <a:pPr lvl="3"/>
            <a:r>
              <a:rPr lang="en-US" dirty="0"/>
              <a:t>The PC is several instructions after the offending load/store</a:t>
            </a:r>
          </a:p>
        </p:txBody>
      </p:sp>
      <p:sp>
        <p:nvSpPr>
          <p:cNvPr id="4" name="TextBox 3"/>
          <p:cNvSpPr txBox="1"/>
          <p:nvPr/>
        </p:nvSpPr>
        <p:spPr>
          <a:xfrm>
            <a:off x="3458634" y="2720427"/>
            <a:ext cx="4656666" cy="400110"/>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20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memcheck</a:t>
            </a:r>
            <a:r>
              <a:rPr kumimoji="0" lang="en-US" sz="20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on</a:t>
            </a:r>
          </a:p>
        </p:txBody>
      </p:sp>
    </p:spTree>
    <p:extLst>
      <p:ext uri="{BB962C8B-B14F-4D97-AF65-F5344CB8AC3E}">
        <p14:creationId xmlns:p14="http://schemas.microsoft.com/office/powerpoint/2010/main" val="96269411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864A-9B23-46CB-8BE1-CDB9CDC4D262}"/>
              </a:ext>
            </a:extLst>
          </p:cNvPr>
          <p:cNvSpPr>
            <a:spLocks noGrp="1"/>
          </p:cNvSpPr>
          <p:nvPr>
            <p:ph type="title"/>
          </p:nvPr>
        </p:nvSpPr>
        <p:spPr/>
        <p:txBody>
          <a:bodyPr/>
          <a:lstStyle/>
          <a:p>
            <a:r>
              <a:rPr lang="en-US" dirty="0"/>
              <a:t>See </a:t>
            </a:r>
            <a:r>
              <a:rPr lang="en-US" dirty="0" err="1"/>
              <a:t>cuda-memcheck</a:t>
            </a:r>
            <a:r>
              <a:rPr lang="en-US" dirty="0"/>
              <a:t> at work…</a:t>
            </a:r>
          </a:p>
        </p:txBody>
      </p:sp>
      <p:sp>
        <p:nvSpPr>
          <p:cNvPr id="5" name="Content Placeholder 4">
            <a:extLst>
              <a:ext uri="{FF2B5EF4-FFF2-40B4-BE49-F238E27FC236}">
                <a16:creationId xmlns:a16="http://schemas.microsoft.com/office/drawing/2014/main" id="{50ED6C79-E77A-4206-B467-10738658086F}"/>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this </a:t>
            </a:r>
            <a:r>
              <a:rPr lang="en-US" dirty="0">
                <a:hlinkClick r:id="rId2"/>
              </a:rPr>
              <a:t>stackoverflow</a:t>
            </a:r>
            <a:r>
              <a:rPr lang="en-US" dirty="0"/>
              <a:t> post</a:t>
            </a:r>
          </a:p>
        </p:txBody>
      </p:sp>
      <p:sp>
        <p:nvSpPr>
          <p:cNvPr id="3" name="Slide Number Placeholder 2">
            <a:extLst>
              <a:ext uri="{FF2B5EF4-FFF2-40B4-BE49-F238E27FC236}">
                <a16:creationId xmlns:a16="http://schemas.microsoft.com/office/drawing/2014/main" id="{1429C7F5-6599-4E24-B807-00D60596BA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8390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E9286-6540-4FBD-9D9F-FC3F966CF6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1905000" y="2201630"/>
            <a:ext cx="8476342" cy="3208571"/>
          </a:xfrm>
          <a:prstGeom prst="rect">
            <a:avLst/>
          </a:prstGeom>
          <a:solidFill>
            <a:schemeClr val="tx1">
              <a:lumMod val="85000"/>
              <a:lumOff val="15000"/>
            </a:schemeClr>
          </a:solidFill>
          <a:ln>
            <a:solidFill>
              <a:schemeClr val="accent5">
                <a:lumMod val="50000"/>
              </a:schemeClr>
            </a:solidFill>
          </a:ln>
          <a:effectLst/>
        </p:spPr>
        <p:txBody>
          <a:bodyPr wrap="square" rtlCol="0">
            <a:spAutoFit/>
          </a:bodyPr>
          <a:lstStyle/>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set cuda </a:t>
            </a:r>
            <a:r>
              <a:rPr kumimoji="0" lang="en-US" sz="1800" b="0" i="0" u="none" strike="noStrike" kern="1200" cap="none" spc="0" normalizeH="0" baseline="0" noProof="0" dirty="0" err="1">
                <a:ln>
                  <a:noFill/>
                </a:ln>
                <a:solidFill>
                  <a:prstClr val="white"/>
                </a:solidFill>
                <a:effectLst/>
                <a:uLnTx/>
                <a:uFillTx/>
                <a:latin typeface="Consolas" pitchFamily="49" charset="0"/>
                <a:ea typeface="+mn-ea"/>
                <a:cs typeface="Consolas" pitchFamily="49" charset="0"/>
              </a:rPr>
              <a:t>memcheck</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 on</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Launch of CUDA Kernel 0 (applyStencil1D) on Device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Program received signal CUDA_EXCEPTION_1, Lane Illegal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Consolas" pitchFamily="49" charset="0"/>
                <a:ea typeface="+mn-ea"/>
                <a:cs typeface="Consolas" pitchFamily="49" charset="0"/>
              </a:rPr>
              <a:t>applyStencil1D&lt;&lt;&lt;(32768,1,1),(512,1,1)&gt;&gt;&gt; at </a:t>
            </a:r>
            <a:r>
              <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rPr>
              <a:t>stencil1d.cu:60</a:t>
            </a:r>
            <a:br>
              <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rPr>
            </a:br>
            <a:endPar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endParaRPr>
          </a:p>
          <a:p>
            <a:pPr marL="0" marR="0" lvl="0" indent="0" algn="l" defTabSz="914400" rtl="0" eaLnBrk="0" fontAlgn="auto" latinLnBrk="0" hangingPunct="0">
              <a:lnSpc>
                <a:spcPct val="100000"/>
              </a:lnSpc>
              <a:spcBef>
                <a:spcPts val="600"/>
              </a:spcBef>
              <a:spcAft>
                <a:spcPts val="3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(cuda-gdb) </a:t>
            </a:r>
            <a: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t>info line stencil1d.cu:60</a:t>
            </a:r>
            <a:br>
              <a:rPr kumimoji="0" lang="en-US" sz="1800" b="0" i="0" u="none" strike="noStrike" kern="1200" cap="none" spc="0" normalizeH="0" baseline="0" noProof="0" dirty="0">
                <a:ln>
                  <a:noFill/>
                </a:ln>
                <a:solidFill>
                  <a:prstClr val="white"/>
                </a:solidFill>
                <a:effectLst/>
                <a:uLnTx/>
                <a:uFillTx/>
                <a:latin typeface="Consolas" pitchFamily="49" charset="0"/>
                <a:ea typeface="+mn-ea"/>
                <a:cs typeface="Consolas" pitchFamily="49" charset="0"/>
              </a:rPr>
            </a:br>
            <a:r>
              <a:rPr kumimoji="0" lang="en-US" sz="1800" b="0" i="0" u="none" strike="noStrike" kern="1200" cap="none" spc="0" normalizeH="0" baseline="0" noProof="0" dirty="0">
                <a:ln>
                  <a:noFill/>
                </a:ln>
                <a:solidFill>
                  <a:srgbClr val="E7E6E6"/>
                </a:solidFill>
                <a:effectLst/>
                <a:uLnTx/>
                <a:uFillTx/>
                <a:latin typeface="Consolas" pitchFamily="49" charset="0"/>
                <a:ea typeface="Tahoma" pitchFamily="34" charset="0"/>
                <a:cs typeface="Consolas" pitchFamily="49" charset="0"/>
              </a:rPr>
              <a:t>out[ i ] += weights[ j + RADIUS ] * in[ i + j ];</a:t>
            </a:r>
          </a:p>
          <a:p>
            <a:pPr marL="0" marR="0" lvl="0" indent="0" algn="l" defTabSz="914400" rtl="0" eaLnBrk="0" fontAlgn="auto" latinLnBrk="0" hangingPunct="0">
              <a:lnSpc>
                <a:spcPct val="10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40641382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823" y="3545580"/>
            <a:ext cx="6216378" cy="752100"/>
          </a:xfrm>
        </p:spPr>
        <p:txBody>
          <a:bodyPr/>
          <a:lstStyle/>
          <a:p>
            <a:r>
              <a:rPr lang="en-US" dirty="0"/>
              <a:t>Tips &amp; Miscellaneous Notes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1098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pPr marL="514350" indent="-514350">
              <a:buFont typeface="+mj-lt"/>
              <a:buAutoNum type="arabicPeriod"/>
            </a:pPr>
            <a:r>
              <a:rPr lang="en-US" dirty="0"/>
              <a:t>Determine scope of the bug</a:t>
            </a:r>
          </a:p>
          <a:p>
            <a:pPr marL="1025525" lvl="1" indent="-514350"/>
            <a:r>
              <a:rPr lang="en-US" dirty="0"/>
              <a:t>Incorrect result</a:t>
            </a:r>
          </a:p>
          <a:p>
            <a:pPr marL="1025525" lvl="1" indent="-514350"/>
            <a:r>
              <a:rPr lang="en-US" dirty="0"/>
              <a:t>Unspecified Launch Failure (ULF)</a:t>
            </a:r>
          </a:p>
          <a:p>
            <a:pPr marL="1025525" lvl="1" indent="-514350"/>
            <a:r>
              <a:rPr lang="en-US" dirty="0"/>
              <a:t>Crash</a:t>
            </a:r>
          </a:p>
          <a:p>
            <a:pPr marL="1025525" lvl="1" indent="-514350"/>
            <a:r>
              <a:rPr lang="en-US" dirty="0"/>
              <a:t>Hang</a:t>
            </a:r>
          </a:p>
          <a:p>
            <a:pPr marL="1025525" lvl="1" indent="-514350"/>
            <a:r>
              <a:rPr lang="en-US" dirty="0"/>
              <a:t>Slow execution</a:t>
            </a:r>
          </a:p>
          <a:p>
            <a:pPr marL="514350" indent="-514350">
              <a:buFont typeface="+mj-lt"/>
              <a:buAutoNum type="arabicPeriod"/>
            </a:pPr>
            <a:endParaRPr lang="en-US" dirty="0"/>
          </a:p>
          <a:p>
            <a:pPr marL="514350" indent="-514350">
              <a:buFont typeface="+mj-lt"/>
              <a:buAutoNum type="arabicPeriod"/>
            </a:pPr>
            <a:r>
              <a:rPr lang="en-US" dirty="0"/>
              <a:t>Reproduce with a debug build</a:t>
            </a:r>
          </a:p>
          <a:p>
            <a:pPr marL="1025525" lvl="1" indent="-514350"/>
            <a:r>
              <a:rPr lang="en-US" dirty="0"/>
              <a:t>Compile your app with –g –G</a:t>
            </a:r>
          </a:p>
          <a:p>
            <a:pPr marL="1025525" lvl="1" indent="-514350"/>
            <a:r>
              <a:rPr lang="en-US" dirty="0"/>
              <a:t>Rerun, hopefully you can reproduce problem in debug model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4366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pPr marL="514350" indent="-514350">
              <a:buFont typeface="+mj-lt"/>
              <a:buAutoNum type="arabicPeriod" startAt="3"/>
            </a:pPr>
            <a:endParaRPr lang="en-US" dirty="0"/>
          </a:p>
          <a:p>
            <a:pPr marL="514350" indent="-514350">
              <a:buFont typeface="+mj-lt"/>
              <a:buAutoNum type="arabicPeriod" startAt="3"/>
            </a:pPr>
            <a:r>
              <a:rPr lang="en-US" dirty="0"/>
              <a:t>Correctness Issues</a:t>
            </a:r>
          </a:p>
          <a:p>
            <a:pPr marL="1025525" lvl="1" indent="-514350">
              <a:buClr>
                <a:srgbClr val="669999"/>
              </a:buClr>
            </a:pPr>
            <a:r>
              <a:rPr lang="en-US" dirty="0">
                <a:solidFill>
                  <a:srgbClr val="000000"/>
                </a:solidFill>
              </a:rPr>
              <a:t>First throw </a:t>
            </a:r>
            <a:r>
              <a:rPr lang="en-US" b="1" dirty="0" err="1">
                <a:solidFill>
                  <a:srgbClr val="000000"/>
                </a:solidFill>
                <a:latin typeface="Courier New" pitchFamily="49" charset="0"/>
                <a:cs typeface="Courier New" pitchFamily="49" charset="0"/>
              </a:rPr>
              <a:t>cuda-memcheck</a:t>
            </a:r>
            <a:r>
              <a:rPr lang="en-US" dirty="0">
                <a:solidFill>
                  <a:srgbClr val="000000"/>
                </a:solidFill>
              </a:rPr>
              <a:t> at it in stand-alone</a:t>
            </a:r>
          </a:p>
          <a:p>
            <a:pPr marL="1025525" lvl="1" indent="-514350">
              <a:buClr>
                <a:srgbClr val="669999"/>
              </a:buClr>
            </a:pPr>
            <a:r>
              <a:rPr lang="en-US" dirty="0">
                <a:solidFill>
                  <a:srgbClr val="000000"/>
                </a:solidFill>
              </a:rPr>
              <a:t>Then </a:t>
            </a:r>
            <a:r>
              <a:rPr lang="en-US" b="1" dirty="0" err="1">
                <a:solidFill>
                  <a:srgbClr val="000000"/>
                </a:solidFill>
                <a:latin typeface="Courier New" pitchFamily="49" charset="0"/>
                <a:cs typeface="Courier New" pitchFamily="49" charset="0"/>
              </a:rPr>
              <a:t>cuda-gdb</a:t>
            </a:r>
            <a:r>
              <a:rPr lang="en-US" dirty="0">
                <a:solidFill>
                  <a:srgbClr val="000000"/>
                </a:solidFill>
              </a:rPr>
              <a:t> and </a:t>
            </a:r>
            <a:r>
              <a:rPr lang="en-US" b="1" dirty="0" err="1">
                <a:solidFill>
                  <a:srgbClr val="000000"/>
                </a:solidFill>
                <a:latin typeface="Courier New" pitchFamily="49" charset="0"/>
                <a:cs typeface="Courier New" pitchFamily="49" charset="0"/>
              </a:rPr>
              <a:t>memcheck</a:t>
            </a:r>
            <a:r>
              <a:rPr lang="en-US" b="1" dirty="0">
                <a:solidFill>
                  <a:srgbClr val="000000"/>
                </a:solidFill>
                <a:latin typeface="Courier New" pitchFamily="49" charset="0"/>
                <a:cs typeface="Courier New" pitchFamily="49" charset="0"/>
              </a:rPr>
              <a:t> </a:t>
            </a:r>
            <a:r>
              <a:rPr lang="en-US" dirty="0">
                <a:solidFill>
                  <a:srgbClr val="000000"/>
                </a:solidFill>
              </a:rPr>
              <a:t>if needed</a:t>
            </a:r>
          </a:p>
          <a:p>
            <a:pPr marL="1025525" lvl="1" indent="-514350">
              <a:buClr>
                <a:srgbClr val="669999"/>
              </a:buClr>
            </a:pPr>
            <a:r>
              <a:rPr lang="en-US" b="1" dirty="0" err="1">
                <a:solidFill>
                  <a:srgbClr val="000000"/>
                </a:solidFill>
                <a:latin typeface="Courier New" pitchFamily="49" charset="0"/>
                <a:cs typeface="Courier New" pitchFamily="49" charset="0"/>
              </a:rPr>
              <a:t>printf</a:t>
            </a:r>
            <a:r>
              <a:rPr lang="en-US" dirty="0">
                <a:solidFill>
                  <a:srgbClr val="000000"/>
                </a:solidFill>
              </a:rPr>
              <a:t> is also an option, but not recommended</a:t>
            </a:r>
          </a:p>
          <a:p>
            <a:pPr marL="0" indent="0">
              <a:buNone/>
            </a:pPr>
            <a:endParaRPr lang="en-US" dirty="0"/>
          </a:p>
          <a:p>
            <a:pPr marL="514350" indent="-514350">
              <a:buFont typeface="+mj-lt"/>
              <a:buAutoNum type="arabicPeriod" startAt="4"/>
            </a:pPr>
            <a:r>
              <a:rPr lang="en-US" dirty="0"/>
              <a:t>Performance Issues (once no bugs evident)</a:t>
            </a:r>
          </a:p>
          <a:p>
            <a:pPr marL="1025525" lvl="1" indent="-514350">
              <a:buClr>
                <a:srgbClr val="669999"/>
              </a:buClr>
            </a:pPr>
            <a:r>
              <a:rPr lang="en-US" dirty="0">
                <a:solidFill>
                  <a:srgbClr val="000000"/>
                </a:solidFill>
              </a:rPr>
              <a:t>Use a profiler (discussed later)</a:t>
            </a:r>
          </a:p>
          <a:p>
            <a:pPr marL="1025525" lvl="1" indent="-514350">
              <a:buClr>
                <a:srgbClr val="669999"/>
              </a:buClr>
            </a:pPr>
            <a:r>
              <a:rPr lang="en-US" dirty="0">
                <a:solidFill>
                  <a:srgbClr val="000000"/>
                </a:solidFill>
              </a:rPr>
              <a:t>Change the code, might have to go back to Step 1. above…</a:t>
            </a:r>
          </a:p>
          <a:p>
            <a:pPr marL="863600" lvl="1" indent="-514350">
              <a:buFont typeface="+mj-lt"/>
              <a:buAutoNum type="arabicPeriod" startAt="4"/>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29119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lstStyle/>
          <a:p>
            <a:endParaRPr lang="en-US" dirty="0"/>
          </a:p>
          <a:p>
            <a:r>
              <a:rPr lang="en-US" u="sng" dirty="0"/>
              <a:t>Always check the return code of the CUDA API routines!</a:t>
            </a:r>
          </a:p>
          <a:p>
            <a:endParaRPr lang="en-US" dirty="0"/>
          </a:p>
          <a:p>
            <a:endParaRPr lang="en-US" dirty="0"/>
          </a:p>
          <a:p>
            <a:r>
              <a:rPr lang="en-US" dirty="0"/>
              <a:t>If you use </a:t>
            </a:r>
            <a:r>
              <a:rPr lang="en-US" b="1" dirty="0" err="1">
                <a:latin typeface="Consolas" pitchFamily="49" charset="0"/>
                <a:cs typeface="Consolas" pitchFamily="49" charset="0"/>
              </a:rPr>
              <a:t>printf</a:t>
            </a:r>
            <a:r>
              <a:rPr lang="en-US" dirty="0"/>
              <a:t> from the device code…</a:t>
            </a:r>
          </a:p>
          <a:p>
            <a:pPr lvl="1"/>
            <a:r>
              <a:rPr lang="en-US" dirty="0"/>
              <a:t>Make sure to synchronize so that buffers are flushed</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7082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lstStyle/>
          <a:p>
            <a:endParaRPr lang="en-US" dirty="0"/>
          </a:p>
          <a:p>
            <a:r>
              <a:rPr lang="en-US" dirty="0"/>
              <a:t>To hide devices, launch the application with</a:t>
            </a:r>
          </a:p>
          <a:p>
            <a:pPr marL="0" indent="0" algn="ctr">
              <a:buNone/>
            </a:pPr>
            <a:r>
              <a:rPr lang="en-US" sz="1600" b="1" dirty="0">
                <a:solidFill>
                  <a:srgbClr val="0000FF"/>
                </a:solidFill>
                <a:latin typeface="Courier New" pitchFamily="49" charset="0"/>
                <a:cs typeface="Courier New" pitchFamily="49" charset="0"/>
              </a:rPr>
              <a:t>CUDA_VISIBLE_DEVICES=0,3</a:t>
            </a:r>
          </a:p>
          <a:p>
            <a:pPr marL="0" indent="0">
              <a:buNone/>
            </a:pPr>
            <a:r>
              <a:rPr lang="en-US" dirty="0"/>
              <a:t>     where the numbers are device indexes.</a:t>
            </a:r>
          </a:p>
          <a:p>
            <a:pPr marL="0" indent="0">
              <a:buNone/>
            </a:pPr>
            <a:endParaRPr lang="en-US" dirty="0"/>
          </a:p>
          <a:p>
            <a:pPr marL="0" indent="0">
              <a:buNone/>
            </a:pPr>
            <a:endParaRPr lang="en-US" dirty="0"/>
          </a:p>
          <a:p>
            <a:pPr marL="0" indent="0">
              <a:buNone/>
            </a:pPr>
            <a:endParaRPr lang="en-US" dirty="0"/>
          </a:p>
          <a:p>
            <a:r>
              <a:rPr lang="en-US" dirty="0"/>
              <a:t>To increase determinism, launch the kernels synchronously:</a:t>
            </a:r>
          </a:p>
          <a:p>
            <a:pPr marL="0" indent="0" algn="ctr">
              <a:buNone/>
            </a:pPr>
            <a:r>
              <a:rPr lang="en-US" sz="1600" b="1" dirty="0">
                <a:solidFill>
                  <a:srgbClr val="0000FF"/>
                </a:solidFill>
                <a:latin typeface="Courier New" pitchFamily="49" charset="0"/>
                <a:cs typeface="Courier New" pitchFamily="49" charset="0"/>
              </a:rPr>
              <a:t>CUDA_LAUNCH_BLOCKING=1</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528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Profiling GPU CUDA code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91528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dirty="0"/>
              <a:t>Code Timing/Profiling</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2771" name="Content Placeholder 2"/>
          <p:cNvSpPr>
            <a:spLocks noGrp="1"/>
          </p:cNvSpPr>
          <p:nvPr>
            <p:ph idx="4294967295"/>
          </p:nvPr>
        </p:nvSpPr>
        <p:spPr>
          <a:xfrm>
            <a:off x="290623" y="1454888"/>
            <a:ext cx="11167544" cy="4953000"/>
          </a:xfrm>
        </p:spPr>
        <p:txBody>
          <a:bodyPr vert="horz" lIns="91440" tIns="45720" rIns="91440" bIns="45720" rtlCol="0" anchor="t">
            <a:normAutofit/>
          </a:bodyPr>
          <a:lstStyle/>
          <a:p>
            <a:pPr marL="0" indent="0">
              <a:buNone/>
            </a:pPr>
            <a:endParaRPr lang="en-US" sz="1800" dirty="0">
              <a:cs typeface="Calibri" panose="020F0502020204030204"/>
            </a:endParaRPr>
          </a:p>
          <a:p>
            <a:r>
              <a:rPr lang="en-US" sz="1800" dirty="0">
                <a:solidFill>
                  <a:srgbClr val="0070C0"/>
                </a:solidFill>
              </a:rPr>
              <a:t>Approach 1</a:t>
            </a:r>
            <a:r>
              <a:rPr lang="en-US" sz="1800" dirty="0"/>
              <a:t>: </a:t>
            </a:r>
            <a:r>
              <a:rPr lang="en-US" sz="1800" dirty="0" err="1"/>
              <a:t>Nsight</a:t>
            </a:r>
            <a:r>
              <a:rPr lang="en-US" sz="1800" dirty="0"/>
              <a:t> Compute</a:t>
            </a:r>
            <a:endParaRPr lang="en-US" sz="1800" b="1" dirty="0">
              <a:latin typeface="Courier New"/>
              <a:cs typeface="Courier New" panose="02070309020205020404" pitchFamily="49" charset="0"/>
            </a:endParaRPr>
          </a:p>
          <a:p>
            <a:pPr lvl="1"/>
            <a:r>
              <a:rPr lang="en-US" sz="1800" dirty="0"/>
              <a:t>Collect timeline of GPU (and some CPU) activities</a:t>
            </a:r>
            <a:endParaRPr lang="en-US" dirty="0"/>
          </a:p>
          <a:p>
            <a:pPr lvl="1"/>
            <a:r>
              <a:rPr lang="en-US" sz="1800" dirty="0"/>
              <a:t>Headless profile collection</a:t>
            </a:r>
            <a:endParaRPr lang="en-US" dirty="0"/>
          </a:p>
          <a:p>
            <a:pPr lvl="2"/>
            <a:r>
              <a:rPr lang="en-US" sz="1600" dirty="0"/>
              <a:t>Use </a:t>
            </a:r>
            <a:r>
              <a:rPr lang="en-US" sz="1600" b="1" dirty="0" err="1">
                <a:latin typeface="Courier New"/>
                <a:cs typeface="Courier New"/>
              </a:rPr>
              <a:t>ncu</a:t>
            </a:r>
            <a:r>
              <a:rPr lang="en-US" sz="1600" b="1" dirty="0">
                <a:latin typeface="Calibri"/>
                <a:cs typeface="Courier New"/>
              </a:rPr>
              <a:t> </a:t>
            </a:r>
            <a:r>
              <a:rPr lang="en-US" sz="1600" dirty="0">
                <a:latin typeface="Calibri"/>
                <a:cs typeface="Calibri"/>
              </a:rPr>
              <a:t>on</a:t>
            </a:r>
            <a:r>
              <a:rPr lang="en-US" sz="1600" dirty="0"/>
              <a:t> headless node to collect data</a:t>
            </a:r>
            <a:endParaRPr lang="en-US" sz="1600" dirty="0">
              <a:cs typeface="Calibri"/>
            </a:endParaRPr>
          </a:p>
          <a:p>
            <a:pPr lvl="2"/>
            <a:r>
              <a:rPr lang="en-US" sz="1600" dirty="0"/>
              <a:t>Visualize timeline with Visual Profiler</a:t>
            </a:r>
            <a:endParaRPr lang="en-US" sz="1600" b="1" dirty="0">
              <a:latin typeface="Courier New" panose="02070309020205020404" pitchFamily="49" charset="0"/>
              <a:cs typeface="Courier New" panose="02070309020205020404" pitchFamily="49" charset="0"/>
            </a:endParaRPr>
          </a:p>
          <a:p>
            <a:pPr lvl="1"/>
            <a:r>
              <a:rPr lang="en-US" sz="1800" dirty="0">
                <a:cs typeface="Calibri"/>
              </a:rPr>
              <a:t>Visualization</a:t>
            </a:r>
          </a:p>
          <a:p>
            <a:pPr lvl="2"/>
            <a:r>
              <a:rPr lang="en-US" sz="1600" dirty="0">
                <a:cs typeface="Calibri"/>
              </a:rPr>
              <a:t>Use </a:t>
            </a:r>
            <a:r>
              <a:rPr lang="en-US" sz="1600" b="1" dirty="0" err="1">
                <a:latin typeface="Courier New"/>
                <a:cs typeface="Calibri"/>
              </a:rPr>
              <a:t>ncu-ui</a:t>
            </a:r>
            <a:r>
              <a:rPr lang="en-US" sz="1600" dirty="0">
                <a:cs typeface="Calibri"/>
              </a:rPr>
              <a:t> to run the profiler interactively, or import the results of a previous collection</a:t>
            </a:r>
          </a:p>
          <a:p>
            <a:endParaRPr lang="en-US" sz="2200" dirty="0"/>
          </a:p>
          <a:p>
            <a:r>
              <a:rPr lang="en-US" sz="1800" dirty="0">
                <a:solidFill>
                  <a:srgbClr val="0070C0"/>
                </a:solidFill>
                <a:ea typeface="+mn-lt"/>
                <a:cs typeface="+mn-lt"/>
              </a:rPr>
              <a:t>Approach 2</a:t>
            </a:r>
            <a:r>
              <a:rPr lang="en-US" sz="1800" dirty="0">
                <a:ea typeface="+mn-lt"/>
                <a:cs typeface="+mn-lt"/>
              </a:rPr>
              <a:t>: </a:t>
            </a:r>
            <a:r>
              <a:rPr lang="en-US" sz="1800" dirty="0" err="1">
                <a:ea typeface="+mn-lt"/>
                <a:cs typeface="+mn-lt"/>
              </a:rPr>
              <a:t>Nsight</a:t>
            </a:r>
            <a:r>
              <a:rPr lang="en-US" sz="1800" dirty="0">
                <a:ea typeface="+mn-lt"/>
                <a:cs typeface="+mn-lt"/>
              </a:rPr>
              <a:t> Systems</a:t>
            </a:r>
            <a:endParaRPr lang="en-US" sz="1800" dirty="0">
              <a:cs typeface="Calibri"/>
            </a:endParaRPr>
          </a:p>
          <a:p>
            <a:pPr lvl="1"/>
            <a:r>
              <a:rPr lang="en-US" sz="1800" dirty="0"/>
              <a:t>Visualize activity for the entire system</a:t>
            </a:r>
            <a:endParaRPr lang="en-US" sz="1800" dirty="0">
              <a:cs typeface="Calibri" panose="020F0502020204030204"/>
            </a:endParaRPr>
          </a:p>
          <a:p>
            <a:pPr lvl="1"/>
            <a:r>
              <a:rPr lang="en-US" sz="1800" dirty="0">
                <a:cs typeface="Calibri" panose="020F0502020204030204"/>
              </a:rPr>
              <a:t>A lot of system integration in exchange for a lot of information</a:t>
            </a:r>
          </a:p>
          <a:p>
            <a:pPr lvl="1"/>
            <a:r>
              <a:rPr lang="en-US" sz="1800" dirty="0">
                <a:cs typeface="Calibri" panose="020F0502020204030204"/>
              </a:rPr>
              <a:t>Targets only Linux systems, remote GUI runs on Mac, Windows, Linux</a:t>
            </a:r>
          </a:p>
          <a:p>
            <a:pPr lvl="1"/>
            <a:endParaRPr lang="en-US" sz="1800" dirty="0">
              <a:solidFill>
                <a:srgbClr val="000000"/>
              </a:solidFill>
              <a:ea typeface="+mn-lt"/>
              <a:cs typeface="+mn-lt"/>
            </a:endParaRPr>
          </a:p>
        </p:txBody>
      </p:sp>
    </p:spTree>
    <p:extLst>
      <p:ext uri="{BB962C8B-B14F-4D97-AF65-F5344CB8AC3E}">
        <p14:creationId xmlns:p14="http://schemas.microsoft.com/office/powerpoint/2010/main" val="35822714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a:cs typeface="Courier New"/>
              </a:rPr>
              <a:t>ncu</a:t>
            </a:r>
            <a:r>
              <a:rPr lang="en-US" sz="3200" dirty="0">
                <a:latin typeface="Calibri Light"/>
                <a:cs typeface="Courier New"/>
              </a:rPr>
              <a:t> </a:t>
            </a:r>
            <a:r>
              <a:rPr lang="en-US" sz="3200" dirty="0">
                <a:latin typeface="Calibri Light"/>
                <a:cs typeface="Calibri Light"/>
              </a:rPr>
              <a:t>Usage</a:t>
            </a:r>
            <a:r>
              <a:rPr lang="en-US" sz="3200" dirty="0"/>
              <a:t> </a:t>
            </a:r>
            <a:endParaRPr lang="en-US" sz="3200" dirty="0">
              <a:cs typeface="Calibri Light"/>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6568" y="1593112"/>
            <a:ext cx="11100390" cy="4530725"/>
          </a:xfrm>
        </p:spPr>
        <p:txBody>
          <a:bodyPr vert="horz" lIns="91440" tIns="45720" rIns="91440" bIns="45720" rtlCol="0" anchor="t">
            <a:normAutofit fontScale="92500" lnSpcReduction="10000"/>
          </a:bodyPr>
          <a:lstStyle/>
          <a:p>
            <a:pPr marL="0" indent="0">
              <a:buNone/>
            </a:pP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a:t>
            </a:r>
            <a:r>
              <a:rPr lang="en-US" sz="2000" b="1" dirty="0" err="1">
                <a:latin typeface="Courier New"/>
                <a:cs typeface="Courier New"/>
              </a:rPr>
              <a:t>ncu_args</a:t>
            </a:r>
            <a:r>
              <a:rPr lang="en-US" sz="2000" b="1" dirty="0">
                <a:latin typeface="Courier New"/>
                <a:cs typeface="Courier New"/>
              </a:rPr>
              <a:t>] &lt;</a:t>
            </a:r>
            <a:r>
              <a:rPr lang="en-US" sz="2000" b="1" dirty="0" err="1">
                <a:latin typeface="Courier New"/>
                <a:cs typeface="Courier New"/>
              </a:rPr>
              <a:t>appName</a:t>
            </a:r>
            <a:r>
              <a:rPr lang="en-US" sz="2000" b="1" dirty="0">
                <a:latin typeface="Courier New"/>
                <a:cs typeface="Courier New"/>
              </a:rPr>
              <a:t>&gt; [</a:t>
            </a:r>
            <a:r>
              <a:rPr lang="en-US" sz="2000" b="1" dirty="0" err="1">
                <a:latin typeface="Courier New"/>
                <a:cs typeface="Courier New"/>
              </a:rPr>
              <a:t>app_args</a:t>
            </a:r>
            <a:r>
              <a:rPr lang="en-US" sz="2000" b="1" dirty="0">
                <a:latin typeface="Courier New"/>
                <a:cs typeface="Courier New"/>
              </a:rPr>
              <a:t>]</a:t>
            </a:r>
            <a:br>
              <a:rPr lang="en-US" sz="2000" b="1" dirty="0">
                <a:latin typeface="Courier New" panose="02070309020205020404" pitchFamily="49" charset="0"/>
                <a:cs typeface="Courier New" panose="02070309020205020404" pitchFamily="49" charset="0"/>
              </a:rPr>
            </a:br>
            <a:endParaRPr lang="en-US" sz="2000" dirty="0"/>
          </a:p>
          <a:p>
            <a:r>
              <a:rPr lang="en-US" sz="2000" dirty="0">
                <a:solidFill>
                  <a:srgbClr val="0070C0"/>
                </a:solidFill>
              </a:rPr>
              <a:t>On Euler, don’t forget to use </a:t>
            </a:r>
            <a:r>
              <a:rPr lang="en-US" sz="2000" dirty="0" err="1">
                <a:solidFill>
                  <a:srgbClr val="0070C0"/>
                </a:solidFill>
                <a:latin typeface="Consolas" panose="020B0609020204030204" pitchFamily="49" charset="0"/>
              </a:rPr>
              <a:t>sbatch</a:t>
            </a:r>
            <a:r>
              <a:rPr lang="en-US" sz="2000" dirty="0">
                <a:solidFill>
                  <a:srgbClr val="0070C0"/>
                </a:solidFill>
              </a:rPr>
              <a:t> (that is, rely on </a:t>
            </a:r>
            <a:r>
              <a:rPr lang="en-US" sz="2000" dirty="0" err="1">
                <a:solidFill>
                  <a:srgbClr val="0070C0"/>
                </a:solidFill>
                <a:latin typeface="Consolas" panose="020B0609020204030204" pitchFamily="49" charset="0"/>
              </a:rPr>
              <a:t>Slurm</a:t>
            </a:r>
            <a:r>
              <a:rPr lang="en-US" sz="2000" dirty="0">
                <a:solidFill>
                  <a:srgbClr val="0070C0"/>
                </a:solidFill>
              </a:rPr>
              <a:t>)</a:t>
            </a:r>
          </a:p>
          <a:p>
            <a:pPr marL="0" indent="0">
              <a:buNone/>
            </a:pPr>
            <a:endParaRPr lang="en-US" sz="2000" dirty="0">
              <a:latin typeface="Consolas" panose="020B0609020204030204" pitchFamily="49" charset="0"/>
            </a:endParaRPr>
          </a:p>
          <a:p>
            <a:r>
              <a:rPr lang="en-US" sz="2000" dirty="0"/>
              <a:t>Help on usage and arguments:</a:t>
            </a:r>
            <a:br>
              <a:rPr lang="en-US" sz="2000" dirty="0"/>
            </a:b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–-help</a:t>
            </a:r>
            <a:br>
              <a:rPr lang="en-US" sz="2000" b="1" dirty="0">
                <a:latin typeface="Courier New" panose="02070309020205020404" pitchFamily="49" charset="0"/>
                <a:cs typeface="Courier New" panose="02070309020205020404" pitchFamily="49" charset="0"/>
              </a:rPr>
            </a:br>
            <a:endParaRPr lang="en-US" sz="2000" dirty="0"/>
          </a:p>
          <a:p>
            <a:r>
              <a:rPr lang="en-US" sz="2000" dirty="0"/>
              <a:t>Save profile to file:</a:t>
            </a:r>
            <a:br>
              <a:rPr lang="en-US" sz="2000" dirty="0"/>
            </a:br>
            <a:r>
              <a:rPr lang="en-US" sz="2000" b="1" dirty="0">
                <a:latin typeface="Courier New"/>
                <a:cs typeface="Courier New"/>
              </a:rPr>
              <a:t>$ </a:t>
            </a:r>
            <a:r>
              <a:rPr lang="en-US" sz="2000" b="1" dirty="0" err="1">
                <a:latin typeface="Courier New"/>
                <a:cs typeface="Courier New"/>
              </a:rPr>
              <a:t>ncu</a:t>
            </a:r>
            <a:r>
              <a:rPr lang="en-US" sz="2000" b="1" dirty="0">
                <a:latin typeface="Courier New"/>
                <a:cs typeface="Courier New"/>
              </a:rPr>
              <a:t> –o </a:t>
            </a:r>
            <a:r>
              <a:rPr lang="en-US" sz="2000" b="1" dirty="0" err="1">
                <a:latin typeface="Courier New"/>
                <a:cs typeface="Courier New"/>
              </a:rPr>
              <a:t>profile.out</a:t>
            </a:r>
            <a:r>
              <a:rPr lang="en-US" sz="2000" b="1" dirty="0">
                <a:latin typeface="Courier New"/>
                <a:cs typeface="Courier New"/>
              </a:rPr>
              <a:t> &lt;</a:t>
            </a:r>
            <a:r>
              <a:rPr lang="en-US" sz="2000" b="1" dirty="0" err="1">
                <a:latin typeface="Courier New"/>
                <a:cs typeface="Courier New"/>
              </a:rPr>
              <a:t>appName</a:t>
            </a:r>
            <a:r>
              <a:rPr lang="en-US" sz="2000" b="1" dirty="0">
                <a:latin typeface="Courier New"/>
                <a:cs typeface="Courier New"/>
              </a:rPr>
              <a:t>&gt; [</a:t>
            </a:r>
            <a:r>
              <a:rPr lang="en-US" sz="2000" b="1" dirty="0" err="1">
                <a:latin typeface="Courier New"/>
                <a:cs typeface="Courier New"/>
              </a:rPr>
              <a:t>app_args</a:t>
            </a:r>
            <a:r>
              <a:rPr lang="en-US" sz="2000" b="1" dirty="0">
                <a:latin typeface="Courier New"/>
                <a:cs typeface="Courier New"/>
              </a:rPr>
              <a:t>]</a:t>
            </a:r>
            <a:br>
              <a:rPr lang="en-US" sz="2000" b="1" dirty="0">
                <a:latin typeface="Courier New" panose="02070309020205020404" pitchFamily="49" charset="0"/>
                <a:cs typeface="Courier New" panose="02070309020205020404" pitchFamily="49" charset="0"/>
              </a:rPr>
            </a:br>
            <a:endParaRPr lang="en-US" sz="2000" dirty="0"/>
          </a:p>
          <a:p>
            <a:r>
              <a:rPr lang="en-US" sz="2000" dirty="0"/>
              <a:t>Import into GUI (</a:t>
            </a:r>
            <a:r>
              <a:rPr lang="en-US" sz="2000" b="1" dirty="0" err="1">
                <a:latin typeface="Courier New"/>
                <a:cs typeface="Courier New"/>
              </a:rPr>
              <a:t>ncu-ui</a:t>
            </a:r>
            <a:r>
              <a:rPr lang="en-US" sz="2000" dirty="0"/>
              <a:t>):</a:t>
            </a:r>
            <a:endParaRPr lang="en-US" sz="2000" dirty="0">
              <a:cs typeface="Calibri"/>
            </a:endParaRPr>
          </a:p>
          <a:p>
            <a:pPr lvl="1"/>
            <a:r>
              <a:rPr lang="en-US" sz="1800" dirty="0"/>
              <a:t>NOTE: Not an option on Euler, but you can </a:t>
            </a:r>
            <a:r>
              <a:rPr lang="en-US" sz="1800" dirty="0">
                <a:hlinkClick r:id="rId2"/>
              </a:rPr>
              <a:t>download the UI from Nvidia</a:t>
            </a:r>
            <a:r>
              <a:rPr lang="en-US" sz="1600" dirty="0"/>
              <a:t> for your system.</a:t>
            </a:r>
            <a:endParaRPr lang="en-US" sz="1600" dirty="0">
              <a:ea typeface="+mn-lt"/>
              <a:cs typeface="+mn-lt"/>
            </a:endParaRPr>
          </a:p>
          <a:p>
            <a:r>
              <a:rPr lang="en-US" sz="2000" dirty="0"/>
              <a:t>Import into </a:t>
            </a:r>
            <a:r>
              <a:rPr lang="en-US" sz="2000" b="1" dirty="0" err="1">
                <a:latin typeface="Courier New"/>
                <a:cs typeface="Courier New"/>
              </a:rPr>
              <a:t>ncu</a:t>
            </a:r>
            <a:r>
              <a:rPr lang="en-US" sz="2000" dirty="0"/>
              <a:t> to generate reports:</a:t>
            </a:r>
            <a:br>
              <a:rPr lang="en-US" sz="2000" dirty="0"/>
            </a:br>
            <a:r>
              <a:rPr lang="en-US" sz="2000" b="1" dirty="0">
                <a:latin typeface="Courier New"/>
                <a:cs typeface="Courier New"/>
              </a:rPr>
              <a:t>	$ </a:t>
            </a:r>
            <a:r>
              <a:rPr lang="en-US" sz="2000" b="1" dirty="0" err="1">
                <a:latin typeface="Courier New"/>
                <a:cs typeface="Courier New"/>
              </a:rPr>
              <a:t>ncu</a:t>
            </a:r>
            <a:r>
              <a:rPr lang="en-US" sz="2000" b="1" dirty="0">
                <a:latin typeface="Courier New"/>
                <a:cs typeface="Courier New"/>
              </a:rPr>
              <a:t> –-import </a:t>
            </a:r>
            <a:r>
              <a:rPr lang="en-US" sz="2000" b="1" dirty="0" err="1">
                <a:latin typeface="Courier New"/>
                <a:cs typeface="Courier New"/>
              </a:rPr>
              <a:t>profile.out</a:t>
            </a:r>
            <a:br>
              <a:rPr lang="en-US" sz="2000" b="1" dirty="0">
                <a:latin typeface="Courier New"/>
                <a:cs typeface="Courier New"/>
              </a:rPr>
            </a:br>
            <a:r>
              <a:rPr lang="en-US" sz="2000" b="1" dirty="0">
                <a:latin typeface="Courier New"/>
                <a:cs typeface="Courier New"/>
              </a:rPr>
              <a:t>	$ </a:t>
            </a:r>
            <a:r>
              <a:rPr lang="en-US" sz="2000" b="1" dirty="0" err="1">
                <a:latin typeface="Courier New"/>
                <a:cs typeface="Courier New"/>
              </a:rPr>
              <a:t>ncu</a:t>
            </a:r>
            <a:r>
              <a:rPr lang="en-US" sz="2000" b="1" dirty="0">
                <a:latin typeface="Courier New"/>
                <a:cs typeface="Courier New"/>
              </a:rPr>
              <a:t> –-import </a:t>
            </a:r>
            <a:r>
              <a:rPr lang="en-US" sz="2000" b="1" dirty="0" err="1">
                <a:latin typeface="Courier New"/>
                <a:cs typeface="Courier New"/>
              </a:rPr>
              <a:t>profile.out</a:t>
            </a:r>
            <a:r>
              <a:rPr lang="en-US" sz="2000" b="1" dirty="0">
                <a:latin typeface="Courier New"/>
                <a:cs typeface="Courier New"/>
              </a:rPr>
              <a:t> –-print-summary per-kernel</a:t>
            </a:r>
            <a:endParaRPr lang="en-US">
              <a:cs typeface="Calibri" panose="020F0502020204030204"/>
            </a:endParaRPr>
          </a:p>
        </p:txBody>
      </p:sp>
    </p:spTree>
    <p:extLst>
      <p:ext uri="{BB962C8B-B14F-4D97-AF65-F5344CB8AC3E}">
        <p14:creationId xmlns:p14="http://schemas.microsoft.com/office/powerpoint/2010/main" val="26843330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nsolas"/>
              </a:rPr>
              <a:t>ncu</a:t>
            </a:r>
            <a:r>
              <a:rPr lang="en-US" sz="3200" dirty="0">
                <a:latin typeface="Calibri Light"/>
                <a:cs typeface="Calibri Light"/>
              </a:rPr>
              <a:t> </a:t>
            </a:r>
            <a:r>
              <a:rPr lang="en-US" sz="3200" dirty="0"/>
              <a:t>– GPU Summary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1447800"/>
            <a:ext cx="8229600" cy="5257800"/>
          </a:xfrm>
        </p:spPr>
        <p:txBody>
          <a:bodyPr vert="horz" lIns="91440" tIns="45720" rIns="91440" bIns="45720" rtlCol="0" anchor="t">
            <a:normAutofit/>
          </a:bodyPr>
          <a:lstStyle/>
          <a:p>
            <a:pPr marL="0" indent="0">
              <a:buNone/>
            </a:pPr>
            <a:r>
              <a:rPr lang="en-US" sz="1800" b="1" dirty="0">
                <a:latin typeface="Courier New"/>
                <a:cs typeface="Courier New"/>
              </a:rPr>
              <a:t>$ </a:t>
            </a:r>
            <a:r>
              <a:rPr lang="en-US" sz="1800" b="1" dirty="0" err="1">
                <a:latin typeface="Courier New"/>
                <a:cs typeface="Courier New"/>
              </a:rPr>
              <a:t>ncu</a:t>
            </a:r>
            <a:r>
              <a:rPr lang="en-US" sz="1800" b="1" dirty="0">
                <a:latin typeface="Courier New"/>
                <a:cs typeface="Courier New"/>
              </a:rPr>
              <a:t> </a:t>
            </a:r>
            <a:r>
              <a:rPr lang="en-US" sz="1800" b="1" dirty="0" err="1">
                <a:latin typeface="Courier New"/>
                <a:cs typeface="Courier New"/>
              </a:rPr>
              <a:t>saxpy</a:t>
            </a:r>
            <a:br>
              <a:rPr lang="en-US" sz="1800" dirty="0"/>
            </a:br>
            <a:endParaRPr lang="en-US" sz="1800" dirty="0"/>
          </a:p>
          <a:p>
            <a:pPr marL="0" indent="0">
              <a:buNone/>
            </a:pP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endParaRPr lang="en-US" sz="1800" dirty="0"/>
          </a:p>
          <a:p>
            <a:endParaRPr lang="en-US" sz="1800" dirty="0"/>
          </a:p>
          <a:p>
            <a:pPr marL="0" indent="0">
              <a:buNone/>
            </a:pPr>
            <a:br>
              <a:rPr lang="en-US" sz="1800" dirty="0"/>
            </a:br>
            <a:endParaRPr lang="en-US" sz="1800" dirty="0"/>
          </a:p>
          <a:p>
            <a:pPr marL="0" indent="0">
              <a:buNone/>
            </a:pPr>
            <a:endParaRPr lang="en-US" sz="1800" dirty="0"/>
          </a:p>
          <a:p>
            <a:r>
              <a:rPr lang="en-US" sz="1800" dirty="0"/>
              <a:t>Generate CSV output</a:t>
            </a:r>
            <a:br>
              <a:rPr lang="en-US" sz="1800" dirty="0"/>
            </a:br>
            <a:r>
              <a:rPr lang="en-US" sz="1800" b="1" dirty="0">
                <a:latin typeface="Courier New"/>
                <a:cs typeface="Courier New"/>
              </a:rPr>
              <a:t>$ </a:t>
            </a:r>
            <a:r>
              <a:rPr lang="en-US" sz="1800" b="1" dirty="0" err="1">
                <a:latin typeface="Courier New"/>
                <a:cs typeface="Courier New"/>
              </a:rPr>
              <a:t>ncu</a:t>
            </a:r>
            <a:r>
              <a:rPr lang="en-US" sz="1800" b="1" dirty="0">
                <a:latin typeface="Courier New"/>
                <a:cs typeface="Courier New"/>
              </a:rPr>
              <a:t> --csv </a:t>
            </a:r>
            <a:r>
              <a:rPr lang="en-US" sz="1800" b="1" dirty="0" err="1">
                <a:latin typeface="Courier New"/>
                <a:cs typeface="Courier New"/>
              </a:rPr>
              <a:t>saxpy</a:t>
            </a:r>
            <a:endParaRPr lang="en-US" sz="1800" b="1" dirty="0">
              <a:latin typeface="Courier New"/>
              <a:cs typeface="Courier New"/>
            </a:endParaRPr>
          </a:p>
        </p:txBody>
      </p:sp>
      <p:pic>
        <p:nvPicPr>
          <p:cNvPr id="4" name="Picture 8" descr="Text&#10;&#10;Description automatically generated">
            <a:extLst>
              <a:ext uri="{FF2B5EF4-FFF2-40B4-BE49-F238E27FC236}">
                <a16:creationId xmlns:a16="http://schemas.microsoft.com/office/drawing/2014/main" id="{17F8569B-AE4B-4E3F-A0CD-122A69A2AE65}"/>
              </a:ext>
            </a:extLst>
          </p:cNvPr>
          <p:cNvPicPr>
            <a:picLocks noChangeAspect="1"/>
          </p:cNvPicPr>
          <p:nvPr/>
        </p:nvPicPr>
        <p:blipFill>
          <a:blip r:embed="rId3"/>
          <a:stretch>
            <a:fillRect/>
          </a:stretch>
        </p:blipFill>
        <p:spPr>
          <a:xfrm>
            <a:off x="2110562" y="928071"/>
            <a:ext cx="6495606" cy="4904391"/>
          </a:xfrm>
          <a:prstGeom prst="rect">
            <a:avLst/>
          </a:prstGeom>
        </p:spPr>
      </p:pic>
      <p:cxnSp>
        <p:nvCxnSpPr>
          <p:cNvPr id="8" name="Straight Arrow Connector 7"/>
          <p:cNvCxnSpPr/>
          <p:nvPr/>
        </p:nvCxnSpPr>
        <p:spPr>
          <a:xfrm flipH="1">
            <a:off x="6320203" y="1606057"/>
            <a:ext cx="1188665"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794177" y="1604986"/>
            <a:ext cx="395275" cy="443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49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991" y="4415526"/>
            <a:ext cx="9003825" cy="823393"/>
          </a:xfrm>
        </p:spPr>
        <p:txBody>
          <a:bodyPr/>
          <a:lstStyle/>
          <a:p>
            <a:r>
              <a:rPr lang="en-US" dirty="0"/>
              <a:t>Unified Memory (Managed Memory) in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94786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 today’s presentation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Premise: Managing effectively </a:t>
                </a:r>
                <a:r>
                  <a:rPr lang="en-US" dirty="0">
                    <a:solidFill>
                      <a:srgbClr val="0070C0"/>
                    </a:solidFill>
                  </a:rPr>
                  <a:t>host</a:t>
                </a:r>
                <a14:m>
                  <m:oMath xmlns:m="http://schemas.openxmlformats.org/officeDocument/2006/math">
                    <m:r>
                      <a:rPr lang="en-US" b="0" i="1" dirty="0" smtClean="0">
                        <a:solidFill>
                          <a:srgbClr val="0070C0"/>
                        </a:solidFill>
                        <a:latin typeface="Cambria Math" panose="02040503050406030204" pitchFamily="18" charset="0"/>
                      </a:rPr>
                      <m:t>↔</m:t>
                    </m:r>
                  </m:oMath>
                </a14:m>
                <a:r>
                  <a:rPr lang="en-US" dirty="0">
                    <a:solidFill>
                      <a:srgbClr val="0070C0"/>
                    </a:solidFill>
                  </a:rPr>
                  <a:t>device</a:t>
                </a:r>
                <a:r>
                  <a:rPr lang="en-US" dirty="0"/>
                  <a:t> data transfers a bit of a nuisance</a:t>
                </a:r>
              </a:p>
              <a:p>
                <a:endParaRPr lang="en-US" dirty="0"/>
              </a:p>
              <a:p>
                <a:endParaRPr lang="en-US" dirty="0"/>
              </a:p>
              <a:p>
                <a:r>
                  <a:rPr lang="en-US" dirty="0"/>
                  <a:t>Punch line: Unified Memory (UM) support, available as of CUDA 6, simplifies this task</a:t>
                </a:r>
              </a:p>
              <a:p>
                <a:endParaRPr lang="en-US" dirty="0"/>
              </a:p>
              <a:p>
                <a:endParaRPr lang="en-US" dirty="0"/>
              </a:p>
              <a:p>
                <a:r>
                  <a:rPr lang="en-US" dirty="0"/>
                  <a:t>Our goals in this </a:t>
                </a:r>
                <a:r>
                  <a:rPr lang="en-US" dirty="0" err="1"/>
                  <a:t>segement</a:t>
                </a:r>
                <a:r>
                  <a:rPr lang="en-US" dirty="0"/>
                  <a:t>:</a:t>
                </a:r>
              </a:p>
              <a:p>
                <a:pPr lvl="1"/>
                <a:r>
                  <a:rPr lang="en-US" dirty="0"/>
                  <a:t>Discuss briefly the evolution of CUDA host/device memory management </a:t>
                </a:r>
              </a:p>
              <a:p>
                <a:pPr lvl="1"/>
                <a:r>
                  <a:rPr lang="en-US" dirty="0"/>
                  <a:t>Explain how UM makes CUDA low-level programming more palatable </a:t>
                </a:r>
              </a:p>
              <a:p>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7394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to keep in mind</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In this Unified Memory discussion:</a:t>
            </a:r>
          </a:p>
          <a:p>
            <a:pPr lvl="1"/>
            <a:endParaRPr lang="en-US" dirty="0"/>
          </a:p>
          <a:p>
            <a:pPr lvl="1"/>
            <a:r>
              <a:rPr lang="en-US" dirty="0"/>
              <a:t>We are </a:t>
            </a:r>
            <a:r>
              <a:rPr lang="en-US" u="sng" dirty="0"/>
              <a:t>not</a:t>
            </a:r>
            <a:r>
              <a:rPr lang="en-US" dirty="0"/>
              <a:t> going to learn anything that we couldn’t live without</a:t>
            </a:r>
          </a:p>
          <a:p>
            <a:pPr lvl="1"/>
            <a:endParaRPr lang="en-US" dirty="0"/>
          </a:p>
          <a:p>
            <a:pPr lvl="1"/>
            <a:r>
              <a:rPr lang="en-US" dirty="0"/>
              <a:t>This discussion: a story of how GPU programming became more forgiving in relation to data movement</a:t>
            </a:r>
          </a:p>
          <a:p>
            <a:pPr lvl="2"/>
            <a:r>
              <a:rPr lang="en-US" dirty="0"/>
              <a:t>Implications: improved productivity</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9785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Backdrop, </a:t>
            </a:r>
            <a:r>
              <a:rPr lang="en-US" dirty="0" err="1">
                <a:latin typeface="Consolas" panose="020B0609020204030204" pitchFamily="49" charset="0"/>
              </a:rPr>
              <a:t>cudaMemcpy</a:t>
            </a:r>
            <a:endParaRPr lang="en-US" dirty="0">
              <a:latin typeface="Consolas" panose="020B0609020204030204" pitchFamily="49" charset="0"/>
            </a:endParaRPr>
          </a:p>
        </p:txBody>
      </p:sp>
      <p:sp>
        <p:nvSpPr>
          <p:cNvPr id="3" name="Content Placeholder 2"/>
          <p:cNvSpPr>
            <a:spLocks noGrp="1"/>
          </p:cNvSpPr>
          <p:nvPr>
            <p:ph idx="1"/>
          </p:nvPr>
        </p:nvSpPr>
        <p:spPr/>
        <p:txBody>
          <a:bodyPr/>
          <a:lstStyle/>
          <a:p>
            <a:endParaRPr lang="en-US" dirty="0"/>
          </a:p>
          <a:p>
            <a:r>
              <a:rPr lang="en-US" dirty="0" err="1">
                <a:latin typeface="Consolas" panose="020B0609020204030204" pitchFamily="49" charset="0"/>
              </a:rPr>
              <a:t>cudaMemcpy</a:t>
            </a:r>
            <a:r>
              <a:rPr lang="en-US" dirty="0"/>
              <a:t>: A staple of CUDA, available already in release 1.0</a:t>
            </a:r>
          </a:p>
          <a:p>
            <a:endParaRPr lang="en-US" dirty="0"/>
          </a:p>
          <a:p>
            <a:endParaRPr lang="en-US" dirty="0"/>
          </a:p>
          <a:p>
            <a:endParaRPr lang="en-US" dirty="0"/>
          </a:p>
          <a:p>
            <a:r>
              <a:rPr lang="en-US" dirty="0"/>
              <a:t>The drill</a:t>
            </a:r>
          </a:p>
          <a:p>
            <a:pPr lvl="1"/>
            <a:r>
              <a:rPr lang="en-US" dirty="0"/>
              <a:t>Get some memory space in device memory (</a:t>
            </a:r>
            <a:r>
              <a:rPr lang="en-US" dirty="0" err="1">
                <a:latin typeface="Consolas" panose="020B0609020204030204" pitchFamily="49" charset="0"/>
              </a:rPr>
              <a:t>cudaMalloc</a:t>
            </a:r>
            <a:r>
              <a:rPr lang="en-US" dirty="0"/>
              <a:t> call)</a:t>
            </a:r>
          </a:p>
          <a:p>
            <a:pPr lvl="1"/>
            <a:r>
              <a:rPr lang="en-US" dirty="0"/>
              <a:t>Data transferred from host memory into device memory with </a:t>
            </a:r>
            <a:r>
              <a:rPr lang="en-US" dirty="0" err="1">
                <a:latin typeface="Consolas" panose="020B0609020204030204" pitchFamily="49" charset="0"/>
              </a:rPr>
              <a:t>cudaMemcpy</a:t>
            </a:r>
            <a:endParaRPr lang="en-US" dirty="0">
              <a:latin typeface="Consolas" panose="020B0609020204030204" pitchFamily="49" charset="0"/>
            </a:endParaRPr>
          </a:p>
          <a:p>
            <a:pPr lvl="1"/>
            <a:r>
              <a:rPr lang="en-US" dirty="0"/>
              <a:t>Data processed on the device by invoking a kernel</a:t>
            </a:r>
          </a:p>
          <a:p>
            <a:pPr lvl="1"/>
            <a:r>
              <a:rPr lang="en-US" dirty="0"/>
              <a:t>Results transferred from device memory into host memory with </a:t>
            </a:r>
            <a:r>
              <a:rPr lang="en-US" dirty="0" err="1">
                <a:latin typeface="Consolas" panose="020B0609020204030204" pitchFamily="49" charset="0"/>
              </a:rPr>
              <a:t>cudaMemcpy</a:t>
            </a:r>
            <a:endParaRPr lang="en-US" dirty="0">
              <a:latin typeface="Consolas" panose="020B0609020204030204" pitchFamily="49" charset="0"/>
            </a:endParaRPr>
          </a:p>
          <a:p>
            <a:pPr lvl="1"/>
            <a:r>
              <a:rPr lang="en-US" dirty="0"/>
              <a:t>Free the </a:t>
            </a:r>
            <a:r>
              <a:rPr lang="en-US" dirty="0" err="1">
                <a:latin typeface="Consolas" panose="020B0609020204030204" pitchFamily="49" charset="0"/>
              </a:rPr>
              <a:t>cudaMalloc</a:t>
            </a:r>
            <a:r>
              <a:rPr lang="en-US" dirty="0"/>
              <a:t>-ed memory on the device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9059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Backdrop, </a:t>
            </a:r>
            <a:r>
              <a:rPr lang="en-US" dirty="0" err="1">
                <a:latin typeface="Consolas" panose="020B0609020204030204" pitchFamily="49" charset="0"/>
              </a:rPr>
              <a:t>cudaMemcpy</a:t>
            </a:r>
            <a:endParaRPr lang="en-US" dirty="0">
              <a:latin typeface="Consolas" panose="020B0609020204030204" pitchFamily="49" charset="0"/>
            </a:endParaRPr>
          </a:p>
        </p:txBody>
      </p:sp>
      <p:sp>
        <p:nvSpPr>
          <p:cNvPr id="3" name="Content Placeholder 2"/>
          <p:cNvSpPr>
            <a:spLocks noGrp="1"/>
          </p:cNvSpPr>
          <p:nvPr>
            <p:ph idx="1"/>
          </p:nvPr>
        </p:nvSpPr>
        <p:spPr/>
        <p:txBody>
          <a:bodyPr vert="horz" lIns="91440" tIns="45720" rIns="91440" bIns="45720" rtlCol="0" anchor="t">
            <a:normAutofit/>
          </a:bodyPr>
          <a:lstStyle/>
          <a:p>
            <a:endParaRPr lang="en-US" dirty="0"/>
          </a:p>
          <a:p>
            <a:endParaRPr lang="en-US" dirty="0"/>
          </a:p>
          <a:p>
            <a:r>
              <a:rPr lang="en-US" dirty="0"/>
              <a:t>Memory allocated on the host with </a:t>
            </a:r>
            <a:r>
              <a:rPr lang="en-US" dirty="0">
                <a:solidFill>
                  <a:srgbClr val="C00000"/>
                </a:solidFill>
                <a:latin typeface="Consolas"/>
                <a:cs typeface="Calibri"/>
              </a:rPr>
              <a:t>new</a:t>
            </a:r>
            <a:endParaRPr lang="en-US" dirty="0">
              <a:solidFill>
                <a:srgbClr val="C00000"/>
              </a:solidFill>
              <a:latin typeface="Consolas"/>
            </a:endParaRPr>
          </a:p>
          <a:p>
            <a:endParaRPr lang="en-US" dirty="0"/>
          </a:p>
          <a:p>
            <a:r>
              <a:rPr lang="en-US" dirty="0"/>
              <a:t>Memory allocated on the device using the CUDA runtime function </a:t>
            </a:r>
            <a:r>
              <a:rPr lang="en-US" dirty="0" err="1">
                <a:solidFill>
                  <a:srgbClr val="C00000"/>
                </a:solidFill>
                <a:latin typeface="Consolas"/>
                <a:cs typeface="Calibri"/>
              </a:rPr>
              <a:t>cudaMalloc</a:t>
            </a:r>
            <a:endParaRPr lang="en-US" dirty="0">
              <a:solidFill>
                <a:srgbClr val="C00000"/>
              </a:solidFill>
              <a:latin typeface="Consolas"/>
              <a:cs typeface="Calibri"/>
            </a:endParaRPr>
          </a:p>
          <a:p>
            <a:endParaRPr lang="en-US" dirty="0"/>
          </a:p>
          <a:p>
            <a:r>
              <a:rPr lang="en-US" dirty="0" err="1">
                <a:latin typeface="Consolas" panose="020B0609020204030204" pitchFamily="49" charset="0"/>
              </a:rPr>
              <a:t>cudaMemcpy</a:t>
            </a:r>
            <a:r>
              <a:rPr lang="en-US" dirty="0"/>
              <a:t>: Data moved back-and-forth, host to/from device, over the </a:t>
            </a:r>
            <a:r>
              <a:rPr lang="en-US" dirty="0">
                <a:solidFill>
                  <a:srgbClr val="00B050"/>
                </a:solidFill>
              </a:rPr>
              <a:t>PCI-E pipe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26816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PCI-E Pipe, Putting Things in Perspective</a:t>
            </a:r>
          </a:p>
        </p:txBody>
      </p:sp>
      <p:sp>
        <p:nvSpPr>
          <p:cNvPr id="3" name="Content Placeholder 2"/>
          <p:cNvSpPr>
            <a:spLocks noGrp="1"/>
          </p:cNvSpPr>
          <p:nvPr>
            <p:ph idx="1"/>
          </p:nvPr>
        </p:nvSpPr>
        <p:spPr/>
        <p:txBody>
          <a:bodyPr>
            <a:normAutofit/>
          </a:bodyPr>
          <a:lstStyle/>
          <a:p>
            <a:endParaRPr lang="en-US" dirty="0"/>
          </a:p>
          <a:p>
            <a:r>
              <a:rPr lang="en-US" dirty="0" err="1"/>
              <a:t>PCIe</a:t>
            </a:r>
            <a:r>
              <a:rPr lang="en-US" dirty="0"/>
              <a:t> x 16: peak bandwidth (</a:t>
            </a:r>
            <a:r>
              <a:rPr lang="en-US" dirty="0">
                <a:solidFill>
                  <a:srgbClr val="0070C0"/>
                </a:solidFill>
              </a:rPr>
              <a:t>what’s reasonable to expect in parentheses</a:t>
            </a:r>
            <a:r>
              <a:rPr lang="en-US" dirty="0"/>
              <a:t>) (</a:t>
            </a:r>
            <a:r>
              <a:rPr lang="en-US" dirty="0">
                <a:solidFill>
                  <a:srgbClr val="0070C0"/>
                </a:solidFill>
              </a:rPr>
              <a:t>per direction data</a:t>
            </a:r>
            <a:r>
              <a:rPr lang="en-US" dirty="0"/>
              <a:t>) </a:t>
            </a:r>
          </a:p>
          <a:p>
            <a:pPr lvl="1"/>
            <a:r>
              <a:rPr lang="en-US" dirty="0"/>
              <a:t>V1: 4.0 (</a:t>
            </a:r>
            <a:r>
              <a:rPr lang="en-US" dirty="0">
                <a:solidFill>
                  <a:srgbClr val="0070C0"/>
                </a:solidFill>
              </a:rPr>
              <a:t>3</a:t>
            </a:r>
            <a:r>
              <a:rPr lang="en-US" dirty="0"/>
              <a:t>) GB/s</a:t>
            </a:r>
          </a:p>
          <a:p>
            <a:pPr lvl="1"/>
            <a:r>
              <a:rPr lang="en-US" dirty="0"/>
              <a:t>V2: 8.0 (</a:t>
            </a:r>
            <a:r>
              <a:rPr lang="en-US" dirty="0">
                <a:solidFill>
                  <a:srgbClr val="0070C0"/>
                </a:solidFill>
              </a:rPr>
              <a:t>6</a:t>
            </a:r>
            <a:r>
              <a:rPr lang="en-US" dirty="0"/>
              <a:t>) GB/s</a:t>
            </a:r>
          </a:p>
          <a:p>
            <a:pPr lvl="1"/>
            <a:r>
              <a:rPr lang="en-US" dirty="0"/>
              <a:t>V3: 15.8 (</a:t>
            </a:r>
            <a:r>
              <a:rPr lang="en-US" dirty="0">
                <a:solidFill>
                  <a:srgbClr val="0070C0"/>
                </a:solidFill>
              </a:rPr>
              <a:t>12</a:t>
            </a:r>
            <a:r>
              <a:rPr lang="en-US" dirty="0"/>
              <a:t>) GB/s </a:t>
            </a:r>
          </a:p>
          <a:p>
            <a:pPr lvl="1"/>
            <a:r>
              <a:rPr lang="en-US" dirty="0"/>
              <a:t>V4: 31.5 (</a:t>
            </a:r>
            <a:r>
              <a:rPr lang="en-US" dirty="0">
                <a:solidFill>
                  <a:srgbClr val="0070C0"/>
                </a:solidFill>
              </a:rPr>
              <a:t>???</a:t>
            </a:r>
            <a:r>
              <a:rPr lang="en-US" dirty="0"/>
              <a:t>) GB/s </a:t>
            </a:r>
          </a:p>
          <a:p>
            <a:pPr lvl="1"/>
            <a:endParaRPr lang="en-US" dirty="0"/>
          </a:p>
          <a:p>
            <a:pPr lvl="1"/>
            <a:endParaRPr lang="en-US" dirty="0"/>
          </a:p>
          <a:p>
            <a:r>
              <a:rPr lang="en-US" dirty="0"/>
              <a:t>Bandwidths above relatively small, see for instance (values provided are middle of the road)</a:t>
            </a:r>
          </a:p>
          <a:p>
            <a:pPr lvl="1"/>
            <a:r>
              <a:rPr lang="en-US" dirty="0"/>
              <a:t>Host memory bus: about 25 – 50 GB/s per socket</a:t>
            </a:r>
          </a:p>
          <a:p>
            <a:pPr lvl="1"/>
            <a:r>
              <a:rPr lang="en-US" dirty="0"/>
              <a:t>GPU global memory bandwidth: 400 – 1500 GB/s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25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9D216BE-AF0E-4BF6-ADD4-92F2D63E0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0" r="15926"/>
          <a:stretch/>
        </p:blipFill>
        <p:spPr bwMode="auto">
          <a:xfrm>
            <a:off x="3759853" y="849653"/>
            <a:ext cx="4893271" cy="53911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p:txBody>
          <a:bodyPr>
            <a:normAutofit/>
          </a:bodyPr>
          <a:lstStyle/>
          <a:p>
            <a:r>
              <a:rPr lang="en-US" dirty="0"/>
              <a:t>Picture of the day: Multi-Socket Motherboard Configuration</a:t>
            </a:r>
            <a:br>
              <a:rPr lang="en-US" dirty="0"/>
            </a:br>
            <a:r>
              <a:rPr lang="en-US" sz="1600" dirty="0"/>
              <a:t>[ASRock Rack EP2C621D12 WS EEB Server Motherboard LGA 3647 Intel C621]</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44002" y="6559982"/>
            <a:ext cx="53091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hlinkClick r:id="rId3"/>
              </a:rPr>
              <a:t>credit</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p>
        </p:txBody>
      </p:sp>
      <p:sp>
        <p:nvSpPr>
          <p:cNvPr id="18" name="Rectangle 17"/>
          <p:cNvSpPr/>
          <p:nvPr/>
        </p:nvSpPr>
        <p:spPr>
          <a:xfrm>
            <a:off x="3525023" y="6267863"/>
            <a:ext cx="16189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Bank</a:t>
            </a:r>
          </a:p>
        </p:txBody>
      </p:sp>
      <p:sp>
        <p:nvSpPr>
          <p:cNvPr id="19" name="Right Arrow 18"/>
          <p:cNvSpPr/>
          <p:nvPr/>
        </p:nvSpPr>
        <p:spPr>
          <a:xfrm>
            <a:off x="3072576" y="6314317"/>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6135514" y="6267863"/>
            <a:ext cx="13558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CPU Socket</a:t>
            </a:r>
          </a:p>
        </p:txBody>
      </p:sp>
      <p:sp>
        <p:nvSpPr>
          <p:cNvPr id="21" name="Right Arrow 20"/>
          <p:cNvSpPr/>
          <p:nvPr/>
        </p:nvSpPr>
        <p:spPr>
          <a:xfrm>
            <a:off x="5683068" y="6314317"/>
            <a:ext cx="552370" cy="327622"/>
          </a:xfrm>
          <a:prstGeom prst="rightArrow">
            <a:avLst>
              <a:gd name="adj1" fmla="val 50000"/>
              <a:gd name="adj2" fmla="val 662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Arrow 21"/>
          <p:cNvSpPr/>
          <p:nvPr/>
        </p:nvSpPr>
        <p:spPr>
          <a:xfrm rot="21005979">
            <a:off x="5601459" y="3068828"/>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21041107">
            <a:off x="5526885" y="518281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Arrow 23"/>
          <p:cNvSpPr/>
          <p:nvPr/>
        </p:nvSpPr>
        <p:spPr>
          <a:xfrm rot="10800000">
            <a:off x="8235831" y="271005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ight Arrow 24"/>
          <p:cNvSpPr/>
          <p:nvPr/>
        </p:nvSpPr>
        <p:spPr>
          <a:xfrm rot="10800000">
            <a:off x="8153500" y="518281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ight Arrow 26"/>
          <p:cNvSpPr/>
          <p:nvPr/>
        </p:nvSpPr>
        <p:spPr>
          <a:xfrm>
            <a:off x="3075036" y="2574835"/>
            <a:ext cx="1265903" cy="327622"/>
          </a:xfrm>
          <a:prstGeom prst="rightArrow">
            <a:avLst>
              <a:gd name="adj1" fmla="val 50000"/>
              <a:gd name="adj2" fmla="val 662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12"/>
          <p:cNvSpPr/>
          <p:nvPr/>
        </p:nvSpPr>
        <p:spPr>
          <a:xfrm rot="9644044">
            <a:off x="7586433" y="1916313"/>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ight Arrow 12">
            <a:extLst>
              <a:ext uri="{FF2B5EF4-FFF2-40B4-BE49-F238E27FC236}">
                <a16:creationId xmlns:a16="http://schemas.microsoft.com/office/drawing/2014/main" id="{C34E4606-2DF4-4C78-A1CA-BBF8DA2DBD8B}"/>
              </a:ext>
            </a:extLst>
          </p:cNvPr>
          <p:cNvSpPr/>
          <p:nvPr/>
        </p:nvSpPr>
        <p:spPr>
          <a:xfrm rot="9644044">
            <a:off x="7539362" y="4196867"/>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A869CA-8649-4DCF-9C6E-A156CA20618B}"/>
              </a:ext>
            </a:extLst>
          </p:cNvPr>
          <p:cNvSpPr txBox="1"/>
          <p:nvPr/>
        </p:nvSpPr>
        <p:spPr>
          <a:xfrm>
            <a:off x="1547041" y="2512450"/>
            <a:ext cx="16189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Seven of them</a:t>
            </a:r>
          </a:p>
        </p:txBody>
      </p:sp>
      <p:sp>
        <p:nvSpPr>
          <p:cNvPr id="32" name="Rectangle 31">
            <a:extLst>
              <a:ext uri="{FF2B5EF4-FFF2-40B4-BE49-F238E27FC236}">
                <a16:creationId xmlns:a16="http://schemas.microsoft.com/office/drawing/2014/main" id="{E5899CC8-B504-495F-A51F-B93EF82787F0}"/>
              </a:ext>
            </a:extLst>
          </p:cNvPr>
          <p:cNvSpPr/>
          <p:nvPr/>
        </p:nvSpPr>
        <p:spPr>
          <a:xfrm>
            <a:off x="8482920" y="6291780"/>
            <a:ext cx="12660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PCI Socket</a:t>
            </a:r>
          </a:p>
        </p:txBody>
      </p:sp>
      <p:sp>
        <p:nvSpPr>
          <p:cNvPr id="33" name="Right Arrow 20">
            <a:extLst>
              <a:ext uri="{FF2B5EF4-FFF2-40B4-BE49-F238E27FC236}">
                <a16:creationId xmlns:a16="http://schemas.microsoft.com/office/drawing/2014/main" id="{A0E69C48-5799-4779-865E-C2D6B713A566}"/>
              </a:ext>
            </a:extLst>
          </p:cNvPr>
          <p:cNvSpPr/>
          <p:nvPr/>
        </p:nvSpPr>
        <p:spPr>
          <a:xfrm>
            <a:off x="8030474" y="6338234"/>
            <a:ext cx="552370" cy="327622"/>
          </a:xfrm>
          <a:prstGeom prst="rightArrow">
            <a:avLst>
              <a:gd name="adj1" fmla="val 50000"/>
              <a:gd name="adj2" fmla="val 662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5307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helps improve host/device transfer speeds</a:t>
            </a:r>
          </a:p>
        </p:txBody>
      </p:sp>
      <p:sp>
        <p:nvSpPr>
          <p:cNvPr id="3" name="Content Placeholder 2"/>
          <p:cNvSpPr>
            <a:spLocks noGrp="1"/>
          </p:cNvSpPr>
          <p:nvPr>
            <p:ph idx="1"/>
          </p:nvPr>
        </p:nvSpPr>
        <p:spPr/>
        <p:txBody>
          <a:bodyPr vert="horz" lIns="91440" tIns="45720" rIns="91440" bIns="45720" rtlCol="0" anchor="t">
            <a:normAutofit/>
          </a:bodyPr>
          <a:lstStyle/>
          <a:p>
            <a:endParaRPr lang="en-US" dirty="0"/>
          </a:p>
          <a:p>
            <a:endParaRPr lang="en-US" dirty="0"/>
          </a:p>
          <a:p>
            <a:r>
              <a:rPr lang="en-US" dirty="0"/>
              <a:t>Host/Device data </a:t>
            </a:r>
            <a:r>
              <a:rPr lang="en-US" dirty="0">
                <a:solidFill>
                  <a:srgbClr val="0070C0"/>
                </a:solidFill>
              </a:rPr>
              <a:t>transfer speeds</a:t>
            </a:r>
            <a:r>
              <a:rPr lang="en-US" dirty="0"/>
              <a:t> could be improved if host memory was </a:t>
            </a:r>
            <a:r>
              <a:rPr lang="en-US" b="1" dirty="0">
                <a:solidFill>
                  <a:srgbClr val="C00000"/>
                </a:solidFill>
              </a:rPr>
              <a:t>not</a:t>
            </a:r>
            <a:r>
              <a:rPr lang="en-US" dirty="0">
                <a:solidFill>
                  <a:srgbClr val="C00000"/>
                </a:solidFill>
              </a:rPr>
              <a:t> pageable</a:t>
            </a:r>
          </a:p>
          <a:p>
            <a:endParaRPr lang="en-US" dirty="0"/>
          </a:p>
          <a:p>
            <a:endParaRPr lang="en-US" dirty="0"/>
          </a:p>
          <a:p>
            <a:r>
              <a:rPr lang="en-US" dirty="0"/>
              <a:t>Therefore, rather than </a:t>
            </a:r>
            <a:r>
              <a:rPr lang="en-US" dirty="0">
                <a:latin typeface="Consolas"/>
              </a:rPr>
              <a:t>malloc</a:t>
            </a:r>
            <a:r>
              <a:rPr lang="en-US" dirty="0"/>
              <a:t>-</a:t>
            </a:r>
            <a:r>
              <a:rPr lang="en-US" dirty="0" err="1"/>
              <a:t>ing</a:t>
            </a:r>
            <a:r>
              <a:rPr lang="en-US" dirty="0"/>
              <a:t>, allocate host memory using CUDA’s </a:t>
            </a:r>
            <a:r>
              <a:rPr lang="en-US" dirty="0" err="1">
                <a:solidFill>
                  <a:srgbClr val="0070C0"/>
                </a:solidFill>
                <a:latin typeface="Consolas"/>
              </a:rPr>
              <a:t>cudaHostAlloc</a:t>
            </a:r>
            <a:r>
              <a:rPr lang="en-US" dirty="0">
                <a:solidFill>
                  <a:srgbClr val="0070C0"/>
                </a:solidFill>
                <a:latin typeface="Consolas"/>
              </a:rPr>
              <a:t>()</a:t>
            </a:r>
          </a:p>
          <a:p>
            <a:endParaRPr lang="en-US" dirty="0"/>
          </a:p>
          <a:p>
            <a:endParaRPr lang="en-US" dirty="0"/>
          </a:p>
          <a:p>
            <a:r>
              <a:rPr lang="en-US" dirty="0"/>
              <a:t>Nothing magic, data still moves back-and-forth through same PCI-E pipe albeit at a faster clip</a:t>
            </a:r>
          </a:p>
          <a:p>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364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Function Prototype</a:t>
            </a:r>
          </a:p>
        </p:txBody>
      </p:sp>
      <p:sp>
        <p:nvSpPr>
          <p:cNvPr id="3" name="Content Placeholder 2"/>
          <p:cNvSpPr>
            <a:spLocks noGrp="1"/>
          </p:cNvSpPr>
          <p:nvPr>
            <p:ph idx="1"/>
          </p:nvPr>
        </p:nvSpPr>
        <p:spPr/>
        <p:txBody>
          <a:bodyPr>
            <a:normAutofit/>
          </a:bodyPr>
          <a:lstStyle/>
          <a:p>
            <a:pPr lvl="2"/>
            <a:endParaRPr lang="en-US" dirty="0"/>
          </a:p>
          <a:p>
            <a:pPr marL="45720" indent="0">
              <a:buNone/>
            </a:pPr>
            <a:r>
              <a:rPr lang="en-US" dirty="0" err="1">
                <a:solidFill>
                  <a:srgbClr val="000000"/>
                </a:solidFill>
                <a:latin typeface="Consolas" panose="020B0609020204030204" pitchFamily="49" charset="0"/>
              </a:rPr>
              <a:t>cudaError_t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cudaHostAlloc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chemeClr val="bg1">
                    <a:lumMod val="65000"/>
                  </a:schemeClr>
                </a:solidFill>
                <a:latin typeface="Consolas" panose="020B0609020204030204" pitchFamily="49" charset="0"/>
              </a:rPr>
              <a:t>pHst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chemeClr val="bg1">
                    <a:lumMod val="65000"/>
                  </a:schemeClr>
                </a:solidFill>
                <a:latin typeface="Consolas" panose="020B0609020204030204" pitchFamily="49" charset="0"/>
              </a:rPr>
              <a:t>sz</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bg1">
                    <a:lumMod val="65000"/>
                  </a:schemeClr>
                </a:solidFill>
                <a:latin typeface="Consolas" panose="020B0609020204030204" pitchFamily="49" charset="0"/>
              </a:rPr>
              <a:t>flag</a:t>
            </a:r>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1"/>
            <a:endParaRPr lang="en-US" dirty="0"/>
          </a:p>
          <a:p>
            <a:pPr lvl="1"/>
            <a:endParaRPr lang="en-US" dirty="0"/>
          </a:p>
          <a:p>
            <a:r>
              <a:rPr lang="en-US" dirty="0"/>
              <a:t>Last argument (“</a:t>
            </a:r>
            <a:r>
              <a:rPr lang="en-US" dirty="0">
                <a:solidFill>
                  <a:schemeClr val="bg1">
                    <a:lumMod val="65000"/>
                  </a:schemeClr>
                </a:solidFill>
                <a:latin typeface="Consolas" panose="020B0609020204030204" pitchFamily="49" charset="0"/>
              </a:rPr>
              <a:t>flag</a:t>
            </a:r>
            <a:r>
              <a:rPr lang="en-US" dirty="0"/>
              <a:t>”) controls the magic</a:t>
            </a:r>
          </a:p>
          <a:p>
            <a:endParaRPr lang="en-US" dirty="0"/>
          </a:p>
          <a:p>
            <a:r>
              <a:rPr lang="en-US" dirty="0"/>
              <a:t>“</a:t>
            </a:r>
            <a:r>
              <a:rPr lang="en-US" dirty="0">
                <a:solidFill>
                  <a:schemeClr val="bg1">
                    <a:lumMod val="65000"/>
                  </a:schemeClr>
                </a:solidFill>
                <a:latin typeface="Consolas" panose="020B0609020204030204" pitchFamily="49" charset="0"/>
              </a:rPr>
              <a:t>flag</a:t>
            </a:r>
            <a:r>
              <a:rPr lang="en-US" dirty="0"/>
              <a:t>” values: </a:t>
            </a:r>
            <a:r>
              <a:rPr lang="en-US" dirty="0" err="1">
                <a:latin typeface="Consolas" panose="020B0609020204030204" pitchFamily="49" charset="0"/>
              </a:rPr>
              <a:t>cudaHostAllocPortable</a:t>
            </a:r>
            <a:r>
              <a:rPr lang="en-US" dirty="0"/>
              <a:t>, </a:t>
            </a:r>
            <a:r>
              <a:rPr lang="en-US" dirty="0" err="1">
                <a:latin typeface="Consolas" panose="020B0609020204030204" pitchFamily="49" charset="0"/>
              </a:rPr>
              <a:t>cudaHostAllocWriteCombined</a:t>
            </a:r>
            <a:r>
              <a:rPr lang="en-US" dirty="0"/>
              <a:t>, etc.</a:t>
            </a:r>
          </a:p>
          <a:p>
            <a:endParaRPr lang="en-US" dirty="0"/>
          </a:p>
          <a:p>
            <a:r>
              <a:rPr lang="en-US" dirty="0"/>
              <a:t>The “</a:t>
            </a:r>
            <a:r>
              <a:rPr lang="en-US" dirty="0">
                <a:solidFill>
                  <a:schemeClr val="bg1">
                    <a:lumMod val="65000"/>
                  </a:schemeClr>
                </a:solidFill>
                <a:latin typeface="Consolas" panose="020B0609020204030204" pitchFamily="49" charset="0"/>
              </a:rPr>
              <a:t>flag</a:t>
            </a:r>
            <a:r>
              <a:rPr lang="en-US" dirty="0"/>
              <a:t>” of most interest is “</a:t>
            </a:r>
            <a:r>
              <a:rPr lang="en-US" dirty="0" err="1">
                <a:latin typeface="Consolas" panose="020B0609020204030204" pitchFamily="49" charset="0"/>
              </a:rPr>
              <a:t>cudaHostAllocMapped</a:t>
            </a:r>
            <a:r>
              <a:rPr lang="en-US" dirty="0"/>
              <a:t>”</a:t>
            </a:r>
          </a:p>
          <a:p>
            <a:pPr lvl="1"/>
            <a:r>
              <a:rPr lang="en-US" dirty="0"/>
              <a:t>Maps the memory allocated on the host in the memory space of the device for </a:t>
            </a:r>
            <a:r>
              <a:rPr lang="en-US" dirty="0">
                <a:solidFill>
                  <a:srgbClr val="00B050"/>
                </a:solidFill>
              </a:rPr>
              <a:t>direct memory access</a:t>
            </a: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8037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A friend, with its pluses and </a:t>
            </a:r>
            <a:r>
              <a:rPr lang="en-US" dirty="0">
                <a:solidFill>
                  <a:srgbClr val="FFC000"/>
                </a:solidFill>
              </a:rPr>
              <a:t>minuses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err="1">
                <a:latin typeface="Consolas" panose="020B0609020204030204" pitchFamily="49" charset="0"/>
              </a:rPr>
              <a:t>cudaHostAlloc</a:t>
            </a:r>
            <a:r>
              <a:rPr lang="en-US" dirty="0"/>
              <a:t> cons</a:t>
            </a:r>
          </a:p>
          <a:p>
            <a:endParaRPr lang="en-US" dirty="0"/>
          </a:p>
          <a:p>
            <a:pPr lvl="1"/>
            <a:r>
              <a:rPr lang="en-US" dirty="0" err="1">
                <a:latin typeface="Consolas" panose="020B0609020204030204" pitchFamily="49" charset="0"/>
              </a:rPr>
              <a:t>cudaHostAlloc</a:t>
            </a:r>
            <a:r>
              <a:rPr lang="en-US" dirty="0" err="1"/>
              <a:t>-ing</a:t>
            </a:r>
            <a:r>
              <a:rPr lang="en-US" dirty="0"/>
              <a:t> </a:t>
            </a:r>
            <a:r>
              <a:rPr lang="en-US" dirty="0">
                <a:solidFill>
                  <a:srgbClr val="0070C0"/>
                </a:solidFill>
              </a:rPr>
              <a:t>large amounts of memory</a:t>
            </a:r>
            <a:r>
              <a:rPr lang="en-US" dirty="0"/>
              <a:t> can negatively impact overall system performance</a:t>
            </a:r>
          </a:p>
          <a:p>
            <a:pPr lvl="2"/>
            <a:r>
              <a:rPr lang="en-US" dirty="0"/>
              <a:t>Why? It reduces the amount of system memory available for paging</a:t>
            </a:r>
          </a:p>
          <a:p>
            <a:pPr lvl="2"/>
            <a:r>
              <a:rPr lang="en-US" dirty="0"/>
              <a:t>How much is too much? Not clear, dependent on the system and the applications running on the machine</a:t>
            </a:r>
          </a:p>
          <a:p>
            <a:pPr lvl="2"/>
            <a:endParaRPr lang="en-US" dirty="0"/>
          </a:p>
          <a:p>
            <a:pPr lvl="2"/>
            <a:endParaRPr lang="en-US" dirty="0"/>
          </a:p>
          <a:p>
            <a:pPr lvl="1"/>
            <a:r>
              <a:rPr lang="en-US" dirty="0" err="1">
                <a:latin typeface="Consolas" panose="020B0609020204030204" pitchFamily="49" charset="0"/>
              </a:rPr>
              <a:t>cudaHostAlloc</a:t>
            </a:r>
            <a:r>
              <a:rPr lang="en-US" dirty="0"/>
              <a:t> </a:t>
            </a:r>
            <a:r>
              <a:rPr lang="en-US" dirty="0">
                <a:solidFill>
                  <a:srgbClr val="0070C0"/>
                </a:solidFill>
              </a:rPr>
              <a:t>memory allocation speed</a:t>
            </a:r>
            <a:r>
              <a:rPr lang="en-US" dirty="0"/>
              <a:t> is low - ballpark 5 GB/s</a:t>
            </a:r>
          </a:p>
          <a:p>
            <a:pPr lvl="2"/>
            <a:r>
              <a:rPr lang="en-US" dirty="0"/>
              <a:t>Allocating 5 GB of memory time-wise comparable to moving that much memory over the PCI-E bus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326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A friend, with its </a:t>
            </a:r>
            <a:r>
              <a:rPr lang="en-US" dirty="0">
                <a:solidFill>
                  <a:srgbClr val="FFC000"/>
                </a:solidFill>
              </a:rPr>
              <a:t>pluses</a:t>
            </a:r>
            <a:r>
              <a:rPr lang="en-US" dirty="0"/>
              <a:t> and minuses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endParaRPr lang="en-US" dirty="0"/>
              </a:p>
              <a:p>
                <a:pPr marL="460375" lvl="1" indent="-231775">
                  <a:buSzPct val="100000"/>
                  <a:buFont typeface="+mj-lt"/>
                  <a:buAutoNum type="arabicPeriod"/>
                </a:pPr>
                <a:r>
                  <a:rPr lang="en-US" dirty="0"/>
                  <a:t>Enables faster device </a:t>
                </a:r>
                <a14:m>
                  <m:oMath xmlns:m="http://schemas.openxmlformats.org/officeDocument/2006/math">
                    <m:r>
                      <a:rPr lang="en-US" b="0" i="1" smtClean="0">
                        <a:latin typeface="Cambria Math" panose="02040503050406030204" pitchFamily="18" charset="0"/>
                      </a:rPr>
                      <m:t>↔</m:t>
                    </m:r>
                  </m:oMath>
                </a14:m>
                <a:r>
                  <a:rPr lang="en-US" dirty="0"/>
                  <a:t> host, back-and-forth transfers</a:t>
                </a:r>
              </a:p>
              <a:p>
                <a:pPr marL="460375" lvl="1" indent="-231775">
                  <a:buSzPct val="100000"/>
                  <a:buFont typeface="+mj-lt"/>
                  <a:buAutoNum type="arabicPeriod"/>
                </a:pPr>
                <a:endParaRPr lang="en-US" dirty="0"/>
              </a:p>
              <a:p>
                <a:pPr marL="460375" lvl="1" indent="-231775">
                  <a:buSzPct val="100000"/>
                  <a:buFont typeface="+mj-lt"/>
                  <a:buAutoNum type="arabicPeriod"/>
                </a:pPr>
                <a:endParaRPr lang="en-US" dirty="0"/>
              </a:p>
              <a:p>
                <a:pPr marL="460375" lvl="1" indent="-231775">
                  <a:buSzPct val="100000"/>
                  <a:buFont typeface="+mj-lt"/>
                  <a:buAutoNum type="arabicPeriod"/>
                </a:pPr>
                <a:r>
                  <a:rPr lang="en-US" dirty="0"/>
                  <a:t>Enables the use of asynchronous memory transfer and kernel execution (topic covered before)</a:t>
                </a:r>
              </a:p>
              <a:p>
                <a:pPr lvl="2"/>
                <a:r>
                  <a:rPr lang="en-US" dirty="0"/>
                  <a:t>Draws on the concept of CUDA stream</a:t>
                </a:r>
              </a:p>
              <a:p>
                <a:pPr lvl="2"/>
                <a:r>
                  <a:rPr lang="en-US" dirty="0"/>
                  <a:t>“in/out data copy” and “execution” engines working at the same time</a:t>
                </a:r>
              </a:p>
              <a:p>
                <a:endParaRPr lang="en-US" dirty="0"/>
              </a:p>
              <a:p>
                <a:pPr marL="228600" lvl="1" indent="0">
                  <a:buSzPct val="100000"/>
                  <a:buNone/>
                </a:pPr>
                <a:r>
                  <a:rPr lang="en-US" dirty="0"/>
                  <a:t>3. Enables </a:t>
                </a:r>
                <a:r>
                  <a:rPr lang="en-US" dirty="0">
                    <a:solidFill>
                      <a:srgbClr val="00B050"/>
                    </a:solidFill>
                  </a:rPr>
                  <a:t>mapping of the </a:t>
                </a:r>
                <a:r>
                  <a:rPr lang="en-US" b="1" dirty="0">
                    <a:solidFill>
                      <a:srgbClr val="00B050"/>
                    </a:solidFill>
                  </a:rPr>
                  <a:t>host pinned memory</a:t>
                </a:r>
                <a:r>
                  <a:rPr lang="en-US" dirty="0">
                    <a:solidFill>
                      <a:srgbClr val="00B050"/>
                    </a:solidFill>
                  </a:rPr>
                  <a:t> into the memory space of the device</a:t>
                </a:r>
              </a:p>
              <a:p>
                <a:pPr lvl="2">
                  <a:lnSpc>
                    <a:spcPct val="100000"/>
                  </a:lnSpc>
                </a:pPr>
                <a:r>
                  <a:rPr lang="en-US" dirty="0"/>
                  <a:t>Device now capable to access data on host while executing a kernel or other device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2000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B7B2-0F2A-4411-91CF-BDA6D3450D6D}"/>
              </a:ext>
            </a:extLst>
          </p:cNvPr>
          <p:cNvSpPr>
            <a:spLocks noGrp="1"/>
          </p:cNvSpPr>
          <p:nvPr>
            <p:ph type="title"/>
          </p:nvPr>
        </p:nvSpPr>
        <p:spPr/>
        <p:txBody>
          <a:bodyPr/>
          <a:lstStyle/>
          <a:p>
            <a:r>
              <a:rPr lang="en-US" dirty="0"/>
              <a:t>Zero-Copy (Z-C) GPU-CPU Interaction</a:t>
            </a:r>
          </a:p>
        </p:txBody>
      </p:sp>
      <p:sp>
        <p:nvSpPr>
          <p:cNvPr id="3" name="Content Placeholder 2">
            <a:extLst>
              <a:ext uri="{FF2B5EF4-FFF2-40B4-BE49-F238E27FC236}">
                <a16:creationId xmlns:a16="http://schemas.microsoft.com/office/drawing/2014/main" id="{714889B5-7472-484E-BD7A-D165DC8B2EC8}"/>
              </a:ext>
            </a:extLst>
          </p:cNvPr>
          <p:cNvSpPr>
            <a:spLocks noGrp="1"/>
          </p:cNvSpPr>
          <p:nvPr>
            <p:ph idx="1"/>
          </p:nvPr>
        </p:nvSpPr>
        <p:spPr/>
        <p:txBody>
          <a:bodyPr>
            <a:normAutofit/>
          </a:bodyPr>
          <a:lstStyle/>
          <a:p>
            <a:endParaRPr lang="en-US" dirty="0"/>
          </a:p>
          <a:p>
            <a:pPr lvl="0"/>
            <a:r>
              <a:rPr lang="en-US" sz="2200" dirty="0" err="1">
                <a:solidFill>
                  <a:prstClr val="black"/>
                </a:solidFill>
                <a:latin typeface="Consolas" panose="020B0609020204030204" pitchFamily="49" charset="0"/>
              </a:rPr>
              <a:t>cudaHostAlloc</a:t>
            </a:r>
            <a:r>
              <a:rPr lang="en-US" sz="2200" dirty="0">
                <a:solidFill>
                  <a:prstClr val="black"/>
                </a:solidFill>
              </a:rPr>
              <a:t>: </a:t>
            </a:r>
            <a:r>
              <a:rPr lang="en-US" sz="1900" dirty="0">
                <a:solidFill>
                  <a:srgbClr val="0070C0"/>
                </a:solidFill>
              </a:rPr>
              <a:t>opens up the ability to read/write data in pinned and mapped </a:t>
            </a:r>
            <a:r>
              <a:rPr lang="en-US" sz="1900" b="1" dirty="0">
                <a:solidFill>
                  <a:srgbClr val="0070C0"/>
                </a:solidFill>
              </a:rPr>
              <a:t>host</a:t>
            </a:r>
            <a:r>
              <a:rPr lang="en-US" sz="1900" dirty="0">
                <a:solidFill>
                  <a:srgbClr val="0070C0"/>
                </a:solidFill>
              </a:rPr>
              <a:t> memory by a thread running on the GPU without a CUDA runtime copy call to explicitly move data onto the GPU</a:t>
            </a:r>
          </a:p>
          <a:p>
            <a:pPr lvl="1"/>
            <a:r>
              <a:rPr lang="en-US" sz="1900" dirty="0">
                <a:solidFill>
                  <a:prstClr val="black"/>
                </a:solidFill>
              </a:rPr>
              <a:t>This is called zero-copy (Z-C) GPU-CPU interaction, from where the name “</a:t>
            </a:r>
            <a:r>
              <a:rPr lang="en-US" sz="1900" dirty="0">
                <a:solidFill>
                  <a:srgbClr val="C00000"/>
                </a:solidFill>
              </a:rPr>
              <a:t>zero-copy memory</a:t>
            </a:r>
            <a:r>
              <a:rPr lang="en-US" sz="1900" dirty="0">
                <a:solidFill>
                  <a:prstClr val="black"/>
                </a:solidFill>
              </a:rPr>
              <a:t>”</a:t>
            </a:r>
          </a:p>
          <a:p>
            <a:pPr lvl="1"/>
            <a:r>
              <a:rPr lang="en-US" sz="1900" dirty="0">
                <a:solidFill>
                  <a:prstClr val="black"/>
                </a:solidFill>
              </a:rPr>
              <a:t>Notes: </a:t>
            </a:r>
          </a:p>
          <a:p>
            <a:pPr lvl="2"/>
            <a:r>
              <a:rPr lang="en-US" sz="1700" dirty="0">
                <a:solidFill>
                  <a:prstClr val="black"/>
                </a:solidFill>
              </a:rPr>
              <a:t>Data still moves through the PCI-E pipe</a:t>
            </a:r>
          </a:p>
          <a:p>
            <a:pPr lvl="2"/>
            <a:r>
              <a:rPr lang="en-US" sz="1700" dirty="0">
                <a:solidFill>
                  <a:prstClr val="black"/>
                </a:solidFill>
              </a:rPr>
              <a:t>Process managed by the runtime, in a transparent fashion</a:t>
            </a:r>
          </a:p>
          <a:p>
            <a:pPr lvl="2"/>
            <a:r>
              <a:rPr lang="en-US" sz="1700" dirty="0">
                <a:solidFill>
                  <a:prstClr val="black"/>
                </a:solidFill>
              </a:rPr>
              <a:t>Zero-copy memory is not cached on the GPU. Do not use if memory gets accessed multiple times</a:t>
            </a:r>
          </a:p>
          <a:p>
            <a:endParaRPr lang="en-US" dirty="0"/>
          </a:p>
          <a:p>
            <a:endParaRPr lang="en-US" dirty="0"/>
          </a:p>
          <a:p>
            <a:r>
              <a:rPr lang="en-US" dirty="0">
                <a:solidFill>
                  <a:srgbClr val="0070C0"/>
                </a:solidFill>
              </a:rPr>
              <a:t>Logically</a:t>
            </a:r>
            <a:r>
              <a:rPr lang="en-US" dirty="0"/>
              <a:t>, device memory ballooned, it includes </a:t>
            </a:r>
            <a:r>
              <a:rPr lang="en-US" dirty="0" err="1">
                <a:latin typeface="Consolas" panose="020B0609020204030204" pitchFamily="49" charset="0"/>
              </a:rPr>
              <a:t>cudaHostAlloc</a:t>
            </a:r>
            <a:r>
              <a:rPr lang="en-US" dirty="0"/>
              <a:t>-ed memory </a:t>
            </a:r>
            <a:r>
              <a:rPr lang="en-US" dirty="0">
                <a:solidFill>
                  <a:srgbClr val="0070C0"/>
                </a:solidFill>
              </a:rPr>
              <a:t>physically</a:t>
            </a:r>
            <a:r>
              <a:rPr lang="en-US" dirty="0"/>
              <a:t> residing on host</a:t>
            </a:r>
          </a:p>
          <a:p>
            <a:endParaRPr lang="en-US" dirty="0"/>
          </a:p>
        </p:txBody>
      </p:sp>
      <p:sp>
        <p:nvSpPr>
          <p:cNvPr id="4" name="Slide Number Placeholder 3">
            <a:extLst>
              <a:ext uri="{FF2B5EF4-FFF2-40B4-BE49-F238E27FC236}">
                <a16:creationId xmlns:a16="http://schemas.microsoft.com/office/drawing/2014/main" id="{07DC85D6-2AE8-47BF-8FD7-AF009C9B27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8186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Z-C to UVA: CUDA 2.2 to CUDA 4.0</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Pain in the rear: Z-C enabled access of host data from the device actually required one additional runtime call to </a:t>
            </a:r>
            <a:r>
              <a:rPr lang="en-US" dirty="0" err="1">
                <a:latin typeface="Consolas" panose="020B0609020204030204" pitchFamily="49" charset="0"/>
              </a:rPr>
              <a:t>cudaHostGetDevicePointer</a:t>
            </a:r>
            <a:r>
              <a:rPr lang="en-US" dirty="0">
                <a:latin typeface="Consolas" panose="020B0609020204030204" pitchFamily="49" charset="0"/>
              </a:rPr>
              <a:t>()</a:t>
            </a:r>
          </a:p>
          <a:p>
            <a:pPr lvl="1"/>
            <a:r>
              <a:rPr lang="en-US" dirty="0" err="1">
                <a:latin typeface="Consolas" panose="020B0609020204030204" pitchFamily="49" charset="0"/>
              </a:rPr>
              <a:t>cudaHostGetDevicePointer</a:t>
            </a:r>
            <a:r>
              <a:rPr lang="en-US" dirty="0">
                <a:latin typeface="Consolas" panose="020B0609020204030204" pitchFamily="49" charset="0"/>
              </a:rPr>
              <a:t>()</a:t>
            </a:r>
            <a:r>
              <a:rPr lang="en-US" dirty="0"/>
              <a:t>: given as an input a pointer to pinned host memory produces a new pointer that can be invoked within the kernel to access data stored on the host</a:t>
            </a:r>
          </a:p>
          <a:p>
            <a:endParaRPr lang="en-US" dirty="0"/>
          </a:p>
          <a:p>
            <a:endParaRPr lang="en-US" dirty="0"/>
          </a:p>
          <a:p>
            <a:r>
              <a:rPr lang="en-US" dirty="0"/>
              <a:t>The need for the </a:t>
            </a:r>
            <a:r>
              <a:rPr lang="en-US" dirty="0" err="1">
                <a:latin typeface="Consolas" panose="020B0609020204030204" pitchFamily="49" charset="0"/>
              </a:rPr>
              <a:t>cudaHostGetDevicePointer</a:t>
            </a:r>
            <a:r>
              <a:rPr lang="en-US" dirty="0">
                <a:latin typeface="Consolas" panose="020B0609020204030204" pitchFamily="49" charset="0"/>
              </a:rPr>
              <a:t>()</a:t>
            </a:r>
            <a:r>
              <a:rPr lang="en-US" dirty="0"/>
              <a:t> call was eliminated in CUDA 4.0 with the introduction of the </a:t>
            </a:r>
            <a:r>
              <a:rPr lang="en-US" dirty="0">
                <a:solidFill>
                  <a:srgbClr val="C00000"/>
                </a:solidFill>
              </a:rPr>
              <a:t>Unified Virtual Address (UVA)</a:t>
            </a:r>
            <a:r>
              <a:rPr lang="en-US" dirty="0"/>
              <a:t> mechanism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15153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one can think of the host &amp; device memory ecosystem</a:t>
            </a:r>
          </a:p>
        </p:txBody>
      </p:sp>
      <p:sp>
        <p:nvSpPr>
          <p:cNvPr id="5" name="Content Placeholder 4"/>
          <p:cNvSpPr>
            <a:spLocks noGrp="1"/>
          </p:cNvSpPr>
          <p:nvPr>
            <p:ph idx="1"/>
          </p:nvPr>
        </p:nvSpPr>
        <p:spPr>
          <a:xfrm>
            <a:off x="147344" y="1479179"/>
            <a:ext cx="11960872" cy="4933050"/>
          </a:xfrm>
        </p:spPr>
        <p:txBody>
          <a:bodyPr/>
          <a:lstStyle/>
          <a:p>
            <a:endParaRPr lang="en-US" dirty="0"/>
          </a:p>
          <a:p>
            <a:endParaRPr lang="en-US" dirty="0"/>
          </a:p>
          <a:p>
            <a:r>
              <a:rPr lang="en-US" dirty="0"/>
              <a:t>Helpful to not think of the physical memory as one contiguous thing</a:t>
            </a:r>
          </a:p>
          <a:p>
            <a:endParaRPr lang="en-US" dirty="0"/>
          </a:p>
          <a:p>
            <a:endParaRPr lang="en-US" dirty="0"/>
          </a:p>
          <a:p>
            <a:r>
              <a:rPr lang="en-US" dirty="0"/>
              <a:t>Rather, an amalgamation of pieces/chunks</a:t>
            </a:r>
          </a:p>
          <a:p>
            <a:pPr lvl="1"/>
            <a:r>
              <a:rPr lang="en-US" dirty="0"/>
              <a:t>Regard it as a “</a:t>
            </a:r>
            <a:r>
              <a:rPr lang="en-US" dirty="0">
                <a:solidFill>
                  <a:srgbClr val="0070C0"/>
                </a:solidFill>
              </a:rPr>
              <a:t>pool of physical memory</a:t>
            </a:r>
            <a:r>
              <a:rPr lang="en-US" dirty="0"/>
              <a:t>” – some chunks in the CPU’s main memory, the rest in the GPU[s]</a:t>
            </a:r>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700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needle in the haystack</a:t>
            </a:r>
          </a:p>
        </p:txBody>
      </p:sp>
      <p:sp>
        <p:nvSpPr>
          <p:cNvPr id="3" name="Content Placeholder 2"/>
          <p:cNvSpPr>
            <a:spLocks noGrp="1"/>
          </p:cNvSpPr>
          <p:nvPr>
            <p:ph idx="1"/>
          </p:nvPr>
        </p:nvSpPr>
        <p:spPr/>
        <p:txBody>
          <a:bodyPr>
            <a:normAutofit lnSpcReduction="10000"/>
          </a:bodyPr>
          <a:lstStyle/>
          <a:p>
            <a:endParaRPr lang="en-US" dirty="0"/>
          </a:p>
          <a:p>
            <a:r>
              <a:rPr lang="en-US" dirty="0"/>
              <a:t>If the pool includes all the memory of the system, how do you find what you need?</a:t>
            </a:r>
          </a:p>
          <a:p>
            <a:endParaRPr lang="en-US" dirty="0"/>
          </a:p>
          <a:p>
            <a:endParaRPr lang="en-US" dirty="0"/>
          </a:p>
          <a:p>
            <a:r>
              <a:rPr lang="en-US" dirty="0"/>
              <a:t>Rely on the page table &amp; the concept of virtual memory</a:t>
            </a:r>
          </a:p>
          <a:p>
            <a:endParaRPr lang="en-US" dirty="0"/>
          </a:p>
          <a:p>
            <a:endParaRPr lang="en-US" dirty="0"/>
          </a:p>
          <a:p>
            <a:r>
              <a:rPr lang="en-US" dirty="0"/>
              <a:t>Use 49 instead of 48 bits to represent addresses in this virtual memory</a:t>
            </a:r>
          </a:p>
          <a:p>
            <a:endParaRPr lang="en-US" dirty="0"/>
          </a:p>
          <a:p>
            <a:endParaRPr lang="en-US" dirty="0"/>
          </a:p>
          <a:p>
            <a:r>
              <a:rPr lang="en-US" dirty="0"/>
              <a:t>NOTE: although the OS is 64 bits, modern systems typically use only 48 bits for addresses</a:t>
            </a:r>
          </a:p>
          <a:p>
            <a:pPr lvl="1"/>
            <a:r>
              <a:rPr lang="en-US" dirty="0"/>
              <a:t>64 bits would index 18,446,744,073,709,551,615 bytes – way more than what we see in reality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90707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 </a:t>
            </a:r>
            <a:r>
              <a:rPr lang="en-US" sz="2000" dirty="0"/>
              <a:t>[old slide; updated with relevant information]</a:t>
            </a:r>
            <a:endParaRPr lang="en-US" dirty="0"/>
          </a:p>
        </p:txBody>
      </p:sp>
      <p:sp>
        <p:nvSpPr>
          <p:cNvPr id="3" name="Content Placeholder 2"/>
          <p:cNvSpPr>
            <a:spLocks noGrp="1"/>
          </p:cNvSpPr>
          <p:nvPr>
            <p:ph idx="1"/>
          </p:nvPr>
        </p:nvSpPr>
        <p:spPr/>
        <p:txBody>
          <a:bodyPr/>
          <a:lstStyle/>
          <a:p>
            <a:endParaRPr lang="en-US" sz="2000" dirty="0">
              <a:solidFill>
                <a:srgbClr val="C00000"/>
              </a:solidFill>
            </a:endParaRPr>
          </a:p>
          <a:p>
            <a:endParaRPr lang="en-US" sz="2000" dirty="0">
              <a:solidFill>
                <a:srgbClr val="C00000"/>
              </a:solidFill>
            </a:endParaRPr>
          </a:p>
          <a:p>
            <a:endParaRPr lang="en-US" sz="2000" dirty="0">
              <a:solidFill>
                <a:srgbClr val="C00000"/>
              </a:solidFill>
            </a:endParaRPr>
          </a:p>
          <a:p>
            <a:r>
              <a:rPr lang="en-US" sz="2000" dirty="0">
                <a:solidFill>
                  <a:srgbClr val="C00000"/>
                </a:solidFill>
              </a:rPr>
              <a:t>Virtual memory</a:t>
            </a:r>
            <a:r>
              <a:rPr lang="en-US" sz="2000" dirty="0"/>
              <a:t>: dally and quaint fictitious space of 2</a:t>
            </a:r>
            <a:r>
              <a:rPr lang="en-US" sz="2000" baseline="30000" dirty="0"/>
              <a:t>32</a:t>
            </a:r>
            <a:r>
              <a:rPr lang="en-US" sz="2000" dirty="0"/>
              <a:t>  addresses (on 32 bit architectures) in which a process sees its </a:t>
            </a:r>
            <a:r>
              <a:rPr lang="en-US" sz="2000" dirty="0">
                <a:solidFill>
                  <a:srgbClr val="0070C0"/>
                </a:solidFill>
              </a:rPr>
              <a:t>data</a:t>
            </a:r>
            <a:r>
              <a:rPr lang="en-US" sz="2000" dirty="0"/>
              <a:t> being placed, the </a:t>
            </a:r>
            <a:r>
              <a:rPr lang="en-US" sz="2000" dirty="0">
                <a:solidFill>
                  <a:srgbClr val="0070C0"/>
                </a:solidFill>
              </a:rPr>
              <a:t>instructions</a:t>
            </a:r>
            <a:r>
              <a:rPr lang="en-US" sz="2000" dirty="0"/>
              <a:t> stored, etc.</a:t>
            </a:r>
          </a:p>
          <a:p>
            <a:pPr lvl="1"/>
            <a:r>
              <a:rPr lang="en-US" sz="1600" dirty="0"/>
              <a:t>Correction, for this segment of the course: you actually have 49 bits instead of 32</a:t>
            </a:r>
          </a:p>
          <a:p>
            <a:pPr lvl="2"/>
            <a:r>
              <a:rPr lang="en-US" sz="1400" dirty="0"/>
              <a:t>You can index into 562,949,953,421,311 bytes (about 562 Terabytes) – hundreds of times more than what in use on a system nowadays </a:t>
            </a:r>
          </a:p>
          <a:p>
            <a:endParaRPr lang="en-US" sz="2000" dirty="0"/>
          </a:p>
          <a:p>
            <a:endParaRPr lang="en-US" sz="2000" dirty="0"/>
          </a:p>
          <a:p>
            <a:endParaRPr lang="en-US" sz="2000" dirty="0"/>
          </a:p>
          <a:p>
            <a:r>
              <a:rPr lang="en-US" sz="2000" dirty="0">
                <a:solidFill>
                  <a:srgbClr val="C00000"/>
                </a:solidFill>
              </a:rPr>
              <a:t>Physical memory</a:t>
            </a:r>
            <a:r>
              <a:rPr lang="en-US" sz="2000" dirty="0"/>
              <a:t>: a busy [perhaps heterogeneous] place that hosts at the same time </a:t>
            </a:r>
            <a:r>
              <a:rPr lang="en-US" sz="2000" dirty="0">
                <a:solidFill>
                  <a:srgbClr val="0070C0"/>
                </a:solidFill>
              </a:rPr>
              <a:t>data</a:t>
            </a:r>
            <a:r>
              <a:rPr lang="en-US" sz="2000" dirty="0"/>
              <a:t> and </a:t>
            </a:r>
            <a:r>
              <a:rPr lang="en-US" sz="2000" dirty="0">
                <a:solidFill>
                  <a:srgbClr val="0070C0"/>
                </a:solidFill>
              </a:rPr>
              <a:t>instructions</a:t>
            </a:r>
            <a:r>
              <a:rPr lang="en-US" sz="2000" dirty="0"/>
              <a:t> associated with many applications simultaneously running on the system</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794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 The Page Table</a:t>
            </a:r>
            <a:r>
              <a:rPr lang="en-US" sz="2000" dirty="0">
                <a:solidFill>
                  <a:srgbClr val="ED7D31">
                    <a:lumMod val="50000"/>
                  </a:srgbClr>
                </a:solidFill>
              </a:rPr>
              <a:t> [old slide]</a:t>
            </a:r>
            <a:endParaRPr lang="en-US"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Virtual memory allows the processor to work in a virtual world in which a process seems to have exclusive access to a very large memory space</a:t>
            </a:r>
          </a:p>
          <a:p>
            <a:endParaRPr lang="en-US" sz="2000" dirty="0"/>
          </a:p>
          <a:p>
            <a:endParaRPr lang="en-US" sz="2000" dirty="0"/>
          </a:p>
          <a:p>
            <a:endParaRPr lang="en-US" sz="2000" dirty="0"/>
          </a:p>
          <a:p>
            <a:r>
              <a:rPr lang="en-US" sz="2000" dirty="0"/>
              <a:t>This virtual world is connected back to, or mapped back into, the physical memory through a Page Table</a:t>
            </a:r>
          </a:p>
          <a:p>
            <a:pPr lvl="1"/>
            <a:r>
              <a:rPr lang="en-US" sz="1600" dirty="0"/>
              <a:t>This is one level of indirection</a:t>
            </a:r>
          </a:p>
          <a:p>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836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UVA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Key observation: one virtual memory space used in conjunction with the GPU and [parts of the] CPU memory</a:t>
            </a:r>
          </a:p>
          <a:p>
            <a:pPr lvl="1"/>
            <a:r>
              <a:rPr lang="en-US" sz="1600" dirty="0"/>
              <a:t>UVA: Unified Virtual Address </a:t>
            </a:r>
          </a:p>
          <a:p>
            <a:pPr lvl="1"/>
            <a:r>
              <a:rPr lang="en-US" sz="1600" dirty="0"/>
              <a:t>UVAS: Unified Virtual Address Space</a:t>
            </a:r>
          </a:p>
          <a:p>
            <a:pPr lvl="1"/>
            <a:endParaRPr lang="en-US" sz="1600" dirty="0"/>
          </a:p>
          <a:p>
            <a:endParaRPr lang="en-US" sz="2000" dirty="0"/>
          </a:p>
          <a:p>
            <a:r>
              <a:rPr lang="en-US" sz="2000" dirty="0"/>
              <a:t>The trick is to translate an address from this 49-bit UVAS into an address in the pool of physical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510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Page Table &amp; The Translation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A virtual address has two parts (address butchering): </a:t>
                </a:r>
              </a:p>
              <a:p>
                <a:pPr lvl="1"/>
                <a:r>
                  <a:rPr lang="en-US" sz="1800" dirty="0"/>
                  <a:t>The page number</a:t>
                </a:r>
              </a:p>
              <a:p>
                <a:pPr lvl="1"/>
                <a:r>
                  <a:rPr lang="en-US" sz="1800" dirty="0"/>
                  <a:t>The offset (last 12 bits)</a:t>
                </a:r>
              </a:p>
              <a:p>
                <a:r>
                  <a:rPr lang="en-US" sz="2000" dirty="0"/>
                  <a:t>Example below assumes a 32-bit OS with virtual pages of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29D87B2F-9F7A-4CF4-82E6-9283DB5FCD5E}"/>
              </a:ext>
            </a:extLst>
          </p:cNvPr>
          <p:cNvGrpSpPr/>
          <p:nvPr/>
        </p:nvGrpSpPr>
        <p:grpSpPr>
          <a:xfrm>
            <a:off x="2190855" y="3483734"/>
            <a:ext cx="8253984" cy="2747476"/>
            <a:chOff x="2190855" y="3483734"/>
            <a:chExt cx="8253984" cy="2747476"/>
          </a:xfrm>
        </p:grpSpPr>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
          <p:nvSpPr>
            <p:cNvPr id="6" name="Rectangle 5">
              <a:extLst>
                <a:ext uri="{FF2B5EF4-FFF2-40B4-BE49-F238E27FC236}">
                  <a16:creationId xmlns:a16="http://schemas.microsoft.com/office/drawing/2014/main" id="{A3E844A6-A495-4978-9A1B-D31A8A4A58ED}"/>
                </a:ext>
              </a:extLst>
            </p:cNvPr>
            <p:cNvSpPr/>
            <p:nvPr/>
          </p:nvSpPr>
          <p:spPr>
            <a:xfrm>
              <a:off x="2232660" y="3700342"/>
              <a:ext cx="685800" cy="30777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process</a:t>
              </a:r>
            </a:p>
          </p:txBody>
        </p:sp>
        <p:sp>
          <p:nvSpPr>
            <p:cNvPr id="9" name="Rectangle 8">
              <a:extLst>
                <a:ext uri="{FF2B5EF4-FFF2-40B4-BE49-F238E27FC236}">
                  <a16:creationId xmlns:a16="http://schemas.microsoft.com/office/drawing/2014/main" id="{E8F94F59-2703-4303-9907-D75D0FAB1E46}"/>
                </a:ext>
              </a:extLst>
            </p:cNvPr>
            <p:cNvSpPr/>
            <p:nvPr/>
          </p:nvSpPr>
          <p:spPr>
            <a:xfrm>
              <a:off x="8800416" y="5492546"/>
              <a:ext cx="1599793" cy="73866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Pool of Physical</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Memory (</a:t>
              </a:r>
              <a:r>
                <a:rPr kumimoji="0" lang="en-US" sz="1400" b="1" i="0" u="none" strike="noStrike" kern="1200" cap="none" spc="0" normalizeH="0" baseline="0" noProof="0" dirty="0">
                  <a:ln>
                    <a:noFill/>
                  </a:ln>
                  <a:solidFill>
                    <a:srgbClr val="C00000"/>
                  </a:solidFill>
                  <a:effectLst/>
                  <a:uLnTx/>
                  <a:uFillTx/>
                  <a:latin typeface="Calibri" panose="020F0502020204030204"/>
                  <a:ea typeface="+mn-ea"/>
                  <a:cs typeface="+mn-cs"/>
                </a:rPr>
                <a:t>includes GPU memory now</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18" name="Group 17"/>
          <p:cNvGrpSpPr/>
          <p:nvPr/>
        </p:nvGrpSpPr>
        <p:grpSpPr>
          <a:xfrm>
            <a:off x="2567166" y="2337343"/>
            <a:ext cx="4982747" cy="215153"/>
            <a:chOff x="2567166" y="2337343"/>
            <a:chExt cx="4982747" cy="215153"/>
          </a:xfrm>
        </p:grpSpPr>
        <p:cxnSp>
          <p:nvCxnSpPr>
            <p:cNvPr id="12" name="Straight Connector 11"/>
            <p:cNvCxnSpPr/>
            <p:nvPr/>
          </p:nvCxnSpPr>
          <p:spPr>
            <a:xfrm>
              <a:off x="2567166" y="2337343"/>
              <a:ext cx="4982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49913" y="2337343"/>
              <a:ext cx="0" cy="215153"/>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797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p:sp>
        <p:nvSpPr>
          <p:cNvPr id="3" name="Content Placeholder 2"/>
          <p:cNvSpPr>
            <a:spLocks noGrp="1"/>
          </p:cNvSpPr>
          <p:nvPr>
            <p:ph idx="1"/>
          </p:nvPr>
        </p:nvSpPr>
        <p:spPr/>
        <p:txBody>
          <a:bodyPr/>
          <a:lstStyle/>
          <a:p>
            <a:endParaRPr lang="en-US" dirty="0"/>
          </a:p>
          <a:p>
            <a:endParaRPr lang="en-US" dirty="0"/>
          </a:p>
          <a:p>
            <a:r>
              <a:rPr lang="en-US" dirty="0"/>
              <a:t>A </a:t>
            </a:r>
            <a:r>
              <a:rPr lang="en-US" dirty="0">
                <a:solidFill>
                  <a:srgbClr val="0070C0"/>
                </a:solidFill>
              </a:rPr>
              <a:t>page of virtual memory</a:t>
            </a:r>
            <a:r>
              <a:rPr lang="en-US" dirty="0"/>
              <a:t> corresponds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block (line)</a:t>
            </a:r>
          </a:p>
          <a:p>
            <a:endParaRPr lang="en-US" dirty="0"/>
          </a:p>
          <a:p>
            <a:r>
              <a:rPr lang="en-US" dirty="0"/>
              <a:t>2</a:t>
            </a:r>
            <a:r>
              <a:rPr lang="en-US" baseline="30000" dirty="0"/>
              <a:t>12</a:t>
            </a:r>
            <a:r>
              <a:rPr lang="en-US" dirty="0"/>
              <a:t> = 4096: 12 bits of the address are sufficient to relatively position each byte in a page</a:t>
            </a:r>
          </a:p>
          <a:p>
            <a:pPr lvl="1"/>
            <a:r>
              <a:rPr lang="en-US" dirty="0"/>
              <a:t>Bits marked 0 through 11 on the previous slide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863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Virtual Address Space: From CUDA programming guide</a:t>
            </a:r>
          </a:p>
        </p:txBody>
      </p:sp>
      <p:sp>
        <p:nvSpPr>
          <p:cNvPr id="3" name="Content Placeholder 2"/>
          <p:cNvSpPr>
            <a:spLocks noGrp="1"/>
          </p:cNvSpPr>
          <p:nvPr>
            <p:ph idx="1"/>
          </p:nvPr>
        </p:nvSpPr>
        <p:spPr/>
        <p:txBody>
          <a:bodyPr>
            <a:normAutofit/>
          </a:bodyPr>
          <a:lstStyle/>
          <a:p>
            <a:endParaRPr lang="en-US" dirty="0"/>
          </a:p>
          <a:p>
            <a:r>
              <a:rPr lang="en-US" dirty="0"/>
              <a:t>All host memory allocations made via CUDA API calls and all device memory allocations on supported devices are within the UVAS. As a consequence:</a:t>
            </a:r>
          </a:p>
          <a:p>
            <a:endParaRPr lang="en-US" dirty="0"/>
          </a:p>
          <a:p>
            <a:pPr lvl="1"/>
            <a:r>
              <a:rPr lang="en-US" dirty="0"/>
              <a:t>Pointers returned by </a:t>
            </a:r>
            <a:r>
              <a:rPr lang="en-US" dirty="0" err="1">
                <a:latin typeface="Consolas" panose="020B0609020204030204" pitchFamily="49" charset="0"/>
              </a:rPr>
              <a:t>cudaHostAlloc</a:t>
            </a:r>
            <a:r>
              <a:rPr lang="en-US" dirty="0">
                <a:latin typeface="Consolas" panose="020B0609020204030204" pitchFamily="49" charset="0"/>
              </a:rPr>
              <a:t>()</a:t>
            </a:r>
            <a:r>
              <a:rPr lang="en-US" dirty="0"/>
              <a:t> can be used directly from within kernels running on a device</a:t>
            </a:r>
          </a:p>
          <a:p>
            <a:pPr lvl="1"/>
            <a:endParaRPr lang="en-US" dirty="0"/>
          </a:p>
          <a:p>
            <a:pPr lvl="1"/>
            <a:r>
              <a:rPr lang="en-US" dirty="0"/>
              <a:t>Allocations via </a:t>
            </a:r>
            <a:r>
              <a:rPr lang="en-US" dirty="0" err="1">
                <a:latin typeface="Consolas" panose="020B0609020204030204" pitchFamily="49" charset="0"/>
              </a:rPr>
              <a:t>cudaHostAlloc</a:t>
            </a:r>
            <a:r>
              <a:rPr lang="en-US" dirty="0">
                <a:latin typeface="Consolas" panose="020B0609020204030204" pitchFamily="49" charset="0"/>
              </a:rPr>
              <a:t>()</a:t>
            </a:r>
            <a:r>
              <a:rPr lang="en-US" dirty="0"/>
              <a:t> are automatically portable across all the devices</a:t>
            </a:r>
          </a:p>
          <a:p>
            <a:pPr lvl="1"/>
            <a:endParaRPr lang="en-US" dirty="0"/>
          </a:p>
          <a:p>
            <a:pPr lvl="1"/>
            <a:r>
              <a:rPr lang="en-US" dirty="0"/>
              <a:t>The location of any memory on any of the devices or on the host allocated through CUDA can be determined from the value of the pointer using </a:t>
            </a:r>
            <a:r>
              <a:rPr lang="en-US" dirty="0" err="1">
                <a:latin typeface="Consolas" panose="020B0609020204030204" pitchFamily="49" charset="0"/>
              </a:rPr>
              <a:t>cudaPointerGetAttributes</a:t>
            </a:r>
            <a:r>
              <a:rPr lang="en-US" dirty="0">
                <a:latin typeface="Consolas" panose="020B0609020204030204" pitchFamily="49" charset="0"/>
              </a:rPr>
              <a:t>()</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Rectangle 4"/>
              <p:cNvSpPr/>
              <p:nvPr/>
            </p:nvSpPr>
            <p:spPr>
              <a:xfrm>
                <a:off x="76821" y="6642556"/>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NVIDIA</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76821" y="6642556"/>
                <a:ext cx="631904" cy="215444"/>
              </a:xfrm>
              <a:prstGeom prst="rect">
                <a:avLst/>
              </a:prstGeom>
              <a:blipFill>
                <a:blip r:embed="rId3"/>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15264894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 Consequences</a:t>
            </a:r>
          </a:p>
        </p:txBody>
      </p:sp>
      <p:sp>
        <p:nvSpPr>
          <p:cNvPr id="3" name="Content Placeholder 2"/>
          <p:cNvSpPr>
            <a:spLocks noGrp="1"/>
          </p:cNvSpPr>
          <p:nvPr>
            <p:ph idx="1"/>
          </p:nvPr>
        </p:nvSpPr>
        <p:spPr/>
        <p:txBody>
          <a:bodyPr>
            <a:normAutofit/>
          </a:bodyPr>
          <a:lstStyle/>
          <a:p>
            <a:r>
              <a:rPr lang="en-US" dirty="0"/>
              <a:t>CUDA runtime can identify where the data is stored based on the value of the pointer</a:t>
            </a:r>
          </a:p>
          <a:p>
            <a:pPr lvl="1"/>
            <a:r>
              <a:rPr lang="en-US" dirty="0"/>
              <a:t>Possible since one virtual address space used for both the GPU and CPU CUDA allocated memory </a:t>
            </a:r>
          </a:p>
          <a:p>
            <a:endParaRPr lang="en-US" dirty="0"/>
          </a:p>
          <a:p>
            <a:r>
              <a:rPr lang="en-US" dirty="0"/>
              <a:t>There is no need to deal with </a:t>
            </a:r>
            <a:r>
              <a:rPr lang="en-US" dirty="0" err="1">
                <a:latin typeface="Consolas" panose="020B0609020204030204" pitchFamily="49" charset="0"/>
              </a:rPr>
              <a:t>cudaMemcpyHostToHost</a:t>
            </a:r>
            <a:r>
              <a:rPr lang="en-US" dirty="0"/>
              <a:t>, </a:t>
            </a:r>
            <a:r>
              <a:rPr lang="en-US" dirty="0" err="1">
                <a:latin typeface="Consolas" panose="020B0609020204030204" pitchFamily="49" charset="0"/>
              </a:rPr>
              <a:t>cudaMemcpyHostToDevice</a:t>
            </a:r>
            <a:r>
              <a:rPr lang="en-US" dirty="0"/>
              <a:t>, </a:t>
            </a:r>
            <a:r>
              <a:rPr lang="en-US" dirty="0" err="1">
                <a:latin typeface="Consolas" panose="020B0609020204030204" pitchFamily="49" charset="0"/>
              </a:rPr>
              <a:t>cudaMemcpyDeviceToHost</a:t>
            </a:r>
            <a:r>
              <a:rPr lang="en-US" dirty="0"/>
              <a:t>, and </a:t>
            </a:r>
            <a:r>
              <a:rPr lang="en-US" dirty="0" err="1">
                <a:latin typeface="Consolas" panose="020B0609020204030204" pitchFamily="49" charset="0"/>
              </a:rPr>
              <a:t>cudaMemcpyDeviceToDevice</a:t>
            </a:r>
            <a:r>
              <a:rPr lang="en-US" dirty="0"/>
              <a:t> scenarios</a:t>
            </a:r>
          </a:p>
          <a:p>
            <a:pPr lvl="1"/>
            <a:r>
              <a:rPr lang="en-US" dirty="0"/>
              <a:t>Simply use the generic </a:t>
            </a:r>
            <a:r>
              <a:rPr lang="en-US" dirty="0" err="1">
                <a:solidFill>
                  <a:srgbClr val="0000FF"/>
                </a:solidFill>
                <a:latin typeface="Consolas" panose="020B0609020204030204" pitchFamily="49" charset="0"/>
              </a:rPr>
              <a:t>cudaMemcpyDefault</a:t>
            </a:r>
            <a:r>
              <a:rPr lang="en-US" dirty="0"/>
              <a:t> flag</a:t>
            </a:r>
          </a:p>
          <a:p>
            <a:endParaRPr lang="en-US" dirty="0"/>
          </a:p>
          <a:p>
            <a:endParaRPr lang="en-US" dirty="0"/>
          </a:p>
          <a:p>
            <a:r>
              <a:rPr lang="en-US" dirty="0"/>
              <a:t>Other benefit: an inter-device copy that does not rely on the host for staging data movement</a:t>
            </a:r>
          </a:p>
          <a:p>
            <a:pPr marL="457200" lvl="1" indent="0">
              <a:buNone/>
            </a:pPr>
            <a:r>
              <a:rPr lang="en-US" dirty="0" err="1">
                <a:solidFill>
                  <a:srgbClr val="0000FF"/>
                </a:solidFill>
                <a:latin typeface="Consolas" panose="020B0609020204030204" pitchFamily="49" charset="0"/>
              </a:rPr>
              <a:t>cudaMemcpy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gpuDst_memPntr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gpuSrc_memPntr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byteSize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cudaMemcpyDefault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05244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 Showcasing Its Versatility…</a:t>
            </a:r>
          </a:p>
        </p:txBody>
      </p:sp>
      <p:sp>
        <p:nvSpPr>
          <p:cNvPr id="3" name="Content Placeholder 2"/>
          <p:cNvSpPr>
            <a:spLocks noGrp="1"/>
          </p:cNvSpPr>
          <p:nvPr>
            <p:ph idx="1"/>
          </p:nvPr>
        </p:nvSpPr>
        <p:spPr/>
        <p:txBody>
          <a:bodyPr/>
          <a:lstStyle/>
          <a:p>
            <a:endParaRPr lang="en-US" dirty="0"/>
          </a:p>
          <a:p>
            <a:r>
              <a:rPr lang="en-US" dirty="0"/>
              <a:t>Set of commands below can be issued by one host thread to multiple devices</a:t>
            </a:r>
          </a:p>
          <a:p>
            <a:pPr lvl="1"/>
            <a:r>
              <a:rPr lang="en-US" dirty="0"/>
              <a:t>No need to use anything beyond </a:t>
            </a:r>
            <a:r>
              <a:rPr lang="en-US" dirty="0" err="1"/>
              <a:t>cudaMemcpyDefault</a:t>
            </a:r>
            <a:endParaRPr lang="en-US" dirty="0"/>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(gpu1Dst_memPntr, </a:t>
            </a:r>
            <a:r>
              <a:rPr lang="en-US" dirty="0" err="1">
                <a:latin typeface="Consolas" panose="020B0609020204030204" pitchFamily="49" charset="0"/>
              </a:rPr>
              <a:t>host_memPntr</a:t>
            </a:r>
            <a:r>
              <a:rPr lang="en-US" dirty="0">
                <a:latin typeface="Consolas" panose="020B0609020204030204" pitchFamily="49" charset="0"/>
              </a:rPr>
              <a:t>, byteSize1,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(gpu2Dst_memPntr, </a:t>
            </a:r>
            <a:r>
              <a:rPr lang="en-US" dirty="0" err="1">
                <a:latin typeface="Consolas" panose="020B0609020204030204" pitchFamily="49" charset="0"/>
              </a:rPr>
              <a:t>host_memPntr</a:t>
            </a:r>
            <a:r>
              <a:rPr lang="en-US" dirty="0">
                <a:latin typeface="Consolas" panose="020B0609020204030204" pitchFamily="49" charset="0"/>
              </a:rPr>
              <a:t>, byteSize2,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a:t>
            </a:r>
            <a:r>
              <a:rPr lang="en-US" dirty="0" err="1">
                <a:latin typeface="Consolas" panose="020B0609020204030204" pitchFamily="49" charset="0"/>
              </a:rPr>
              <a:t>host_memPntr</a:t>
            </a:r>
            <a:r>
              <a:rPr lang="en-US" dirty="0">
                <a:latin typeface="Consolas" panose="020B0609020204030204" pitchFamily="49" charset="0"/>
              </a:rPr>
              <a:t>, gpu1Dst_memPntr, byteSize1,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a:t>
            </a:r>
            <a:r>
              <a:rPr lang="en-US" dirty="0" err="1">
                <a:latin typeface="Consolas" panose="020B0609020204030204" pitchFamily="49" charset="0"/>
              </a:rPr>
              <a:t>host_memPntr</a:t>
            </a:r>
            <a:r>
              <a:rPr lang="en-US" dirty="0">
                <a:latin typeface="Consolas" panose="020B0609020204030204" pitchFamily="49" charset="0"/>
              </a:rPr>
              <a:t>, gpu2Dst_memPntr, byteSize2, </a:t>
            </a:r>
            <a:r>
              <a:rPr lang="en-US" dirty="0" err="1">
                <a:latin typeface="Consolas" panose="020B0609020204030204" pitchFamily="49" charset="0"/>
              </a:rPr>
              <a:t>cudaMemcpyDefault</a:t>
            </a:r>
            <a:r>
              <a:rPr lang="en-US" dirty="0">
                <a:latin typeface="Consolas" panose="020B0609020204030204" pitchFamily="49" charset="0"/>
              </a:rPr>
              <a:t>)</a:t>
            </a:r>
          </a:p>
          <a:p>
            <a:pPr marL="45720" indent="0">
              <a:buNone/>
            </a:pPr>
            <a:endParaRPr lang="en-US" dirty="0"/>
          </a:p>
          <a:p>
            <a:r>
              <a:rPr lang="en-US" dirty="0"/>
              <a:t>UVA support is the enabler for the </a:t>
            </a:r>
            <a:r>
              <a:rPr lang="en-US" dirty="0">
                <a:solidFill>
                  <a:srgbClr val="0070C0"/>
                </a:solidFill>
              </a:rPr>
              <a:t>peer-to-peer</a:t>
            </a:r>
            <a:r>
              <a:rPr lang="en-US" dirty="0"/>
              <a:t> (P2P), inter-GPU, data transfer </a:t>
            </a:r>
          </a:p>
          <a:p>
            <a:pPr lvl="1"/>
            <a:r>
              <a:rPr lang="en-US" dirty="0"/>
              <a:t>P2P not discussed here</a:t>
            </a:r>
          </a:p>
          <a:p>
            <a:pPr lvl="1"/>
            <a:r>
              <a:rPr lang="en-US" dirty="0"/>
              <a:t>UVA is the underpinning technology for P2P</a:t>
            </a:r>
          </a:p>
          <a:p>
            <a:pPr marL="45720" indent="0">
              <a:buNone/>
            </a:pP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3112731-9FC8-4358-9E63-5CB4422C9DD7}"/>
              </a:ext>
            </a:extLst>
          </p:cNvPr>
          <p:cNvSpPr/>
          <p:nvPr/>
        </p:nvSpPr>
        <p:spPr>
          <a:xfrm>
            <a:off x="7578436" y="2694709"/>
            <a:ext cx="2251364" cy="12122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9666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is a Step Forward Relative to Z-C</a:t>
            </a:r>
          </a:p>
        </p:txBody>
      </p:sp>
      <p:sp>
        <p:nvSpPr>
          <p:cNvPr id="3" name="Content Placeholder 2"/>
          <p:cNvSpPr>
            <a:spLocks noGrp="1"/>
          </p:cNvSpPr>
          <p:nvPr>
            <p:ph idx="1"/>
          </p:nvPr>
        </p:nvSpPr>
        <p:spPr/>
        <p:txBody>
          <a:bodyPr/>
          <a:lstStyle/>
          <a:p>
            <a:endParaRPr lang="en-US" dirty="0"/>
          </a:p>
          <a:p>
            <a:endParaRPr lang="en-US" dirty="0"/>
          </a:p>
          <a:p>
            <a:r>
              <a:rPr lang="en-US" dirty="0"/>
              <a:t>Z-C Key Accomplishment: use pointer within </a:t>
            </a:r>
            <a:r>
              <a:rPr lang="en-US" dirty="0">
                <a:solidFill>
                  <a:srgbClr val="0070C0"/>
                </a:solidFill>
              </a:rPr>
              <a:t>device function</a:t>
            </a:r>
            <a:r>
              <a:rPr lang="en-US" dirty="0"/>
              <a:t> to access </a:t>
            </a:r>
            <a:r>
              <a:rPr lang="en-US" dirty="0">
                <a:solidFill>
                  <a:srgbClr val="0070C0"/>
                </a:solidFill>
              </a:rPr>
              <a:t>host data</a:t>
            </a:r>
            <a:r>
              <a:rPr lang="en-US" dirty="0"/>
              <a:t> </a:t>
            </a:r>
          </a:p>
          <a:p>
            <a:pPr lvl="1"/>
            <a:r>
              <a:rPr lang="en-US" dirty="0"/>
              <a:t>Z-C focused on a </a:t>
            </a:r>
            <a:r>
              <a:rPr lang="en-US" u="sng" dirty="0"/>
              <a:t>data access</a:t>
            </a:r>
            <a:r>
              <a:rPr lang="en-US" dirty="0"/>
              <a:t>, an issue relevant in the context of functions executed on the device</a:t>
            </a:r>
          </a:p>
          <a:p>
            <a:endParaRPr lang="en-US" dirty="0"/>
          </a:p>
          <a:p>
            <a:endParaRPr lang="en-US" dirty="0"/>
          </a:p>
          <a:p>
            <a:r>
              <a:rPr lang="en-US" dirty="0"/>
              <a:t>UVA added on top of Z-C a data access component but also a data transfer component: </a:t>
            </a:r>
          </a:p>
          <a:p>
            <a:pPr lvl="1"/>
            <a:r>
              <a:rPr lang="en-US" u="sng" dirty="0"/>
              <a:t>Data access</a:t>
            </a:r>
            <a:r>
              <a:rPr lang="en-US" dirty="0"/>
              <a:t>: A GPU could access data on a different GPU, a novelty back in CUDA 4.0</a:t>
            </a:r>
          </a:p>
          <a:p>
            <a:pPr lvl="1"/>
            <a:r>
              <a:rPr lang="en-US" u="sng" dirty="0"/>
              <a:t>Data transfer</a:t>
            </a:r>
            <a:r>
              <a:rPr lang="en-US" dirty="0"/>
              <a:t>: copy data in between GPUs</a:t>
            </a:r>
          </a:p>
          <a:p>
            <a:pPr lvl="2"/>
            <a:r>
              <a:rPr lang="en-US" dirty="0" err="1">
                <a:latin typeface="Consolas" panose="020B0609020204030204" pitchFamily="49" charset="0"/>
              </a:rPr>
              <a:t>cudaMemcpy</a:t>
            </a:r>
            <a:r>
              <a:rPr lang="en-US" dirty="0"/>
              <a:t> is the main character in this play, data transfer initiated on the host side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0713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&amp; Unified Memory (UM) </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The Unified Virtual Address idea had ok impact, perhaps good enough to write home about</a:t>
            </a:r>
          </a:p>
          <a:p>
            <a:endParaRPr lang="en-US" dirty="0"/>
          </a:p>
          <a:p>
            <a:r>
              <a:rPr lang="en-US" dirty="0"/>
              <a:t>Why was UVA less than the equivalent of the “sliced bread” idea?</a:t>
            </a:r>
          </a:p>
          <a:p>
            <a:pPr lvl="1"/>
            <a:r>
              <a:rPr lang="en-US" dirty="0"/>
              <a:t>Still one annoying limitation back then: the device could read host memory, but not vice-versa</a:t>
            </a:r>
          </a:p>
          <a:p>
            <a:pPr lvl="2"/>
            <a:endParaRPr lang="en-US" dirty="0"/>
          </a:p>
          <a:p>
            <a:endParaRPr lang="en-US" dirty="0"/>
          </a:p>
          <a:p>
            <a:endParaRPr lang="en-US" dirty="0"/>
          </a:p>
          <a:p>
            <a:r>
              <a:rPr lang="en-US" dirty="0">
                <a:solidFill>
                  <a:srgbClr val="C00000"/>
                </a:solidFill>
              </a:rPr>
              <a:t>Unified Memory</a:t>
            </a:r>
            <a:r>
              <a:rPr lang="en-US" dirty="0"/>
              <a:t> (UM) is like UVA but enabled the CPU to tap into GPU memory</a:t>
            </a:r>
          </a:p>
          <a:p>
            <a:pPr lvl="1"/>
            <a:r>
              <a:rPr lang="en-US" dirty="0"/>
              <a:t>UM works in conjunction with a “</a:t>
            </a:r>
            <a:r>
              <a:rPr lang="en-US" dirty="0">
                <a:solidFill>
                  <a:srgbClr val="0070C0"/>
                </a:solidFill>
              </a:rPr>
              <a:t>managed memory pool</a:t>
            </a:r>
            <a:r>
              <a:rPr lang="en-US" dirty="0"/>
              <a:t>”</a:t>
            </a:r>
          </a:p>
          <a:p>
            <a:endParaRPr lang="en-US" dirty="0"/>
          </a:p>
          <a:p>
            <a:endParaRPr lang="en-US" dirty="0"/>
          </a:p>
          <a:p>
            <a:endParaRPr lang="en-US" dirty="0"/>
          </a:p>
          <a:p>
            <a:r>
              <a:rPr lang="en-US" dirty="0"/>
              <a:t>Fallout: improved significantly CUDA ease of use, particularly for multi-GPU systems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44319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Memory, a first example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120307" y="3949925"/>
            <a:ext cx="3254619" cy="2169825"/>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Consolas"/>
                <a:ea typeface="+mn-ea"/>
                <a:cs typeface="+mn-cs"/>
              </a:rPr>
              <a:t>__device__ __managed__</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ret[</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&lt;&lt;&lt;1,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 name="Rectangle 6"/>
          <p:cNvSpPr/>
          <p:nvPr/>
        </p:nvSpPr>
        <p:spPr>
          <a:xfrm>
            <a:off x="7120306" y="1148780"/>
            <a:ext cx="3254619" cy="2446824"/>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1" i="0" u="none" strike="noStrike" kern="1200" cap="none" spc="0" normalizeH="0" baseline="0" noProof="0" dirty="0" err="1">
                <a:ln>
                  <a:noFill/>
                </a:ln>
                <a:solidFill>
                  <a:srgbClr val="C00000"/>
                </a:solidFill>
                <a:effectLst/>
                <a:uLnTx/>
                <a:uFillTx/>
                <a:latin typeface="Consolas"/>
                <a:ea typeface="+mn-ea"/>
                <a:cs typeface="+mn-cs"/>
              </a:rPr>
              <a:t>cudaMallocManaged</a:t>
            </a:r>
            <a:r>
              <a:rPr kumimoji="0" lang="en-US" sz="900" b="0" i="0" u="none" strike="noStrike" kern="1200" cap="none" spc="0" normalizeH="0" baseline="0" noProof="0" dirty="0">
                <a:ln>
                  <a:noFill/>
                </a:ln>
                <a:solidFill>
                  <a:srgbClr val="000000"/>
                </a:solidFill>
                <a:effectLst/>
                <a:uLnTx/>
                <a:uFillTx/>
                <a:latin typeface="Consolas"/>
                <a:ea typeface="+mn-ea"/>
                <a:cs typeface="+mn-cs"/>
              </a:rPr>
              <a:t>(&amp;ret, </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AplusB&lt;&lt;&lt;1, </a:t>
            </a:r>
            <a:r>
              <a:rPr kumimoji="0" lang="da-DK"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&gt;&gt;&gt;(ret, 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p:cNvSpPr/>
          <p:nvPr/>
        </p:nvSpPr>
        <p:spPr>
          <a:xfrm>
            <a:off x="152228" y="899869"/>
            <a:ext cx="4420290" cy="2723823"/>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cudaMalloc</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(&amp;ret,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AplusB&lt;&lt;&lt;1, </a:t>
            </a:r>
            <a:r>
              <a:rPr kumimoji="0" lang="da-DK"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&gt;&gt;&gt;(ret, 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a:ln>
                  <a:noFill/>
                </a:ln>
                <a:solidFill>
                  <a:srgbClr val="0010BF"/>
                </a:solidFill>
                <a:effectLst/>
                <a:uLnTx/>
                <a:uFillTx/>
                <a:latin typeface="Consolas"/>
                <a:ea typeface="+mn-ea"/>
                <a:cs typeface="+mn-cs"/>
              </a:rPr>
              <a:t>new</a:t>
            </a:r>
            <a:r>
              <a:rPr kumimoji="0" lang="en-US" sz="900" b="0" i="0" u="none" strike="noStrike" kern="1200" cap="none" spc="0" normalizeH="0" baseline="0" noProof="0" dirty="0">
                <a:ln>
                  <a:noFill/>
                </a:ln>
                <a:solidFill>
                  <a:srgbClr val="C00000"/>
                </a:solidFill>
                <a:effectLst/>
                <a:uLnTx/>
                <a:uFillTx/>
                <a:latin typeface="Consolas"/>
                <a:ea typeface="+mn-ea"/>
                <a:cs typeface="+mn-cs"/>
              </a:rPr>
              <a:t> </a:t>
            </a:r>
            <a:r>
              <a:rPr kumimoji="0" lang="en-US" sz="900" b="0" i="0" u="none" strike="noStrike" kern="1200" cap="none" spc="0" normalizeH="0" baseline="0" noProof="0" dirty="0">
                <a:ln>
                  <a:noFill/>
                </a:ln>
                <a:solidFill>
                  <a:srgbClr val="0010B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prstClr val="black"/>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 ret, </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cudaMemcpyDefault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delete[]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2" name="Rectangle 1"/>
          <p:cNvSpPr/>
          <p:nvPr/>
        </p:nvSpPr>
        <p:spPr>
          <a:xfrm>
            <a:off x="3522602" y="899869"/>
            <a:ext cx="108234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12 lines of code</a:t>
            </a:r>
          </a:p>
        </p:txBody>
      </p:sp>
      <p:sp>
        <p:nvSpPr>
          <p:cNvPr id="9" name="Rectangle 8"/>
          <p:cNvSpPr/>
          <p:nvPr/>
        </p:nvSpPr>
        <p:spPr>
          <a:xfrm>
            <a:off x="10374925" y="5996639"/>
            <a:ext cx="103265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8 lines of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(can make it 7)</a:t>
            </a:r>
          </a:p>
        </p:txBody>
      </p:sp>
      <p:sp>
        <p:nvSpPr>
          <p:cNvPr id="10" name="Rectangle 9"/>
          <p:cNvSpPr/>
          <p:nvPr/>
        </p:nvSpPr>
        <p:spPr>
          <a:xfrm>
            <a:off x="10374925" y="3449599"/>
            <a:ext cx="108234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10 lines of code</a:t>
            </a:r>
          </a:p>
        </p:txBody>
      </p:sp>
      <p:sp>
        <p:nvSpPr>
          <p:cNvPr id="3" name="Rectangle 2"/>
          <p:cNvSpPr/>
          <p:nvPr/>
        </p:nvSpPr>
        <p:spPr>
          <a:xfrm>
            <a:off x="152228" y="3838667"/>
            <a:ext cx="3295650" cy="1754326"/>
          </a:xfrm>
          <a:prstGeom prst="rect">
            <a:avLst/>
          </a:prstGeom>
          <a:solidFill>
            <a:schemeClr val="accent4">
              <a:lumMod val="20000"/>
              <a:lumOff val="80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70AD47">
                    <a:lumMod val="50000"/>
                  </a:srgbClr>
                </a:solidFill>
                <a:effectLst/>
                <a:uLnTx/>
                <a:uFillTx/>
                <a:latin typeface="Consolas" panose="020B0609020204030204" pitchFamily="49" charset="0"/>
                <a:ea typeface="+mn-ea"/>
                <a:cs typeface="+mn-cs"/>
              </a:rPr>
              <a:t>unifMemCUDAexPart1.exe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A+B = 110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A+B = 111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 A+B = 112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3: A+B = 113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A+B = 114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5: A+B = 115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6: A+B = 116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7: A+B = 117 </a:t>
            </a:r>
          </a:p>
        </p:txBody>
      </p:sp>
      <p:sp>
        <p:nvSpPr>
          <p:cNvPr id="11" name="Arrow: Right 10">
            <a:extLst>
              <a:ext uri="{FF2B5EF4-FFF2-40B4-BE49-F238E27FC236}">
                <a16:creationId xmlns:a16="http://schemas.microsoft.com/office/drawing/2014/main" id="{CC592AF9-180A-4AE3-A270-9BB0A47035FE}"/>
              </a:ext>
            </a:extLst>
          </p:cNvPr>
          <p:cNvSpPr/>
          <p:nvPr/>
        </p:nvSpPr>
        <p:spPr>
          <a:xfrm>
            <a:off x="6695021" y="2372192"/>
            <a:ext cx="392853" cy="2616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B0F1234-0948-4F7F-BE6E-01375CB14B57}"/>
              </a:ext>
            </a:extLst>
          </p:cNvPr>
          <p:cNvSpPr txBox="1"/>
          <p:nvPr/>
        </p:nvSpPr>
        <p:spPr>
          <a:xfrm>
            <a:off x="5560907" y="2331626"/>
            <a:ext cx="12720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UM trick:</a:t>
            </a:r>
          </a:p>
        </p:txBody>
      </p:sp>
      <p:sp>
        <p:nvSpPr>
          <p:cNvPr id="14" name="Arrow: Right 13">
            <a:extLst>
              <a:ext uri="{FF2B5EF4-FFF2-40B4-BE49-F238E27FC236}">
                <a16:creationId xmlns:a16="http://schemas.microsoft.com/office/drawing/2014/main" id="{D174ADD8-3D37-4DD2-8579-FC636A4308FD}"/>
              </a:ext>
            </a:extLst>
          </p:cNvPr>
          <p:cNvSpPr/>
          <p:nvPr/>
        </p:nvSpPr>
        <p:spPr>
          <a:xfrm>
            <a:off x="6557134" y="4373712"/>
            <a:ext cx="392853" cy="2616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ECF5732-1DAE-490E-A373-A3574A8905D7}"/>
              </a:ext>
            </a:extLst>
          </p:cNvPr>
          <p:cNvSpPr txBox="1"/>
          <p:nvPr/>
        </p:nvSpPr>
        <p:spPr>
          <a:xfrm>
            <a:off x="5688823" y="4242907"/>
            <a:ext cx="8965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Another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UM trick:</a:t>
            </a:r>
          </a:p>
        </p:txBody>
      </p:sp>
    </p:spTree>
    <p:extLst>
      <p:ext uri="{BB962C8B-B14F-4D97-AF65-F5344CB8AC3E}">
        <p14:creationId xmlns:p14="http://schemas.microsoft.com/office/powerpoint/2010/main" val="588064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 enabled by </a:t>
            </a:r>
            <a:r>
              <a:rPr lang="en-US" dirty="0" err="1">
                <a:solidFill>
                  <a:srgbClr val="FFC000"/>
                </a:solidFill>
                <a:latin typeface="Consolas" panose="020B0609020204030204" pitchFamily="49" charset="0"/>
              </a:rPr>
              <a:t>cudaMallocManaged</a:t>
            </a:r>
            <a:endParaRPr lang="en-US" dirty="0">
              <a:solidFill>
                <a:srgbClr val="FFC000"/>
              </a:solidFill>
            </a:endParaRPr>
          </a:p>
        </p:txBody>
      </p:sp>
      <p:sp>
        <p:nvSpPr>
          <p:cNvPr id="3" name="Content Placeholder 2"/>
          <p:cNvSpPr>
            <a:spLocks noGrp="1"/>
          </p:cNvSpPr>
          <p:nvPr>
            <p:ph idx="1"/>
          </p:nvPr>
        </p:nvSpPr>
        <p:spPr/>
        <p:txBody>
          <a:bodyPr>
            <a:normAutofit/>
          </a:bodyPr>
          <a:lstStyle/>
          <a:p>
            <a:r>
              <a:rPr lang="en-US" dirty="0"/>
              <a:t>One memory allocation call takes care of memory setup at both ends; i.e., device and host</a:t>
            </a:r>
          </a:p>
          <a:p>
            <a:pPr lvl="1"/>
            <a:r>
              <a:rPr lang="en-US" dirty="0"/>
              <a:t>The main actor: the CUDA runtime  function </a:t>
            </a:r>
            <a:r>
              <a:rPr lang="en-US" dirty="0" err="1">
                <a:solidFill>
                  <a:srgbClr val="0070C0"/>
                </a:solidFill>
                <a:latin typeface="Consolas" panose="020B0609020204030204" pitchFamily="49" charset="0"/>
              </a:rPr>
              <a:t>cudaMallocManaged</a:t>
            </a:r>
            <a:r>
              <a:rPr lang="en-US" dirty="0">
                <a:solidFill>
                  <a:srgbClr val="0070C0"/>
                </a:solidFill>
                <a:latin typeface="Consolas" panose="020B0609020204030204" pitchFamily="49" charset="0"/>
              </a:rPr>
              <a:t>()</a:t>
            </a:r>
          </a:p>
          <a:p>
            <a:pPr lvl="1"/>
            <a:endParaRPr lang="en-US" dirty="0"/>
          </a:p>
          <a:p>
            <a:r>
              <a:rPr lang="en-US" dirty="0"/>
              <a:t>New way of perceiving the memory interplay in GPGPU computing</a:t>
            </a:r>
          </a:p>
          <a:p>
            <a:pPr lvl="1"/>
            <a:r>
              <a:rPr lang="en-US" dirty="0"/>
              <a:t>No distinction made between memory on device &amp; memory on host (as long as latter is managed memory)</a:t>
            </a:r>
          </a:p>
          <a:p>
            <a:pPr lvl="1"/>
            <a:r>
              <a:rPr lang="en-US" dirty="0"/>
              <a:t>It’s just </a:t>
            </a:r>
            <a:r>
              <a:rPr lang="en-US" dirty="0">
                <a:solidFill>
                  <a:srgbClr val="0070C0"/>
                </a:solidFill>
              </a:rPr>
              <a:t>a pool of memory</a:t>
            </a:r>
            <a:r>
              <a:rPr lang="en-US" dirty="0"/>
              <a:t>, albeit with different access times when accessed by different processors</a:t>
            </a:r>
          </a:p>
          <a:p>
            <a:pPr lvl="2"/>
            <a:r>
              <a:rPr lang="en-US" dirty="0"/>
              <a:t>“processor”: any independent execution unit with a dedicated memory management unit (MMU)</a:t>
            </a:r>
          </a:p>
          <a:p>
            <a:pPr lvl="3"/>
            <a:r>
              <a:rPr lang="en-US" dirty="0"/>
              <a:t>Includes both CPUs and GPUs of any type and architecture</a:t>
            </a:r>
          </a:p>
          <a:p>
            <a:pPr lvl="2"/>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1" name="Group 10"/>
          <p:cNvGrpSpPr/>
          <p:nvPr/>
        </p:nvGrpSpPr>
        <p:grpSpPr>
          <a:xfrm>
            <a:off x="2991442" y="4522844"/>
            <a:ext cx="5669869" cy="2004876"/>
            <a:chOff x="2840856" y="3181163"/>
            <a:chExt cx="5669869" cy="2004876"/>
          </a:xfrm>
        </p:grpSpPr>
        <p:grpSp>
          <p:nvGrpSpPr>
            <p:cNvPr id="8" name="Group 7"/>
            <p:cNvGrpSpPr/>
            <p:nvPr/>
          </p:nvGrpSpPr>
          <p:grpSpPr>
            <a:xfrm>
              <a:off x="2840856" y="3181163"/>
              <a:ext cx="2143957" cy="1988599"/>
              <a:chOff x="2263807" y="3181163"/>
              <a:chExt cx="2143957" cy="1988599"/>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33" t="21737" r="50189" b="13826"/>
              <a:stretch/>
            </p:blipFill>
            <p:spPr bwMode="auto">
              <a:xfrm>
                <a:off x="2263807" y="3181163"/>
                <a:ext cx="2143957" cy="198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85391" y="3210302"/>
                <a:ext cx="1700787" cy="276999"/>
              </a:xfrm>
              <a:prstGeom prst="rect">
                <a:avLst/>
              </a:prstGeom>
              <a:solidFill>
                <a:schemeClr val="tx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Old Memory Perception</a:t>
                </a:r>
              </a:p>
            </p:txBody>
          </p:sp>
        </p:grpSp>
        <p:grpSp>
          <p:nvGrpSpPr>
            <p:cNvPr id="10" name="Group 9"/>
            <p:cNvGrpSpPr/>
            <p:nvPr/>
          </p:nvGrpSpPr>
          <p:grpSpPr>
            <a:xfrm>
              <a:off x="6366768" y="3197440"/>
              <a:ext cx="2143957" cy="1988599"/>
              <a:chOff x="6961572" y="3197440"/>
              <a:chExt cx="2143957" cy="1988599"/>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811" t="21737" r="11111" b="13826"/>
              <a:stretch/>
            </p:blipFill>
            <p:spPr bwMode="auto">
              <a:xfrm>
                <a:off x="6961572" y="3197440"/>
                <a:ext cx="2143957" cy="198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250483" y="3204604"/>
                <a:ext cx="1566133" cy="461665"/>
              </a:xfrm>
              <a:prstGeom prst="rect">
                <a:avLst/>
              </a:prstGeom>
              <a:solidFill>
                <a:schemeClr val="tx1"/>
              </a:solid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New  Perception with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Unified Memory</a:t>
                </a:r>
              </a:p>
            </p:txBody>
          </p:sp>
        </p:grpSp>
      </p:grpSp>
      <p:sp>
        <p:nvSpPr>
          <p:cNvPr id="4" name="Rectangle 3"/>
          <p:cNvSpPr/>
          <p:nvPr/>
        </p:nvSpPr>
        <p:spPr>
          <a:xfrm>
            <a:off x="92667" y="6627168"/>
            <a:ext cx="70403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[NVIDIA]</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41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UM innovation</a:t>
            </a:r>
          </a:p>
        </p:txBody>
      </p:sp>
      <p:sp>
        <p:nvSpPr>
          <p:cNvPr id="3" name="Content Placeholder 2"/>
          <p:cNvSpPr>
            <a:spLocks noGrp="1"/>
          </p:cNvSpPr>
          <p:nvPr>
            <p:ph idx="1"/>
          </p:nvPr>
        </p:nvSpPr>
        <p:spPr/>
        <p:txBody>
          <a:bodyPr>
            <a:normAutofit/>
          </a:bodyPr>
          <a:lstStyle/>
          <a:p>
            <a:endParaRPr lang="en-US"/>
          </a:p>
          <a:p>
            <a:endParaRPr lang="en-US" dirty="0"/>
          </a:p>
          <a:p>
            <a:r>
              <a:rPr lang="en-US" dirty="0"/>
              <a:t>No longer any need for explicit memory transfers between host and device</a:t>
            </a:r>
          </a:p>
          <a:p>
            <a:pPr lvl="1"/>
            <a:r>
              <a:rPr lang="en-US" dirty="0"/>
              <a:t>Any allocation created in </a:t>
            </a:r>
            <a:r>
              <a:rPr lang="en-US" dirty="0">
                <a:solidFill>
                  <a:srgbClr val="C00000"/>
                </a:solidFill>
              </a:rPr>
              <a:t>the managed memory space</a:t>
            </a:r>
            <a:r>
              <a:rPr lang="en-US" dirty="0"/>
              <a:t> automatically migrated to where it is needed</a:t>
            </a:r>
          </a:p>
          <a:p>
            <a:endParaRPr lang="en-US" dirty="0"/>
          </a:p>
          <a:p>
            <a:endParaRPr lang="en-US" dirty="0"/>
          </a:p>
          <a:p>
            <a:endParaRPr lang="en-US" dirty="0"/>
          </a:p>
          <a:p>
            <a:r>
              <a:rPr lang="en-US" dirty="0"/>
              <a:t>NOTE: UM eliminates the need to call the </a:t>
            </a:r>
            <a:r>
              <a:rPr lang="en-US" dirty="0" err="1">
                <a:latin typeface="Consolas" panose="020B0609020204030204" pitchFamily="49" charset="0"/>
              </a:rPr>
              <a:t>cudaMalloc</a:t>
            </a:r>
            <a:r>
              <a:rPr lang="en-US" dirty="0"/>
              <a:t>/</a:t>
            </a:r>
            <a:r>
              <a:rPr lang="en-US" dirty="0" err="1">
                <a:latin typeface="Consolas" panose="020B0609020204030204" pitchFamily="49" charset="0"/>
              </a:rPr>
              <a:t>cudaHostAlloc</a:t>
            </a:r>
            <a:r>
              <a:rPr lang="en-US" dirty="0"/>
              <a:t> duo</a:t>
            </a:r>
          </a:p>
          <a:p>
            <a:pPr lvl="1"/>
            <a:r>
              <a:rPr lang="en-US" dirty="0"/>
              <a:t>It takes a different perspective on handling memory in the GPU/CPU interplay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1239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 Other interesting tidbits</a:t>
            </a:r>
          </a:p>
        </p:txBody>
      </p:sp>
      <p:sp>
        <p:nvSpPr>
          <p:cNvPr id="3" name="Content Placeholder 2"/>
          <p:cNvSpPr>
            <a:spLocks noGrp="1"/>
          </p:cNvSpPr>
          <p:nvPr>
            <p:ph idx="1"/>
          </p:nvPr>
        </p:nvSpPr>
        <p:spPr/>
        <p:txBody>
          <a:bodyPr>
            <a:normAutofit/>
          </a:bodyPr>
          <a:lstStyle/>
          <a:p>
            <a:r>
              <a:rPr lang="en-US" dirty="0"/>
              <a:t>Reliance on a managed memory space in which all processors see a single coherent memory image with a common address space</a:t>
            </a:r>
          </a:p>
          <a:p>
            <a:endParaRPr lang="en-US" dirty="0"/>
          </a:p>
          <a:p>
            <a:r>
              <a:rPr lang="en-US" dirty="0"/>
              <a:t>The runtime manages data access and locality within a CUDA program without need for explicit memory copy calls</a:t>
            </a:r>
          </a:p>
          <a:p>
            <a:endParaRPr lang="en-US" dirty="0"/>
          </a:p>
          <a:p>
            <a:r>
              <a:rPr lang="en-US" dirty="0"/>
              <a:t>Memory is migrated where it is used, the page table of the processors is simply updated</a:t>
            </a:r>
          </a:p>
          <a:p>
            <a:endParaRPr lang="en-US" dirty="0"/>
          </a:p>
          <a:p>
            <a:r>
              <a:rPr lang="en-US" dirty="0"/>
              <a:t>One can oversubscribe the amount of memory on the device</a:t>
            </a:r>
          </a:p>
          <a:p>
            <a:pPr lvl="1"/>
            <a:r>
              <a:rPr lang="en-US" dirty="0"/>
              <a:t>Allocate more than available; might spill into host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3852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Then and Now: no-UM vs. UM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6560935" y="1024167"/>
            <a:ext cx="5243743" cy="5016758"/>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a:t>
            </a:r>
            <a:r>
              <a:rPr kumimoji="0" lang="en-US" sz="10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0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a:ln>
                  <a:noFill/>
                </a:ln>
                <a:solidFill>
                  <a:srgbClr val="7030A0"/>
                </a:solidFill>
                <a:effectLst/>
                <a:uLnTx/>
                <a:uFillTx/>
                <a:latin typeface="Consolas"/>
                <a:ea typeface="+mn-ea"/>
                <a:cs typeface="+mn-cs"/>
              </a:rPr>
              <a:t>1000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0BF"/>
                </a:solidFill>
                <a:effectLst/>
                <a:uLnTx/>
                <a:uFillTx/>
                <a:latin typeface="Consolas"/>
                <a:ea typeface="+mn-ea"/>
                <a:cs typeface="+mn-cs"/>
              </a:rPr>
              <a:t>using</a:t>
            </a:r>
            <a:r>
              <a:rPr kumimoji="0" lang="en-US" sz="1000" b="0" i="0" u="none" strike="noStrike" kern="1200" cap="none" spc="0" normalizeH="0" baseline="0" noProof="0" dirty="0">
                <a:ln>
                  <a:noFill/>
                </a:ln>
                <a:solidFill>
                  <a:srgbClr val="C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namespace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prstClr val="black"/>
                </a:solidFill>
                <a:effectLst/>
                <a:uLnTx/>
                <a:uFillTx/>
                <a:latin typeface="Consolas"/>
                <a:ea typeface="+mn-ea"/>
                <a:cs typeface="+mn-cs"/>
              </a:rPr>
              <a:t>std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increment(</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sz</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blockDim</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sz</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argc</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argv</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cudaMallocManaged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1" i="0" u="none" strike="noStrike" kern="1200" cap="none" spc="0" normalizeH="0" baseline="0" noProof="0" dirty="0">
                <a:ln>
                  <a:noFill/>
                </a:ln>
                <a:solidFill>
                  <a:srgbClr val="C00000"/>
                </a:solidFill>
                <a:effectLst/>
                <a:uLnTx/>
                <a:uFillTx/>
                <a:latin typeface="Consolas"/>
                <a:ea typeface="+mn-ea"/>
                <a:cs typeface="+mn-cs"/>
              </a:rPr>
              <a:t>&amp;</a:t>
            </a:r>
            <a:r>
              <a:rPr kumimoji="0" lang="en-US" sz="1000" b="0" i="0" u="none" strike="noStrike" kern="1200" cap="none" spc="0" normalizeH="0" baseline="0" noProof="0" dirty="0">
                <a:ln>
                  <a:noFill/>
                </a:ln>
                <a:solidFill>
                  <a:srgbClr val="000000"/>
                </a:solidFill>
                <a:effectLst/>
                <a:uLnTx/>
                <a:uFillTx/>
                <a:latin typeface="Consolas"/>
                <a:ea typeface="+mn-ea"/>
                <a:cs typeface="+mn-cs"/>
              </a:rPr>
              <a:t>mA, ARRAY_SIZE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i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i &lt; ARRAY_SIZE;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mA[i] = </a:t>
            </a:r>
            <a:r>
              <a:rPr kumimoji="0" lang="en-US" sz="1000" b="0" i="0" u="none" strike="noStrike" kern="1200" cap="none" spc="0" normalizeH="0" baseline="0" noProof="0" dirty="0">
                <a:ln>
                  <a:noFill/>
                </a:ln>
                <a:solidFill>
                  <a:srgbClr val="7030A0"/>
                </a:solidFill>
                <a:effectLst/>
                <a:uLnTx/>
                <a:uFillTx/>
                <a:latin typeface="Consolas"/>
                <a:ea typeface="+mn-ea"/>
                <a:cs typeface="+mn-cs"/>
              </a:rPr>
              <a:t>1.</a:t>
            </a:r>
            <a:r>
              <a:rPr kumimoji="0" lang="en-US" sz="1000" b="0" i="0" u="none" strike="noStrike" kern="1200" cap="none" spc="0" normalizeH="0" baseline="0" noProof="0" dirty="0">
                <a:ln>
                  <a:noFill/>
                </a:ln>
                <a:solidFill>
                  <a:srgbClr val="000000"/>
                </a:solidFill>
                <a:effectLst/>
                <a:uLnTx/>
                <a:uFillTx/>
                <a:latin typeface="Consolas"/>
                <a:ea typeface="+mn-ea"/>
                <a:cs typeface="+mn-cs"/>
              </a:rPr>
              <a:t> * 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2.0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increment&lt;&lt;&lt;</a:t>
            </a:r>
            <a:r>
              <a:rPr kumimoji="0" lang="en-US" sz="1000" b="0" i="0" u="none" strike="noStrike" kern="1200" cap="none" spc="0" normalizeH="0" baseline="0" noProof="0" dirty="0">
                <a:ln>
                  <a:noFill/>
                </a:ln>
                <a:solidFill>
                  <a:srgbClr val="7030A0"/>
                </a:solidFill>
                <a:effectLst/>
                <a:uLnTx/>
                <a:uFillTx/>
                <a:latin typeface="Consolas"/>
                <a:ea typeface="+mn-ea"/>
                <a:cs typeface="+mn-cs"/>
              </a:rPr>
              <a:t>2</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512</a:t>
            </a:r>
            <a:r>
              <a:rPr kumimoji="0" lang="en-US" sz="1000" b="0" i="0" u="none" strike="noStrike" kern="1200" cap="none" spc="0" normalizeH="0" baseline="0" noProof="0" dirty="0">
                <a:ln>
                  <a:noFill/>
                </a:ln>
                <a:solidFill>
                  <a:srgbClr val="000000"/>
                </a:solidFill>
                <a:effectLst/>
                <a:uLnTx/>
                <a:uFillTx/>
                <a:latin typeface="Consolas"/>
                <a:ea typeface="+mn-ea"/>
                <a:cs typeface="+mn-cs"/>
              </a:rPr>
              <a:t>&gt;&gt;&gt;(mA,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i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i &lt; ARRAY_SIZE;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fabs(mA[i]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"Test: "</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a:ln>
                  <a:noFill/>
                </a:ln>
                <a:solidFill>
                  <a:srgbClr val="000000"/>
                </a:solidFill>
                <a:effectLst/>
                <a:uLnTx/>
                <a:uFillTx/>
                <a:latin typeface="Consolas"/>
                <a:ea typeface="+mn-ea"/>
                <a:cs typeface="+mn-cs"/>
              </a:rPr>
              <a:t>(error &lt; </a:t>
            </a:r>
            <a:r>
              <a:rPr kumimoji="0" lang="en-US" sz="1000" b="0" i="0" u="none" strike="noStrike" kern="1200" cap="none" spc="0" normalizeH="0" baseline="0" noProof="0" dirty="0">
                <a:ln>
                  <a:noFill/>
                </a:ln>
                <a:solidFill>
                  <a:srgbClr val="7030A0"/>
                </a:solidFill>
                <a:effectLst/>
                <a:uLnTx/>
                <a:uFillTx/>
                <a:latin typeface="Consolas"/>
                <a:ea typeface="+mn-ea"/>
                <a:cs typeface="+mn-cs"/>
              </a:rPr>
              <a:t>1.E-9</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"Passed"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"Failed"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p:cNvSpPr/>
          <p:nvPr/>
        </p:nvSpPr>
        <p:spPr>
          <a:xfrm>
            <a:off x="470517" y="1024167"/>
            <a:ext cx="5625483" cy="5786199"/>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a:t>
            </a:r>
            <a:r>
              <a:rPr kumimoji="0" lang="en-US" sz="10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0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a:ln>
                  <a:noFill/>
                </a:ln>
                <a:solidFill>
                  <a:srgbClr val="7030A0"/>
                </a:solidFill>
                <a:effectLst/>
                <a:uLnTx/>
                <a:uFillTx/>
                <a:latin typeface="Consolas"/>
                <a:ea typeface="+mn-ea"/>
                <a:cs typeface="+mn-cs"/>
              </a:rPr>
              <a:t>1000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0BF"/>
                </a:solidFill>
                <a:effectLst/>
                <a:uLnTx/>
                <a:uFillTx/>
                <a:latin typeface="Consolas"/>
                <a:ea typeface="+mn-ea"/>
                <a:cs typeface="+mn-cs"/>
              </a:rPr>
              <a:t>using</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namespace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prstClr val="black"/>
                </a:solidFill>
                <a:effectLst/>
                <a:uLnTx/>
                <a:uFillTx/>
                <a:latin typeface="Consolas"/>
                <a:ea typeface="+mn-ea"/>
                <a:cs typeface="+mn-cs"/>
              </a:rPr>
              <a:t>std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__global__</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void</a:t>
            </a: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sz</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blockIdx</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blockDim</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threadIdx</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if</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sz</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main(</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argc</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char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argv</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0010BF"/>
                </a:solidFill>
                <a:effectLst/>
                <a:uLnTx/>
                <a:uFillTx/>
                <a:latin typeface="Consolas"/>
                <a:ea typeface="+mn-ea"/>
                <a:cs typeface="+mn-cs"/>
              </a:rPr>
              <a:t>new 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[ARRAY_SIZE];</a:t>
            </a: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cudaMalloc</a:t>
            </a:r>
            <a:r>
              <a:rPr kumimoji="0" lang="en-US" sz="1000" b="0" i="0" u="none" strike="noStrike" kern="1200" cap="none" spc="0" normalizeH="0" baseline="0" noProof="0" dirty="0">
                <a:ln>
                  <a:noFill/>
                </a:ln>
                <a:solidFill>
                  <a:srgbClr val="000000"/>
                </a:solidFill>
                <a:effectLst/>
                <a:uLnTx/>
                <a:uFillTx/>
                <a:latin typeface="Consolas"/>
                <a:ea typeface="+mn-ea"/>
                <a:cs typeface="+mn-cs"/>
              </a:rPr>
              <a:t>(&amp;</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1.</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2.0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cudaMemcpyHostToDevice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increment&lt;&lt;&lt;</a:t>
            </a:r>
            <a:r>
              <a:rPr kumimoji="0" lang="en-US" sz="1000" b="0" i="0" u="none" strike="noStrike" kern="1200" cap="none" spc="0" normalizeH="0" baseline="0" noProof="0" dirty="0">
                <a:ln>
                  <a:noFill/>
                </a:ln>
                <a:solidFill>
                  <a:srgbClr val="7030A0"/>
                </a:solidFill>
                <a:effectLst/>
                <a:uLnTx/>
                <a:uFillTx/>
                <a:latin typeface="Consolas"/>
                <a:ea typeface="+mn-ea"/>
                <a:cs typeface="+mn-cs"/>
              </a:rPr>
              <a:t>2</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512</a:t>
            </a:r>
            <a:r>
              <a:rPr kumimoji="0" lang="en-US" sz="1000" b="0" i="0" u="none" strike="noStrike" kern="1200" cap="none" spc="0" normalizeH="0" baseline="0" noProof="0" dirty="0">
                <a:ln>
                  <a:noFill/>
                </a:ln>
                <a:solidFill>
                  <a:srgbClr val="000000"/>
                </a:solidFill>
                <a:effectLst/>
                <a:uLnTx/>
                <a:uFillTx/>
                <a:latin typeface="Consolas"/>
                <a:ea typeface="+mn-ea"/>
                <a:cs typeface="+mn-cs"/>
              </a:rPr>
              <a:t>&gt;&gt;&gt;(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cudaMemcpyDeviceToHost</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fabs(</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"Test: "</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&lt; </a:t>
            </a:r>
            <a:r>
              <a:rPr kumimoji="0" lang="en-US" sz="1000" b="0" i="0" u="none" strike="noStrike" kern="1200" cap="none" spc="0" normalizeH="0" baseline="0" noProof="0" dirty="0">
                <a:ln>
                  <a:noFill/>
                </a:ln>
                <a:solidFill>
                  <a:srgbClr val="7030A0"/>
                </a:solidFill>
                <a:effectLst/>
                <a:uLnTx/>
                <a:uFillTx/>
                <a:latin typeface="Consolas"/>
                <a:ea typeface="+mn-ea"/>
                <a:cs typeface="+mn-cs"/>
              </a:rPr>
              <a:t>1.E-9</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"Passed"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"Failed"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cudaFree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10BF"/>
                </a:solidFill>
                <a:effectLst/>
                <a:uLnTx/>
                <a:uFillTx/>
                <a:latin typeface="Consolas"/>
                <a:ea typeface="+mn-ea"/>
                <a:cs typeface="+mn-cs"/>
              </a:rPr>
              <a:t>delete[]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p:txBody>
      </p:sp>
    </p:spTree>
    <p:extLst>
      <p:ext uri="{BB962C8B-B14F-4D97-AF65-F5344CB8AC3E}">
        <p14:creationId xmlns:p14="http://schemas.microsoft.com/office/powerpoint/2010/main" val="3071197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55EB-C568-4CE8-8115-24DFE546F09C}"/>
              </a:ext>
            </a:extLst>
          </p:cNvPr>
          <p:cNvSpPr>
            <a:spLocks noGrp="1"/>
          </p:cNvSpPr>
          <p:nvPr>
            <p:ph type="title"/>
          </p:nvPr>
        </p:nvSpPr>
        <p:spPr/>
        <p:txBody>
          <a:bodyPr/>
          <a:lstStyle/>
          <a:p>
            <a:r>
              <a:rPr lang="en-US" dirty="0"/>
              <a:t>Requirements, UM</a:t>
            </a:r>
          </a:p>
        </p:txBody>
      </p:sp>
      <p:sp>
        <p:nvSpPr>
          <p:cNvPr id="3" name="Content Placeholder 2">
            <a:extLst>
              <a:ext uri="{FF2B5EF4-FFF2-40B4-BE49-F238E27FC236}">
                <a16:creationId xmlns:a16="http://schemas.microsoft.com/office/drawing/2014/main" id="{75FA8F7A-2165-4AE9-9288-F5211E5429F1}"/>
              </a:ext>
            </a:extLst>
          </p:cNvPr>
          <p:cNvSpPr>
            <a:spLocks noGrp="1"/>
          </p:cNvSpPr>
          <p:nvPr>
            <p:ph idx="1"/>
          </p:nvPr>
        </p:nvSpPr>
        <p:spPr/>
        <p:txBody>
          <a:bodyPr>
            <a:normAutofit/>
          </a:bodyPr>
          <a:lstStyle/>
          <a:p>
            <a:endParaRPr lang="en-US" dirty="0"/>
          </a:p>
          <a:p>
            <a:r>
              <a:rPr lang="en-US" dirty="0"/>
              <a:t>GPU with SM architecture 3.0 or higher (Kepler class or newer)</a:t>
            </a:r>
          </a:p>
          <a:p>
            <a:endParaRPr lang="en-US" dirty="0"/>
          </a:p>
          <a:p>
            <a:r>
              <a:rPr lang="en-US" dirty="0"/>
              <a:t>A 64-bit host application and non-embedded operating system (Linux, Windows, macOS)</a:t>
            </a:r>
          </a:p>
          <a:p>
            <a:endParaRPr lang="en-US" dirty="0"/>
          </a:p>
          <a:p>
            <a:r>
              <a:rPr lang="en-US" dirty="0"/>
              <a:t>CUDA 6.0 or higher</a:t>
            </a:r>
          </a:p>
          <a:p>
            <a:endParaRPr lang="en-US" dirty="0"/>
          </a:p>
          <a:p>
            <a:endParaRPr lang="en-US" dirty="0"/>
          </a:p>
          <a:p>
            <a:endParaRPr lang="en-US" dirty="0"/>
          </a:p>
          <a:p>
            <a:r>
              <a:rPr lang="en-US" dirty="0"/>
              <a:t>NOTE: UM is work in progress, not all features supported on Windows or MacOS</a:t>
            </a:r>
          </a:p>
          <a:p>
            <a:pPr lvl="1"/>
            <a:r>
              <a:rPr lang="en-US" dirty="0"/>
              <a:t>Linux kernel has good support for UM</a:t>
            </a:r>
          </a:p>
          <a:p>
            <a:endParaRPr lang="en-US" dirty="0"/>
          </a:p>
        </p:txBody>
      </p:sp>
      <p:sp>
        <p:nvSpPr>
          <p:cNvPr id="4" name="Slide Number Placeholder 3">
            <a:extLst>
              <a:ext uri="{FF2B5EF4-FFF2-40B4-BE49-F238E27FC236}">
                <a16:creationId xmlns:a16="http://schemas.microsoft.com/office/drawing/2014/main" id="{F09863AA-F769-4C79-9E7F-8441863BB6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06177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vs. Z-C</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Recall that with Z-C, data is always on the host  in pinned CPU system memory</a:t>
            </a:r>
          </a:p>
          <a:p>
            <a:pPr lvl="1"/>
            <a:r>
              <a:rPr lang="en-US" dirty="0"/>
              <a:t>The device can read/write data in host memory (if </a:t>
            </a:r>
            <a:r>
              <a:rPr lang="en-US" dirty="0" err="1">
                <a:latin typeface="Consolas" panose="020B0609020204030204" pitchFamily="49" charset="0"/>
              </a:rPr>
              <a:t>cudaHostAlloc</a:t>
            </a:r>
            <a:r>
              <a:rPr lang="en-US" dirty="0"/>
              <a:t>-ed), but not vice-versa</a:t>
            </a:r>
          </a:p>
          <a:p>
            <a:endParaRPr lang="en-US" dirty="0"/>
          </a:p>
          <a:p>
            <a:endParaRPr lang="en-US" dirty="0"/>
          </a:p>
          <a:p>
            <a:r>
              <a:rPr lang="en-US" dirty="0"/>
              <a:t>UM: data stored on the device but migrated where needed</a:t>
            </a:r>
          </a:p>
          <a:p>
            <a:pPr lvl="1"/>
            <a:r>
              <a:rPr lang="en-US" dirty="0"/>
              <a:t>Data access and locality managed by CUDA runtime, handling transparent to the user</a:t>
            </a:r>
          </a:p>
          <a:p>
            <a:pPr lvl="1"/>
            <a:r>
              <a:rPr lang="en-US" dirty="0"/>
              <a:t>UM provides “single-pointer-to-data” model</a:t>
            </a:r>
          </a:p>
          <a:p>
            <a:pPr lvl="1"/>
            <a:r>
              <a:rPr lang="en-US" dirty="0"/>
              <a:t>The host can finally </a:t>
            </a:r>
            <a:r>
              <a:rPr lang="en-US" dirty="0">
                <a:solidFill>
                  <a:srgbClr val="0070C0"/>
                </a:solidFill>
              </a:rPr>
              <a:t>read/write</a:t>
            </a:r>
            <a:r>
              <a:rPr lang="en-US" dirty="0"/>
              <a:t> data stored on the device</a:t>
            </a:r>
          </a:p>
          <a:p>
            <a:pPr lvl="2"/>
            <a:r>
              <a:rPr lang="en-US" dirty="0"/>
              <a:t>Before, the host could drop data into device global memory, but not read/write it </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6763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Required API Changes</a:t>
            </a:r>
          </a:p>
        </p:txBody>
      </p:sp>
      <p:sp>
        <p:nvSpPr>
          <p:cNvPr id="3" name="Content Placeholder 2"/>
          <p:cNvSpPr>
            <a:spLocks noGrp="1"/>
          </p:cNvSpPr>
          <p:nvPr>
            <p:ph idx="1"/>
          </p:nvPr>
        </p:nvSpPr>
        <p:spPr/>
        <p:txBody>
          <a:bodyPr>
            <a:normAutofit/>
          </a:bodyPr>
          <a:lstStyle/>
          <a:p>
            <a:endParaRPr lang="en-US" dirty="0"/>
          </a:p>
          <a:p>
            <a:r>
              <a:rPr lang="en-US" dirty="0"/>
              <a:t>As far as the CUDA API is concerned, UM led to *three* new family members :</a:t>
            </a:r>
          </a:p>
          <a:p>
            <a:pPr lvl="1"/>
            <a:endParaRPr lang="en-US" dirty="0">
              <a:solidFill>
                <a:srgbClr val="00B050"/>
              </a:solidFill>
              <a:latin typeface="Consolas" panose="020B0609020204030204" pitchFamily="49" charset="0"/>
            </a:endParaRPr>
          </a:p>
          <a:p>
            <a:pPr lvl="1"/>
            <a:r>
              <a:rPr lang="en-US" dirty="0" err="1">
                <a:solidFill>
                  <a:srgbClr val="00B050"/>
                </a:solidFill>
                <a:latin typeface="Consolas" panose="020B0609020204030204" pitchFamily="49" charset="0"/>
              </a:rPr>
              <a:t>cudaMallocManaged</a:t>
            </a:r>
            <a:endParaRPr lang="en-US" dirty="0">
              <a:solidFill>
                <a:srgbClr val="00B050"/>
              </a:solidFill>
              <a:latin typeface="Consolas" panose="020B0609020204030204" pitchFamily="49" charset="0"/>
            </a:endParaRPr>
          </a:p>
          <a:p>
            <a:pPr lvl="1"/>
            <a:endParaRPr lang="en-US" dirty="0">
              <a:solidFill>
                <a:srgbClr val="00B050"/>
              </a:solidFill>
              <a:latin typeface="Consolas" panose="020B0609020204030204" pitchFamily="49" charset="0"/>
            </a:endParaRPr>
          </a:p>
          <a:p>
            <a:pPr lvl="1"/>
            <a:r>
              <a:rPr lang="en-US" dirty="0">
                <a:solidFill>
                  <a:srgbClr val="00B050"/>
                </a:solidFill>
                <a:latin typeface="Consolas" panose="020B0609020204030204" pitchFamily="49" charset="0"/>
              </a:rPr>
              <a:t>__managed__</a:t>
            </a:r>
            <a:r>
              <a:rPr lang="en-US" dirty="0"/>
              <a:t> </a:t>
            </a:r>
          </a:p>
          <a:p>
            <a:pPr lvl="1"/>
            <a:endParaRPr lang="en-US" dirty="0">
              <a:solidFill>
                <a:srgbClr val="00B050"/>
              </a:solidFill>
              <a:latin typeface="Consolas" panose="020B0609020204030204" pitchFamily="49" charset="0"/>
            </a:endParaRPr>
          </a:p>
          <a:p>
            <a:pPr lvl="1"/>
            <a:r>
              <a:rPr lang="en-US" dirty="0" err="1">
                <a:solidFill>
                  <a:srgbClr val="00B050"/>
                </a:solidFill>
                <a:latin typeface="Consolas" panose="020B0609020204030204" pitchFamily="49" charset="0"/>
              </a:rPr>
              <a:t>cudaStreamAttachMemAsync</a:t>
            </a:r>
            <a:r>
              <a:rPr lang="en-US" dirty="0">
                <a:solidFill>
                  <a:srgbClr val="00B050"/>
                </a:solidFill>
                <a:latin typeface="Consolas" panose="020B0609020204030204" pitchFamily="49" charset="0"/>
              </a:rPr>
              <a:t>()</a:t>
            </a:r>
            <a:endParaRPr lang="en-US" dirty="0"/>
          </a:p>
          <a:p>
            <a:endParaRPr lang="en-US" dirty="0"/>
          </a:p>
          <a:p>
            <a:endParaRPr lang="en-US" dirty="0"/>
          </a:p>
          <a:p>
            <a:endParaRPr lang="en-US" dirty="0"/>
          </a:p>
          <a:p>
            <a:r>
              <a:rPr lang="en-US" dirty="0"/>
              <a:t>There is a lot more that doesn’t meet the eye. Very tough nut to crack, managed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795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latin typeface="Consolas" panose="020B0609020204030204" pitchFamily="49" charset="0"/>
              </a:rPr>
              <a:t>cudaMallocManaged</a:t>
            </a:r>
            <a:endParaRPr lang="en-US" dirty="0">
              <a:solidFill>
                <a:srgbClr val="FFC000"/>
              </a:solidFill>
              <a:latin typeface="Consolas" panose="020B0609020204030204" pitchFamily="49" charset="0"/>
            </a:endParaRPr>
          </a:p>
        </p:txBody>
      </p:sp>
      <p:sp>
        <p:nvSpPr>
          <p:cNvPr id="3" name="Content Placeholder 2"/>
          <p:cNvSpPr>
            <a:spLocks noGrp="1"/>
          </p:cNvSpPr>
          <p:nvPr>
            <p:ph idx="1"/>
          </p:nvPr>
        </p:nvSpPr>
        <p:spPr/>
        <p:txBody>
          <a:bodyPr>
            <a:normAutofit/>
          </a:bodyPr>
          <a:lstStyle/>
          <a:p>
            <a:r>
              <a:rPr lang="en-US" dirty="0"/>
              <a:t>Function Prototype:</a:t>
            </a:r>
          </a:p>
          <a:p>
            <a:pPr lvl="3"/>
            <a:endParaRPr lang="en-US" dirty="0"/>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cudaError_t</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cudaMallocManaged</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devPtr</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size_t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size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unsigned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flag</a:t>
            </a:r>
            <a:r>
              <a:rPr lang="en-US" sz="2000" dirty="0">
                <a:solidFill>
                  <a:srgbClr val="000000"/>
                </a:solidFill>
                <a:latin typeface="Consolas" panose="020B0609020204030204" pitchFamily="49" charset="0"/>
              </a:rPr>
              <a:t>)</a:t>
            </a:r>
            <a:endParaRPr lang="en-US" dirty="0">
              <a:latin typeface="Consolas" panose="020B0609020204030204" pitchFamily="49" charset="0"/>
            </a:endParaRPr>
          </a:p>
          <a:p>
            <a:pPr lvl="1"/>
            <a:endParaRPr lang="en-US" dirty="0"/>
          </a:p>
          <a:p>
            <a:pPr lvl="1"/>
            <a:r>
              <a:rPr lang="en-US" dirty="0"/>
              <a:t>A drop-in replacement for </a:t>
            </a:r>
            <a:r>
              <a:rPr lang="en-US" dirty="0" err="1">
                <a:latin typeface="Consolas" panose="020B0609020204030204" pitchFamily="49" charset="0"/>
              </a:rPr>
              <a:t>cudaMalloc</a:t>
            </a:r>
            <a:r>
              <a:rPr lang="en-US" dirty="0">
                <a:latin typeface="Consolas" panose="020B0609020204030204" pitchFamily="49" charset="0"/>
              </a:rPr>
              <a:t>()</a:t>
            </a:r>
            <a:r>
              <a:rPr lang="en-US" dirty="0"/>
              <a:t> – they are semantically identical</a:t>
            </a:r>
          </a:p>
          <a:p>
            <a:pPr lvl="1"/>
            <a:r>
              <a:rPr lang="en-US" dirty="0"/>
              <a:t>Allocates managed memory on the device</a:t>
            </a:r>
          </a:p>
          <a:p>
            <a:pPr lvl="1"/>
            <a:r>
              <a:rPr lang="en-US" dirty="0"/>
              <a:t>First two arguments have the expected meaning</a:t>
            </a:r>
          </a:p>
          <a:p>
            <a:pPr lvl="1"/>
            <a:r>
              <a:rPr lang="en-US" dirty="0"/>
              <a:t>Notables:</a:t>
            </a:r>
          </a:p>
          <a:p>
            <a:pPr lvl="2"/>
            <a:r>
              <a:rPr lang="en-US" dirty="0" err="1">
                <a:solidFill>
                  <a:srgbClr val="808080"/>
                </a:solidFill>
                <a:latin typeface="Consolas" panose="020B0609020204030204" pitchFamily="49" charset="0"/>
              </a:rPr>
              <a:t>devPtr</a:t>
            </a:r>
            <a:r>
              <a:rPr lang="en-US" dirty="0"/>
              <a:t>: pointer accessible from both Host and Device </a:t>
            </a:r>
          </a:p>
          <a:p>
            <a:pPr lvl="2"/>
            <a:r>
              <a:rPr lang="en-US" dirty="0">
                <a:solidFill>
                  <a:srgbClr val="808080"/>
                </a:solidFill>
                <a:latin typeface="Consolas" panose="020B0609020204030204" pitchFamily="49" charset="0"/>
              </a:rPr>
              <a:t>flag</a:t>
            </a:r>
            <a:r>
              <a:rPr lang="en-US" dirty="0"/>
              <a:t> controls the default stream association for this allocation</a:t>
            </a:r>
          </a:p>
          <a:p>
            <a:pPr lvl="3"/>
            <a:r>
              <a:rPr lang="en-US" dirty="0" err="1">
                <a:latin typeface="Consolas" panose="020B0609020204030204" pitchFamily="49" charset="0"/>
              </a:rPr>
              <a:t>cudaMemAttachGlobal</a:t>
            </a:r>
            <a:r>
              <a:rPr lang="en-US" dirty="0"/>
              <a:t> - memory is accessible from any stream on any device</a:t>
            </a:r>
          </a:p>
          <a:p>
            <a:pPr lvl="3"/>
            <a:r>
              <a:rPr lang="en-US" dirty="0" err="1">
                <a:latin typeface="Consolas" panose="020B0609020204030204" pitchFamily="49" charset="0"/>
              </a:rPr>
              <a:t>cudaMemAttachHost</a:t>
            </a:r>
            <a:r>
              <a:rPr lang="en-US" dirty="0"/>
              <a:t> – memory on this device accessible by host only</a:t>
            </a:r>
          </a:p>
          <a:p>
            <a:pPr lvl="1"/>
            <a:endParaRPr lang="en-US" dirty="0"/>
          </a:p>
          <a:p>
            <a:pPr lvl="1"/>
            <a:r>
              <a:rPr lang="en-US" dirty="0">
                <a:solidFill>
                  <a:srgbClr val="0070C0"/>
                </a:solidFill>
              </a:rPr>
              <a:t>Free memory </a:t>
            </a:r>
            <a:r>
              <a:rPr lang="en-US" dirty="0"/>
              <a:t>with the same </a:t>
            </a:r>
            <a:r>
              <a:rPr lang="en-US" dirty="0" err="1">
                <a:latin typeface="Consolas" panose="020B0609020204030204" pitchFamily="49" charset="0"/>
              </a:rPr>
              <a:t>cudaFree</a:t>
            </a:r>
            <a:r>
              <a:rPr lang="en-US" dirty="0">
                <a:latin typeface="Consolas" panose="020B0609020204030204" pitchFamily="49" charset="0"/>
              </a:rPr>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1898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latin typeface="Consolas" panose="020B0609020204030204" pitchFamily="49" charset="0"/>
              </a:rPr>
              <a:t>__managed__</a:t>
            </a:r>
          </a:p>
        </p:txBody>
      </p:sp>
      <p:sp>
        <p:nvSpPr>
          <p:cNvPr id="3" name="Content Placeholder 2"/>
          <p:cNvSpPr>
            <a:spLocks noGrp="1"/>
          </p:cNvSpPr>
          <p:nvPr>
            <p:ph sz="half" idx="1"/>
          </p:nvPr>
        </p:nvSpPr>
        <p:spPr/>
        <p:txBody>
          <a:bodyPr>
            <a:normAutofit/>
          </a:bodyPr>
          <a:lstStyle/>
          <a:p>
            <a:pPr marL="0" indent="0">
              <a:buNone/>
            </a:pPr>
            <a:endParaRPr lang="en-US" dirty="0"/>
          </a:p>
          <a:p>
            <a:r>
              <a:rPr lang="en-US" dirty="0"/>
              <a:t>Global/file-scope  variable annotation combines with </a:t>
            </a:r>
            <a:r>
              <a:rPr lang="en-US" dirty="0">
                <a:latin typeface="Consolas" panose="020B0609020204030204" pitchFamily="49" charset="0"/>
              </a:rPr>
              <a:t>__device__</a:t>
            </a:r>
            <a:r>
              <a:rPr lang="en-US" dirty="0"/>
              <a:t> </a:t>
            </a:r>
          </a:p>
          <a:p>
            <a:endParaRPr lang="en-US" dirty="0"/>
          </a:p>
          <a:p>
            <a:r>
              <a:rPr lang="en-US" dirty="0"/>
              <a:t>Declares global-scope migrate-able device variable </a:t>
            </a:r>
          </a:p>
          <a:p>
            <a:endParaRPr lang="en-US" dirty="0"/>
          </a:p>
          <a:p>
            <a:r>
              <a:rPr lang="en-US" dirty="0"/>
              <a:t>Variable accessible from both GPU and CPU code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106652" y="2060605"/>
            <a:ext cx="4568976" cy="353943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stdio.h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stdlib.h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 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&lt;&lt;&lt;1, </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 A+B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9291607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latin typeface="Consolas" panose="020B0609020204030204" pitchFamily="49" charset="0"/>
              </a:rPr>
              <a:t>cudaStreamAttachMemAsync</a:t>
            </a:r>
            <a:r>
              <a:rPr lang="en-US" dirty="0">
                <a:solidFill>
                  <a:srgbClr val="FFC000"/>
                </a:solidFill>
                <a:latin typeface="Consolas" panose="020B0609020204030204" pitchFamily="49" charset="0"/>
              </a:rPr>
              <a:t>()</a:t>
            </a:r>
            <a:endParaRPr lang="en-US" dirty="0">
              <a:solidFill>
                <a:srgbClr val="FFC000"/>
              </a:solidFill>
            </a:endParaRPr>
          </a:p>
        </p:txBody>
      </p:sp>
      <p:sp>
        <p:nvSpPr>
          <p:cNvPr id="3" name="Content Placeholder 2"/>
          <p:cNvSpPr>
            <a:spLocks noGrp="1"/>
          </p:cNvSpPr>
          <p:nvPr>
            <p:ph idx="1"/>
          </p:nvPr>
        </p:nvSpPr>
        <p:spPr/>
        <p:txBody>
          <a:bodyPr>
            <a:normAutofit/>
          </a:bodyPr>
          <a:lstStyle/>
          <a:p>
            <a:endParaRPr lang="en-US" dirty="0"/>
          </a:p>
          <a:p>
            <a:endParaRPr lang="en-US" dirty="0"/>
          </a:p>
          <a:p>
            <a:r>
              <a:rPr lang="en-US" dirty="0"/>
              <a:t>Manages concurrency in multi-threaded CPU applications</a:t>
            </a:r>
          </a:p>
          <a:p>
            <a:endParaRPr lang="en-US" dirty="0"/>
          </a:p>
          <a:p>
            <a:endParaRPr lang="en-US" dirty="0"/>
          </a:p>
          <a:p>
            <a:r>
              <a:rPr lang="en-US" dirty="0"/>
              <a:t>Not relevant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973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other quick points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Managed memory is </a:t>
            </a:r>
            <a:r>
              <a:rPr lang="en-US" dirty="0">
                <a:solidFill>
                  <a:srgbClr val="0070C0"/>
                </a:solidFill>
              </a:rPr>
              <a:t>interoperable and interchangeable</a:t>
            </a:r>
            <a:r>
              <a:rPr lang="en-US" dirty="0"/>
              <a:t> with device-specific allocations, such as those created using the </a:t>
            </a:r>
            <a:r>
              <a:rPr lang="en-US" dirty="0" err="1">
                <a:latin typeface="Consolas" panose="020B0609020204030204" pitchFamily="49" charset="0"/>
              </a:rPr>
              <a:t>cudaMalloc</a:t>
            </a:r>
            <a:r>
              <a:rPr lang="en-US" dirty="0">
                <a:latin typeface="Consolas" panose="020B0609020204030204" pitchFamily="49" charset="0"/>
              </a:rPr>
              <a:t>()</a:t>
            </a:r>
            <a:r>
              <a:rPr lang="en-US" dirty="0"/>
              <a:t> routine</a:t>
            </a:r>
          </a:p>
          <a:p>
            <a:pPr lvl="1"/>
            <a:r>
              <a:rPr lang="en-US" dirty="0"/>
              <a:t>Translation:</a:t>
            </a:r>
          </a:p>
          <a:p>
            <a:pPr lvl="2"/>
            <a:r>
              <a:rPr lang="en-US" dirty="0"/>
              <a:t>Memory allocated w/ </a:t>
            </a:r>
            <a:r>
              <a:rPr lang="en-US" dirty="0" err="1">
                <a:latin typeface="Consolas" panose="020B0609020204030204" pitchFamily="49" charset="0"/>
              </a:rPr>
              <a:t>cudaMallocManaged</a:t>
            </a:r>
            <a:r>
              <a:rPr lang="en-US" dirty="0">
                <a:latin typeface="Consolas" panose="020B0609020204030204" pitchFamily="49" charset="0"/>
              </a:rPr>
              <a:t>()</a:t>
            </a:r>
            <a:r>
              <a:rPr lang="en-US" dirty="0"/>
              <a:t> behaves in all situations like mem. allocated w/ </a:t>
            </a:r>
            <a:r>
              <a:rPr lang="en-US" dirty="0" err="1">
                <a:latin typeface="Consolas" panose="020B0609020204030204" pitchFamily="49" charset="0"/>
              </a:rPr>
              <a:t>cudaMalloc</a:t>
            </a:r>
            <a:r>
              <a:rPr lang="en-US" dirty="0">
                <a:latin typeface="Consolas" panose="020B0609020204030204" pitchFamily="49" charset="0"/>
              </a:rPr>
              <a:t>()</a:t>
            </a:r>
          </a:p>
          <a:p>
            <a:pPr lvl="2"/>
            <a:r>
              <a:rPr lang="en-US" dirty="0"/>
              <a:t>But </a:t>
            </a:r>
            <a:r>
              <a:rPr lang="en-US" u="sng" dirty="0"/>
              <a:t>not</a:t>
            </a:r>
            <a:r>
              <a:rPr lang="en-US" dirty="0"/>
              <a:t> vice-versa</a:t>
            </a:r>
          </a:p>
          <a:p>
            <a:endParaRPr lang="en-US" dirty="0"/>
          </a:p>
          <a:p>
            <a:r>
              <a:rPr lang="en-US" dirty="0"/>
              <a:t>All CUDA operations that are valid on device memory are also valid on managed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5234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other quick points </a:t>
            </a:r>
          </a:p>
        </p:txBody>
      </p:sp>
      <p:sp>
        <p:nvSpPr>
          <p:cNvPr id="3" name="Content Placeholder 2"/>
          <p:cNvSpPr>
            <a:spLocks noGrp="1"/>
          </p:cNvSpPr>
          <p:nvPr>
            <p:ph idx="1"/>
          </p:nvPr>
        </p:nvSpPr>
        <p:spPr>
          <a:xfrm>
            <a:off x="147344" y="1495221"/>
            <a:ext cx="11960872" cy="4933050"/>
          </a:xfrm>
        </p:spPr>
        <p:txBody>
          <a:bodyPr/>
          <a:lstStyle/>
          <a:p>
            <a:endParaRPr lang="en-US" dirty="0"/>
          </a:p>
          <a:p>
            <a:endParaRPr lang="en-US" dirty="0"/>
          </a:p>
          <a:p>
            <a:r>
              <a:rPr lang="en-US" dirty="0"/>
              <a:t>On Pascal and later GPUs, managed memory might be </a:t>
            </a:r>
            <a:r>
              <a:rPr lang="en-US" dirty="0">
                <a:solidFill>
                  <a:srgbClr val="0070C0"/>
                </a:solidFill>
              </a:rPr>
              <a:t>physically not allocated</a:t>
            </a:r>
            <a:r>
              <a:rPr lang="en-US" dirty="0"/>
              <a:t> when </a:t>
            </a:r>
            <a:r>
              <a:rPr lang="en-US" dirty="0" err="1">
                <a:latin typeface="Consolas" panose="020B0609020204030204" pitchFamily="49" charset="0"/>
              </a:rPr>
              <a:t>cudaMallocManaged</a:t>
            </a:r>
            <a:r>
              <a:rPr lang="en-US" dirty="0">
                <a:latin typeface="Consolas" panose="020B0609020204030204" pitchFamily="49" charset="0"/>
              </a:rPr>
              <a:t>()</a:t>
            </a:r>
            <a:r>
              <a:rPr lang="en-US" dirty="0"/>
              <a:t> returns</a:t>
            </a:r>
          </a:p>
          <a:p>
            <a:pPr lvl="1"/>
            <a:r>
              <a:rPr lang="en-US" dirty="0"/>
              <a:t>It will be virtually allocated, but not necessarily physically allocated</a:t>
            </a:r>
          </a:p>
          <a:p>
            <a:pPr lvl="1"/>
            <a:r>
              <a:rPr lang="en-US" dirty="0"/>
              <a:t>It may only be populated on access (or prefetching) </a:t>
            </a:r>
          </a:p>
          <a:p>
            <a:pPr lvl="2"/>
            <a:r>
              <a:rPr lang="en-US" dirty="0"/>
              <a:t>Page table entries and memory frames might not be created until they are accessed by the GPU or the CPU</a:t>
            </a:r>
          </a:p>
          <a:p>
            <a:pPr lvl="1"/>
            <a:endParaRPr lang="en-US" dirty="0"/>
          </a:p>
          <a:p>
            <a:pPr lvl="1"/>
            <a:r>
              <a:rPr lang="en-US" dirty="0"/>
              <a:t>The pages can migrate to any processor’s physical memory at any time, and the CUDA runtime employs heuristics to maintain data locality and prevent excessive page faults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p:txBody>
              <a:bodyPr/>
              <a:lstStyle/>
              <a:p>
                <a:r>
                  <a:rPr lang="en-US" dirty="0"/>
                  <a:t>[https://devblogs.nvidia.com/unified-memory-cuda-beginners]</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51173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Nuts and Bolts</a:t>
            </a:r>
          </a:p>
        </p:txBody>
      </p:sp>
      <p:sp>
        <p:nvSpPr>
          <p:cNvPr id="3" name="Content Placeholder 2"/>
          <p:cNvSpPr>
            <a:spLocks noGrp="1"/>
          </p:cNvSpPr>
          <p:nvPr>
            <p:ph idx="1"/>
          </p:nvPr>
        </p:nvSpPr>
        <p:spPr/>
        <p:txBody>
          <a:bodyPr>
            <a:normAutofit/>
          </a:bodyPr>
          <a:lstStyle/>
          <a:p>
            <a:endParaRPr lang="en-US" dirty="0"/>
          </a:p>
          <a:p>
            <a:r>
              <a:rPr lang="en-US" dirty="0"/>
              <a:t>Managed memory migration is at the page level</a:t>
            </a:r>
          </a:p>
          <a:p>
            <a:pPr lvl="1"/>
            <a:r>
              <a:rPr lang="en-US" dirty="0"/>
              <a:t>The default page size is currently the same as the OS page size today (typically 4 KiB)</a:t>
            </a:r>
          </a:p>
          <a:p>
            <a:pPr lvl="1"/>
            <a:endParaRPr lang="en-US" dirty="0"/>
          </a:p>
          <a:p>
            <a:pPr lvl="1"/>
            <a:endParaRPr lang="en-US" dirty="0"/>
          </a:p>
          <a:p>
            <a:pPr lvl="1"/>
            <a:endParaRPr lang="en-US" dirty="0"/>
          </a:p>
          <a:p>
            <a:r>
              <a:rPr lang="en-US" dirty="0"/>
              <a:t>In general, the following actions happen in a transparent fashion:</a:t>
            </a:r>
          </a:p>
          <a:p>
            <a:pPr lvl="1"/>
            <a:r>
              <a:rPr lang="en-US" dirty="0"/>
              <a:t>Pages touched by the CPU are moved back to the device when needed on the device</a:t>
            </a:r>
          </a:p>
          <a:p>
            <a:pPr lvl="1"/>
            <a:r>
              <a:rPr lang="en-US" dirty="0"/>
              <a:t>Pages touched by the GPU are moved back to the host when needed on the host</a:t>
            </a:r>
          </a:p>
          <a:p>
            <a:endParaRPr lang="en-US" dirty="0"/>
          </a:p>
          <a:p>
            <a:pPr lvl="1"/>
            <a:r>
              <a:rPr lang="en-US" dirty="0"/>
              <a:t>Done how?</a:t>
            </a:r>
          </a:p>
          <a:p>
            <a:pPr lvl="2"/>
            <a:r>
              <a:rPr lang="en-US" dirty="0"/>
              <a:t>For instance, if CPU needs data, the runtime intercepts CPU dirty pages and detects page faults</a:t>
            </a:r>
          </a:p>
          <a:p>
            <a:pPr lvl="3"/>
            <a:r>
              <a:rPr lang="en-US" dirty="0"/>
              <a:t>Then, the runtime moves from device over PCI-E only the dirty pages to present the host with updated data</a:t>
            </a:r>
          </a:p>
          <a:p>
            <a:pPr lvl="1"/>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8016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Nuts and Bolts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Simultaneous access to managed memory from the CPU &amp; GPUs with CC&lt;6.0 not possible</a:t>
            </a:r>
          </a:p>
          <a:p>
            <a:pPr lvl="1"/>
            <a:r>
              <a:rPr lang="en-US" dirty="0"/>
              <a:t>Pre-Pascal GPUs lack hardware page faulting, so coherence can’t be guaranteed</a:t>
            </a:r>
          </a:p>
          <a:p>
            <a:pPr lvl="1"/>
            <a:r>
              <a:rPr lang="en-US" dirty="0"/>
              <a:t>Therefore, if CC&lt;6.0, an access from the CPU while a kernel is running will cause a segmentation fault</a:t>
            </a:r>
          </a:p>
          <a:p>
            <a:pPr lvl="1"/>
            <a:endParaRPr lang="en-US" dirty="0"/>
          </a:p>
          <a:p>
            <a:pPr lvl="1"/>
            <a:endParaRPr lang="en-US" dirty="0"/>
          </a:p>
          <a:p>
            <a:r>
              <a:rPr lang="en-US" dirty="0"/>
              <a:t>On Pascal and later GPUs, the CPU &amp; the GPU can simultaneously access managed memory, since they can both handle page faults</a:t>
            </a:r>
          </a:p>
          <a:p>
            <a:pPr lvl="1"/>
            <a:r>
              <a:rPr lang="en-US" dirty="0"/>
              <a:t>NOTE: up to application developer to ensure there are no race conditions caused by simultaneous accesses</a:t>
            </a:r>
          </a:p>
          <a:p>
            <a:pPr lvl="2"/>
            <a:r>
              <a:rPr lang="en-US" dirty="0"/>
              <a:t>In other words, you’ll have the traditional RAW, WAW, WAR hazards of parallel computing </a:t>
            </a:r>
          </a:p>
          <a:p>
            <a:pPr lvl="1"/>
            <a:endParaRPr lang="en-US" dirty="0"/>
          </a:p>
          <a:p>
            <a:pPr lvl="1"/>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5827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Access to managed memory pool</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Playing it safe: use </a:t>
            </a:r>
            <a:r>
              <a:rPr lang="en-US" dirty="0" err="1">
                <a:latin typeface="Consolas" panose="020B0609020204030204" pitchFamily="49" charset="0"/>
              </a:rPr>
              <a:t>cudaDeviceSynchronize</a:t>
            </a:r>
            <a:r>
              <a:rPr lang="en-US" dirty="0">
                <a:latin typeface="Consolas" panose="020B0609020204030204" pitchFamily="49" charset="0"/>
              </a:rPr>
              <a:t>()</a:t>
            </a:r>
            <a:r>
              <a:rPr lang="en-US" dirty="0"/>
              <a:t> before having the host work on memory that the GPU is also working on</a:t>
            </a:r>
          </a:p>
          <a:p>
            <a:endParaRPr lang="en-US" dirty="0"/>
          </a:p>
          <a:p>
            <a:pPr lvl="1"/>
            <a:r>
              <a:rPr lang="en-US" dirty="0"/>
              <a:t>In fact, any function that logically guarantees the GPU finished execution will prevent race conditions</a:t>
            </a:r>
          </a:p>
          <a:p>
            <a:pPr lvl="2"/>
            <a:r>
              <a:rPr lang="en-US" dirty="0"/>
              <a:t>Examples: </a:t>
            </a:r>
            <a:r>
              <a:rPr lang="en-US" dirty="0" err="1">
                <a:latin typeface="Consolas" panose="020B0609020204030204" pitchFamily="49" charset="0"/>
              </a:rPr>
              <a:t>cudaStreanSynchronize</a:t>
            </a:r>
            <a:r>
              <a:rPr lang="en-US" dirty="0">
                <a:latin typeface="Consolas" panose="020B0609020204030204" pitchFamily="49" charset="0"/>
              </a:rPr>
              <a:t>()</a:t>
            </a:r>
            <a:r>
              <a:rPr lang="en-US" dirty="0"/>
              <a:t>, </a:t>
            </a:r>
            <a:r>
              <a:rPr lang="en-US" dirty="0" err="1">
                <a:latin typeface="Consolas" panose="020B0609020204030204" pitchFamily="49" charset="0"/>
              </a:rPr>
              <a:t>cudaMemcpy</a:t>
            </a:r>
            <a:r>
              <a:rPr lang="en-US" dirty="0">
                <a:latin typeface="Consolas" panose="020B0609020204030204" pitchFamily="49" charset="0"/>
              </a:rPr>
              <a:t>()</a:t>
            </a:r>
            <a:r>
              <a:rPr lang="en-US" dirty="0"/>
              <a:t>, </a:t>
            </a:r>
            <a:r>
              <a:rPr lang="en-US" dirty="0" err="1">
                <a:latin typeface="Consolas" panose="020B0609020204030204" pitchFamily="49" charset="0"/>
              </a:rPr>
              <a:t>cudaMemset</a:t>
            </a:r>
            <a:r>
              <a:rPr lang="en-US" dirty="0">
                <a:latin typeface="Consolas" panose="020B0609020204030204" pitchFamily="49" charset="0"/>
              </a:rPr>
              <a:t>()</a:t>
            </a:r>
            <a:r>
              <a:rPr lang="en-US" dirty="0"/>
              <a:t>, 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0003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UM: Access to managed pool – Example, for </a:t>
            </a:r>
            <a:r>
              <a:rPr lang="en-US" dirty="0">
                <a:solidFill>
                  <a:srgbClr val="FFC000"/>
                </a:solidFill>
              </a:rPr>
              <a:t>CC&lt;6.0</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463810" y="2752523"/>
            <a:ext cx="5305887" cy="246221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y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&lt;&lt; &lt; 1, 1 &gt;&gt;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ERROR: CPU access concurrent with GPU</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9" name="Rectangle 8"/>
          <p:cNvSpPr/>
          <p:nvPr/>
        </p:nvSpPr>
        <p:spPr>
          <a:xfrm>
            <a:off x="6907719" y="2753937"/>
            <a:ext cx="4455110" cy="246221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y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&lt;&lt; &lt; 1, 1 &gt;&gt;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GPU is idle so access is OK </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6" name="Rectangle 5"/>
          <p:cNvSpPr/>
          <p:nvPr/>
        </p:nvSpPr>
        <p:spPr>
          <a:xfrm>
            <a:off x="79355" y="6592113"/>
            <a:ext cx="136287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[NVIDIA,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p:cNvSpPr/>
          <p:nvPr/>
        </p:nvSpPr>
        <p:spPr>
          <a:xfrm>
            <a:off x="1833068" y="2255227"/>
            <a:ext cx="2567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Bad: Execution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faults</a:t>
            </a:r>
          </a:p>
        </p:txBody>
      </p:sp>
      <p:sp>
        <p:nvSpPr>
          <p:cNvPr id="3" name="Rectangle 2"/>
          <p:cNvSpPr/>
          <p:nvPr/>
        </p:nvSpPr>
        <p:spPr>
          <a:xfrm>
            <a:off x="8115603" y="2255227"/>
            <a:ext cx="20393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Good: Code runs ok</a:t>
            </a:r>
          </a:p>
        </p:txBody>
      </p:sp>
    </p:spTree>
    <p:extLst>
      <p:ext uri="{BB962C8B-B14F-4D97-AF65-F5344CB8AC3E}">
        <p14:creationId xmlns:p14="http://schemas.microsoft.com/office/powerpoint/2010/main" val="33751744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4" name="object 4"/>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9" name="object 9"/>
          <p:cNvGraphicFramePr>
            <a:graphicFrameLocks noGrp="1"/>
          </p:cNvGraphicFramePr>
          <p:nvPr/>
        </p:nvGraphicFramePr>
        <p:xfrm>
          <a:off x="1795850" y="5702031"/>
          <a:ext cx="8712195" cy="507971"/>
        </p:xfrm>
        <a:graphic>
          <a:graphicData uri="http://schemas.openxmlformats.org/drawingml/2006/table">
            <a:tbl>
              <a:tblPr firstRow="1" bandRow="1">
                <a:tableStyleId>{2D5ABB26-0587-4C30-8999-92F81FD0307C}</a:tableStyleId>
              </a:tblPr>
              <a:tblGrid>
                <a:gridCol w="1452033">
                  <a:extLst>
                    <a:ext uri="{9D8B030D-6E8A-4147-A177-3AD203B41FA5}">
                      <a16:colId xmlns:a16="http://schemas.microsoft.com/office/drawing/2014/main" val="20000"/>
                    </a:ext>
                  </a:extLst>
                </a:gridCol>
                <a:gridCol w="1452033">
                  <a:extLst>
                    <a:ext uri="{9D8B030D-6E8A-4147-A177-3AD203B41FA5}">
                      <a16:colId xmlns:a16="http://schemas.microsoft.com/office/drawing/2014/main" val="20001"/>
                    </a:ext>
                  </a:extLst>
                </a:gridCol>
                <a:gridCol w="1452033">
                  <a:extLst>
                    <a:ext uri="{9D8B030D-6E8A-4147-A177-3AD203B41FA5}">
                      <a16:colId xmlns:a16="http://schemas.microsoft.com/office/drawing/2014/main" val="20002"/>
                    </a:ext>
                  </a:extLst>
                </a:gridCol>
                <a:gridCol w="1452032">
                  <a:extLst>
                    <a:ext uri="{9D8B030D-6E8A-4147-A177-3AD203B41FA5}">
                      <a16:colId xmlns:a16="http://schemas.microsoft.com/office/drawing/2014/main" val="20003"/>
                    </a:ext>
                  </a:extLst>
                </a:gridCol>
                <a:gridCol w="1452032">
                  <a:extLst>
                    <a:ext uri="{9D8B030D-6E8A-4147-A177-3AD203B41FA5}">
                      <a16:colId xmlns:a16="http://schemas.microsoft.com/office/drawing/2014/main" val="20004"/>
                    </a:ext>
                  </a:extLst>
                </a:gridCol>
                <a:gridCol w="1452032">
                  <a:extLst>
                    <a:ext uri="{9D8B030D-6E8A-4147-A177-3AD203B41FA5}">
                      <a16:colId xmlns:a16="http://schemas.microsoft.com/office/drawing/2014/main" val="20005"/>
                    </a:ext>
                  </a:extLst>
                </a:gridCol>
              </a:tblGrid>
              <a:tr h="507971">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250">
                        <a:lnSpc>
                          <a:spcPct val="100000"/>
                        </a:lnSpc>
                        <a:spcBef>
                          <a:spcPts val="680"/>
                        </a:spcBef>
                      </a:pPr>
                      <a:endParaRPr sz="2000" dirty="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885">
                        <a:lnSpc>
                          <a:spcPct val="100000"/>
                        </a:lnSpc>
                        <a:spcBef>
                          <a:spcPts val="680"/>
                        </a:spcBef>
                      </a:pPr>
                      <a:endParaRPr sz="2000" dirty="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p:sp>
        <p:nvSpPr>
          <p:cNvPr id="10" name="object 10"/>
          <p:cNvSpPr txBox="1"/>
          <p:nvPr/>
        </p:nvSpPr>
        <p:spPr>
          <a:xfrm>
            <a:off x="3305810" y="6288399"/>
            <a:ext cx="5703006" cy="307777"/>
          </a:xfrm>
          <a:prstGeom prst="rect">
            <a:avLst/>
          </a:prstGeom>
        </p:spPr>
        <p:txBody>
          <a:bodyPr vert="horz" wrap="square" lIns="0" tIns="0" rIns="0" bIns="0" rtlCol="0">
            <a:spAutoFit/>
          </a:bodyPr>
          <a:lstStyle/>
          <a:p>
            <a:pPr marL="14111" marR="0" lvl="0" indent="0" algn="l" defTabSz="914400" rtl="0" eaLnBrk="1" fontAlgn="auto" latinLnBrk="0" hangingPunct="1">
              <a:lnSpc>
                <a:spcPts val="2389"/>
              </a:lnSpc>
              <a:spcBef>
                <a:spcPts val="0"/>
              </a:spcBef>
              <a:spcAft>
                <a:spcPts val="0"/>
              </a:spcAft>
              <a:buClrTx/>
              <a:buSzTx/>
              <a:buFontTx/>
              <a:buNone/>
              <a:tabLst/>
              <a:defRPr/>
            </a:pPr>
            <a:r>
              <a:rPr kumimoji="0" sz="2000" b="1" i="0" u="none" strike="noStrike" kern="1200" cap="none" spc="-6" normalizeH="0" baseline="0" noProof="0" dirty="0">
                <a:ln>
                  <a:noFill/>
                </a:ln>
                <a:solidFill>
                  <a:prstClr val="black"/>
                </a:solidFill>
                <a:effectLst/>
                <a:uLnTx/>
                <a:uFillTx/>
                <a:latin typeface="Trebuchet MS"/>
                <a:ea typeface="+mn-ea"/>
                <a:cs typeface="Trebuchet MS"/>
              </a:rPr>
              <a:t>Single </a:t>
            </a:r>
            <a:r>
              <a:rPr kumimoji="0" sz="2000" b="0" i="0" u="none" strike="noStrike" kern="1200" cap="none" spc="-6" normalizeH="0" baseline="0" noProof="0" dirty="0">
                <a:ln>
                  <a:noFill/>
                </a:ln>
                <a:solidFill>
                  <a:prstClr val="black"/>
                </a:solidFill>
                <a:effectLst/>
                <a:uLnTx/>
                <a:uFillTx/>
                <a:latin typeface="Trebuchet MS"/>
                <a:ea typeface="+mn-ea"/>
                <a:cs typeface="Trebuchet MS"/>
              </a:rPr>
              <a:t>virtual memory </a:t>
            </a:r>
            <a:r>
              <a:rPr kumimoji="0" sz="2000" b="0" i="0" u="none" strike="noStrike" kern="1200" cap="none" spc="0" normalizeH="0" baseline="0" noProof="0" dirty="0">
                <a:ln>
                  <a:noFill/>
                </a:ln>
                <a:solidFill>
                  <a:prstClr val="black"/>
                </a:solidFill>
                <a:effectLst/>
                <a:uLnTx/>
                <a:uFillTx/>
                <a:latin typeface="Trebuchet MS"/>
                <a:ea typeface="+mn-ea"/>
                <a:cs typeface="Trebuchet MS"/>
              </a:rPr>
              <a:t>shared </a:t>
            </a:r>
            <a:r>
              <a:rPr kumimoji="0" sz="2000" b="0" i="0" u="none" strike="noStrike" kern="1200" cap="none" spc="-6" normalizeH="0" baseline="0" noProof="0" dirty="0">
                <a:ln>
                  <a:noFill/>
                </a:ln>
                <a:solidFill>
                  <a:prstClr val="black"/>
                </a:solidFill>
                <a:effectLst/>
                <a:uLnTx/>
                <a:uFillTx/>
                <a:latin typeface="Trebuchet MS"/>
                <a:ea typeface="+mn-ea"/>
                <a:cs typeface="Trebuchet MS"/>
              </a:rPr>
              <a:t>between</a:t>
            </a:r>
            <a:r>
              <a:rPr kumimoji="0" sz="2000" b="0" i="0" u="none" strike="noStrike" kern="1200" cap="none" spc="-22"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processors</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16A49274-9ACA-48F1-8536-BAB5F34A2525}"/>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2" name="object 7">
                <a:extLst>
                  <a:ext uri="{FF2B5EF4-FFF2-40B4-BE49-F238E27FC236}">
                    <a16:creationId xmlns:a16="http://schemas.microsoft.com/office/drawing/2014/main" id="{16A49274-9ACA-48F1-8536-BAB5F34A2525}"/>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13" name="object 4"/>
          <p:cNvSpPr txBox="1"/>
          <p:nvPr/>
        </p:nvSpPr>
        <p:spPr>
          <a:xfrm>
            <a:off x="564939" y="2950219"/>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sz="1556" b="0" i="0" u="none" strike="noStrike" kern="1200" cap="none" spc="0" normalizeH="0" baseline="0" noProof="0" dirty="0">
                <a:ln>
                  <a:noFill/>
                </a:ln>
                <a:solidFill>
                  <a:prstClr val="black"/>
                </a:solidFill>
                <a:effectLst/>
                <a:uLnTx/>
                <a:uFillTx/>
                <a:latin typeface="Arial"/>
                <a:ea typeface="+mn-ea"/>
                <a:cs typeface="Arial"/>
              </a:rPr>
              <a:t>A</a:t>
            </a:r>
            <a:endParaRPr kumimoji="0" lang="en-US" sz="1556" b="0" i="0" u="none" strike="noStrike" kern="1200" cap="none" spc="0" normalizeH="0" baseline="0" noProof="0" dirty="0">
              <a:ln>
                <a:noFill/>
              </a:ln>
              <a:solidFill>
                <a:prstClr val="black"/>
              </a:solidFill>
              <a:effectLst/>
              <a:uLnTx/>
              <a:uFillTx/>
              <a:latin typeface="Arial"/>
              <a:ea typeface="+mn-ea"/>
              <a:cs typeface="Arial"/>
            </a:endParaRP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A)</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object 4"/>
          <p:cNvSpPr txBox="1"/>
          <p:nvPr/>
        </p:nvSpPr>
        <p:spPr>
          <a:xfrm>
            <a:off x="10248758" y="2961511"/>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lang="en-US" sz="1556" b="0" i="0" u="none" strike="noStrike" kern="1200" cap="none" spc="0" normalizeH="0" baseline="0" noProof="0" dirty="0">
                <a:ln>
                  <a:noFill/>
                </a:ln>
                <a:solidFill>
                  <a:prstClr val="black"/>
                </a:solidFill>
                <a:effectLst/>
                <a:uLnTx/>
                <a:uFillTx/>
                <a:latin typeface="Arial"/>
                <a:ea typeface="+mn-ea"/>
                <a:cs typeface="Arial"/>
              </a:rPr>
              <a:t>B</a:t>
            </a: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B)</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Left Brace 2">
            <a:extLst>
              <a:ext uri="{FF2B5EF4-FFF2-40B4-BE49-F238E27FC236}">
                <a16:creationId xmlns:a16="http://schemas.microsoft.com/office/drawing/2014/main" id="{CD5D5C49-881A-E97B-0BE4-53E162412337}"/>
              </a:ext>
            </a:extLst>
          </p:cNvPr>
          <p:cNvSpPr/>
          <p:nvPr/>
        </p:nvSpPr>
        <p:spPr>
          <a:xfrm>
            <a:off x="1387960" y="5631866"/>
            <a:ext cx="168910" cy="703431"/>
          </a:xfrm>
          <a:prstGeom prst="leftBrace">
            <a:avLst>
              <a:gd name="adj1" fmla="val 54652"/>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2FAFB31-D07A-0CDB-FFEE-7E9071820652}"/>
              </a:ext>
            </a:extLst>
          </p:cNvPr>
          <p:cNvSpPr/>
          <p:nvPr/>
        </p:nvSpPr>
        <p:spPr>
          <a:xfrm>
            <a:off x="330487" y="5775007"/>
            <a:ext cx="935256"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The virtual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memory</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753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5"/>
          <a:ext cx="1556456" cy="3047859"/>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564939" y="2950219"/>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sz="1556" b="0" i="0" u="none" strike="noStrike" kern="1200" cap="none" spc="0" normalizeH="0" baseline="0" noProof="0" dirty="0">
                <a:ln>
                  <a:noFill/>
                </a:ln>
                <a:solidFill>
                  <a:prstClr val="black"/>
                </a:solidFill>
                <a:effectLst/>
                <a:uLnTx/>
                <a:uFillTx/>
                <a:latin typeface="Arial"/>
                <a:ea typeface="+mn-ea"/>
                <a:cs typeface="Arial"/>
              </a:rPr>
              <a:t>A</a:t>
            </a:r>
            <a:endParaRPr kumimoji="0" lang="en-US" sz="1556" b="0" i="0" u="none" strike="noStrike" kern="1200" cap="none" spc="0" normalizeH="0" baseline="0" noProof="0" dirty="0">
              <a:ln>
                <a:noFill/>
              </a:ln>
              <a:solidFill>
                <a:prstClr val="black"/>
              </a:solidFill>
              <a:effectLst/>
              <a:uLnTx/>
              <a:uFillTx/>
              <a:latin typeface="Arial"/>
              <a:ea typeface="+mn-ea"/>
              <a:cs typeface="Arial"/>
            </a:endParaRP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A)</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object 5"/>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20" name="object 20"/>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0" name="object 30"/>
          <p:cNvGraphicFramePr>
            <a:graphicFrameLocks noGrp="1"/>
          </p:cNvGraphicFramePr>
          <p:nvPr/>
        </p:nvGraphicFramePr>
        <p:xfrm>
          <a:off x="8560011" y="2054225"/>
          <a:ext cx="1556456" cy="3047859"/>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
        <p:nvSpPr>
          <p:cNvPr id="31" name="object 31"/>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4" name="object 34"/>
          <p:cNvSpPr txBox="1"/>
          <p:nvPr/>
        </p:nvSpPr>
        <p:spPr>
          <a:xfrm>
            <a:off x="588028" y="6307395"/>
            <a:ext cx="11127837" cy="307777"/>
          </a:xfrm>
          <a:prstGeom prst="rect">
            <a:avLst/>
          </a:prstGeom>
        </p:spPr>
        <p:txBody>
          <a:bodyPr vert="horz" wrap="square" lIns="0" tIns="0" rIns="0" bIns="0" rtlCol="0">
            <a:spAutoFit/>
          </a:bodyPr>
          <a:lstStyle/>
          <a:p>
            <a:pPr marL="14111" marR="0" lvl="0" indent="0" algn="l" defTabSz="914400" rtl="0" eaLnBrk="1" fontAlgn="auto" latinLnBrk="0" hangingPunct="1">
              <a:lnSpc>
                <a:spcPts val="2389"/>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All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processors</a:t>
            </a:r>
            <a:r>
              <a:rPr kumimoji="0" lang="en-US" sz="2000" b="0" i="0" u="none" strike="noStrike" kern="1200" cap="none" spc="-6" normalizeH="0" baseline="0" noProof="0" dirty="0">
                <a:ln>
                  <a:noFill/>
                </a:ln>
                <a:solidFill>
                  <a:prstClr val="black"/>
                </a:solidFill>
                <a:effectLst/>
                <a:uLnTx/>
                <a:uFillTx/>
                <a:latin typeface="Trebuchet MS"/>
                <a:ea typeface="+mn-ea"/>
                <a:cs typeface="Trebuchet MS"/>
              </a:rPr>
              <a:t> operate in/perceive one </a:t>
            </a:r>
            <a:r>
              <a:rPr kumimoji="0" lang="en-US" sz="2000" b="1" i="0" u="sng" strike="noStrike" kern="1200" cap="none" spc="-6" normalizeH="0" baseline="0" noProof="0" dirty="0">
                <a:ln>
                  <a:noFill/>
                </a:ln>
                <a:solidFill>
                  <a:srgbClr val="C00000"/>
                </a:solidFill>
                <a:effectLst/>
                <a:uLnTx/>
                <a:uFillTx/>
                <a:latin typeface="Trebuchet MS"/>
                <a:ea typeface="+mn-ea"/>
                <a:cs typeface="Trebuchet MS"/>
              </a:rPr>
              <a:t>single</a:t>
            </a:r>
            <a:r>
              <a:rPr kumimoji="0" lang="en-US" sz="2000" b="0" i="0" u="none" strike="noStrike" kern="1200" cap="none" spc="-6" normalizeH="0" baseline="0" noProof="0" dirty="0">
                <a:ln>
                  <a:noFill/>
                </a:ln>
                <a:solidFill>
                  <a:prstClr val="black"/>
                </a:solidFill>
                <a:effectLst/>
                <a:uLnTx/>
                <a:uFillTx/>
                <a:latin typeface="Trebuchet MS"/>
                <a:ea typeface="+mn-ea"/>
                <a:cs typeface="Trebuchet MS"/>
              </a:rPr>
              <a:t> virtual memory. The physical memory is scattered</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graphicFrame>
        <p:nvGraphicFramePr>
          <p:cNvPr id="33" name="object 33"/>
          <p:cNvGraphicFramePr>
            <a:graphicFrameLocks noGrp="1"/>
          </p:cNvGraphicFramePr>
          <p:nvPr/>
        </p:nvGraphicFramePr>
        <p:xfrm>
          <a:off x="1795850" y="5560221"/>
          <a:ext cx="8712195" cy="507971"/>
        </p:xfrm>
        <a:graphic>
          <a:graphicData uri="http://schemas.openxmlformats.org/drawingml/2006/table">
            <a:tbl>
              <a:tblPr firstRow="1" bandRow="1">
                <a:tableStyleId>{2D5ABB26-0587-4C30-8999-92F81FD0307C}</a:tableStyleId>
              </a:tblPr>
              <a:tblGrid>
                <a:gridCol w="1452033">
                  <a:extLst>
                    <a:ext uri="{9D8B030D-6E8A-4147-A177-3AD203B41FA5}">
                      <a16:colId xmlns:a16="http://schemas.microsoft.com/office/drawing/2014/main" val="20000"/>
                    </a:ext>
                  </a:extLst>
                </a:gridCol>
                <a:gridCol w="1452033">
                  <a:extLst>
                    <a:ext uri="{9D8B030D-6E8A-4147-A177-3AD203B41FA5}">
                      <a16:colId xmlns:a16="http://schemas.microsoft.com/office/drawing/2014/main" val="20001"/>
                    </a:ext>
                  </a:extLst>
                </a:gridCol>
                <a:gridCol w="1452033">
                  <a:extLst>
                    <a:ext uri="{9D8B030D-6E8A-4147-A177-3AD203B41FA5}">
                      <a16:colId xmlns:a16="http://schemas.microsoft.com/office/drawing/2014/main" val="20002"/>
                    </a:ext>
                  </a:extLst>
                </a:gridCol>
                <a:gridCol w="1452032">
                  <a:extLst>
                    <a:ext uri="{9D8B030D-6E8A-4147-A177-3AD203B41FA5}">
                      <a16:colId xmlns:a16="http://schemas.microsoft.com/office/drawing/2014/main" val="20003"/>
                    </a:ext>
                  </a:extLst>
                </a:gridCol>
                <a:gridCol w="1452032">
                  <a:extLst>
                    <a:ext uri="{9D8B030D-6E8A-4147-A177-3AD203B41FA5}">
                      <a16:colId xmlns:a16="http://schemas.microsoft.com/office/drawing/2014/main" val="20004"/>
                    </a:ext>
                  </a:extLst>
                </a:gridCol>
                <a:gridCol w="1452032">
                  <a:extLst>
                    <a:ext uri="{9D8B030D-6E8A-4147-A177-3AD203B41FA5}">
                      <a16:colId xmlns:a16="http://schemas.microsoft.com/office/drawing/2014/main" val="20005"/>
                    </a:ext>
                  </a:extLst>
                </a:gridCol>
              </a:tblGrid>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250">
                        <a:lnSpc>
                          <a:spcPct val="100000"/>
                        </a:lnSpc>
                        <a:spcBef>
                          <a:spcPts val="680"/>
                        </a:spcBef>
                      </a:pPr>
                      <a:r>
                        <a:rPr sz="2000" spc="-5" dirty="0">
                          <a:solidFill>
                            <a:srgbClr val="505050"/>
                          </a:solidFill>
                          <a:latin typeface="Trebuchet MS"/>
                          <a:cs typeface="Trebuchet MS"/>
                        </a:rPr>
                        <a:t>page1</a:t>
                      </a:r>
                      <a:endParaRPr sz="200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885">
                        <a:lnSpc>
                          <a:spcPct val="100000"/>
                        </a:lnSpc>
                        <a:spcBef>
                          <a:spcPts val="680"/>
                        </a:spcBef>
                      </a:pPr>
                      <a:r>
                        <a:rPr sz="2000" spc="-5" dirty="0">
                          <a:solidFill>
                            <a:srgbClr val="505050"/>
                          </a:solidFill>
                          <a:latin typeface="Trebuchet MS"/>
                          <a:cs typeface="Trebuchet MS"/>
                        </a:rPr>
                        <a:t>page2</a:t>
                      </a:r>
                      <a:endParaRPr sz="200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6" name="object 7">
                <a:extLst>
                  <a:ext uri="{FF2B5EF4-FFF2-40B4-BE49-F238E27FC236}">
                    <a16:creationId xmlns:a16="http://schemas.microsoft.com/office/drawing/2014/main" id="{D4F8C0EB-AC8F-4EDB-82FE-CC6E935CD539}"/>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6" name="object 7">
                <a:extLst>
                  <a:ext uri="{FF2B5EF4-FFF2-40B4-BE49-F238E27FC236}">
                    <a16:creationId xmlns:a16="http://schemas.microsoft.com/office/drawing/2014/main" id="{D4F8C0EB-AC8F-4EDB-82FE-CC6E935CD539}"/>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7" name="object 4"/>
          <p:cNvSpPr txBox="1"/>
          <p:nvPr/>
        </p:nvSpPr>
        <p:spPr>
          <a:xfrm>
            <a:off x="10248758" y="2961511"/>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lang="en-US" sz="1556" b="0" i="0" u="none" strike="noStrike" kern="1200" cap="none" spc="0" normalizeH="0" baseline="0" noProof="0" dirty="0">
                <a:ln>
                  <a:noFill/>
                </a:ln>
                <a:solidFill>
                  <a:prstClr val="black"/>
                </a:solidFill>
                <a:effectLst/>
                <a:uLnTx/>
                <a:uFillTx/>
                <a:latin typeface="Arial"/>
                <a:ea typeface="+mn-ea"/>
                <a:cs typeface="Arial"/>
              </a:rPr>
              <a:t>B</a:t>
            </a: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B)</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35" name="Left Brace 34"/>
          <p:cNvSpPr/>
          <p:nvPr/>
        </p:nvSpPr>
        <p:spPr>
          <a:xfrm>
            <a:off x="1387960" y="5486399"/>
            <a:ext cx="168910" cy="703431"/>
          </a:xfrm>
          <a:prstGeom prst="leftBrace">
            <a:avLst>
              <a:gd name="adj1" fmla="val 54652"/>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p:cNvSpPr/>
          <p:nvPr/>
        </p:nvSpPr>
        <p:spPr>
          <a:xfrm>
            <a:off x="330487" y="5629540"/>
            <a:ext cx="935256"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The virtual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memory</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4136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3" name="object 23"/>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4" name="object 24"/>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1565487" y="27482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txBox="1"/>
          <p:nvPr/>
        </p:nvSpPr>
        <p:spPr>
          <a:xfrm>
            <a:off x="510145" y="2862524"/>
            <a:ext cx="1377244" cy="604154"/>
          </a:xfrm>
          <a:prstGeom prst="rect">
            <a:avLst/>
          </a:prstGeom>
        </p:spPr>
        <p:txBody>
          <a:bodyPr vert="horz" wrap="square" lIns="0" tIns="14111" rIns="0" bIns="0" rtlCol="0">
            <a:spAutoFit/>
          </a:bodyPr>
          <a:lstStyle/>
          <a:p>
            <a:pPr marL="2117"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*addr1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6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local</a:t>
            </a:r>
            <a:r>
              <a:rPr kumimoji="0" sz="2000" b="0" i="0" u="none" strike="noStrike" kern="1200" cap="none" spc="-8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7" name="object 27"/>
          <p:cNvSpPr txBox="1"/>
          <p:nvPr/>
        </p:nvSpPr>
        <p:spPr>
          <a:xfrm>
            <a:off x="10553701" y="4662170"/>
            <a:ext cx="1340272" cy="1138111"/>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r>
              <a:rPr kumimoji="0" lang="en-US" sz="2000" b="0" i="0" u="none" strike="noStrike" kern="1200" cap="none" spc="-6" normalizeH="0" baseline="0" noProof="0" dirty="0">
                <a:ln>
                  <a:noFill/>
                </a:ln>
                <a:solidFill>
                  <a:srgbClr val="FF0000"/>
                </a:solidFill>
                <a:effectLst/>
                <a:uLnTx/>
                <a:uFillTx/>
                <a:latin typeface="Trebuchet MS"/>
                <a:ea typeface="+mn-ea"/>
                <a:cs typeface="Trebuchet MS"/>
              </a:rPr>
              <a:t> </a:t>
            </a:r>
            <a:r>
              <a:rPr kumimoji="0" lang="en-US" sz="1050" b="0" i="0" u="none" strike="noStrike" kern="1200" cap="none" spc="-6" normalizeH="0" baseline="0" noProof="0" dirty="0">
                <a:ln>
                  <a:noFill/>
                </a:ln>
                <a:solidFill>
                  <a:srgbClr val="FF0000"/>
                </a:solidFill>
                <a:effectLst/>
                <a:uLnTx/>
                <a:uFillTx/>
                <a:latin typeface="Trebuchet MS"/>
                <a:ea typeface="+mn-ea"/>
                <a:cs typeface="Trebuchet MS"/>
              </a:rPr>
              <a:t>(since not physically allocated yet)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8" name="object 28"/>
          <p:cNvSpPr/>
          <p:nvPr/>
        </p:nvSpPr>
        <p:spPr>
          <a:xfrm>
            <a:off x="9857740" y="5161798"/>
            <a:ext cx="695961" cy="138853"/>
          </a:xfrm>
          <a:custGeom>
            <a:avLst/>
            <a:gdLst/>
            <a:ahLst/>
            <a:cxnLst/>
            <a:rect l="l" t="t" r="r" b="b"/>
            <a:pathLst>
              <a:path w="789304" h="114300">
                <a:moveTo>
                  <a:pt x="114300" y="0"/>
                </a:moveTo>
                <a:lnTo>
                  <a:pt x="0" y="57150"/>
                </a:lnTo>
                <a:lnTo>
                  <a:pt x="114300" y="114300"/>
                </a:lnTo>
                <a:lnTo>
                  <a:pt x="114300" y="76200"/>
                </a:lnTo>
                <a:lnTo>
                  <a:pt x="95250" y="76200"/>
                </a:lnTo>
                <a:lnTo>
                  <a:pt x="95250" y="38100"/>
                </a:lnTo>
                <a:lnTo>
                  <a:pt x="114300" y="38100"/>
                </a:lnTo>
                <a:lnTo>
                  <a:pt x="114300" y="0"/>
                </a:lnTo>
                <a:close/>
              </a:path>
              <a:path w="789304" h="114300">
                <a:moveTo>
                  <a:pt x="114300" y="38100"/>
                </a:moveTo>
                <a:lnTo>
                  <a:pt x="95250" y="38100"/>
                </a:lnTo>
                <a:lnTo>
                  <a:pt x="95250" y="76200"/>
                </a:lnTo>
                <a:lnTo>
                  <a:pt x="114300" y="76200"/>
                </a:lnTo>
                <a:lnTo>
                  <a:pt x="114300" y="38100"/>
                </a:lnTo>
                <a:close/>
              </a:path>
              <a:path w="789304" h="114300">
                <a:moveTo>
                  <a:pt x="789177" y="38100"/>
                </a:moveTo>
                <a:lnTo>
                  <a:pt x="114300" y="38100"/>
                </a:lnTo>
                <a:lnTo>
                  <a:pt x="114300" y="76200"/>
                </a:lnTo>
                <a:lnTo>
                  <a:pt x="789177" y="76200"/>
                </a:lnTo>
                <a:lnTo>
                  <a:pt x="789177"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2" name="object 7">
                <a:extLst>
                  <a:ext uri="{FF2B5EF4-FFF2-40B4-BE49-F238E27FC236}">
                    <a16:creationId xmlns:a16="http://schemas.microsoft.com/office/drawing/2014/main" id="{11B54D9A-5BD7-4494-84EB-7C2EE311ACA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2" name="object 7">
                <a:extLst>
                  <a:ext uri="{FF2B5EF4-FFF2-40B4-BE49-F238E27FC236}">
                    <a16:creationId xmlns:a16="http://schemas.microsoft.com/office/drawing/2014/main" id="{11B54D9A-5BD7-4494-84EB-7C2EE311ACA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3962821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page3</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8559940" y="307551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8559940" y="409137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8559940" y="459937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8559940" y="5615333"/>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856530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10121758"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8559940" y="205951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8559940" y="6123304"/>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txBox="1"/>
          <p:nvPr/>
        </p:nvSpPr>
        <p:spPr>
          <a:xfrm>
            <a:off x="10374770" y="4662170"/>
            <a:ext cx="1545167" cy="613415"/>
          </a:xfrm>
          <a:prstGeom prst="rect">
            <a:avLst/>
          </a:prstGeom>
        </p:spPr>
        <p:txBody>
          <a:bodyPr vert="horz" wrap="square" lIns="0" tIns="48683" rIns="0" bIns="0" rtlCol="0">
            <a:spAutoFit/>
          </a:bodyPr>
          <a:lstStyle/>
          <a:p>
            <a:pPr marL="14111" marR="5644" lvl="0" indent="177798"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 1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9" name="object 39"/>
          <p:cNvSpPr/>
          <p:nvPr/>
        </p:nvSpPr>
        <p:spPr>
          <a:xfrm>
            <a:off x="9857740" y="5328920"/>
            <a:ext cx="877006" cy="127000"/>
          </a:xfrm>
          <a:custGeom>
            <a:avLst/>
            <a:gdLst/>
            <a:ahLst/>
            <a:cxnLst/>
            <a:rect l="l" t="t" r="r" b="b"/>
            <a:pathLst>
              <a:path w="789304" h="114300">
                <a:moveTo>
                  <a:pt x="114300" y="0"/>
                </a:moveTo>
                <a:lnTo>
                  <a:pt x="0" y="57150"/>
                </a:lnTo>
                <a:lnTo>
                  <a:pt x="114300" y="114300"/>
                </a:lnTo>
                <a:lnTo>
                  <a:pt x="114300" y="76200"/>
                </a:lnTo>
                <a:lnTo>
                  <a:pt x="95250" y="76200"/>
                </a:lnTo>
                <a:lnTo>
                  <a:pt x="95250" y="38100"/>
                </a:lnTo>
                <a:lnTo>
                  <a:pt x="114300" y="38100"/>
                </a:lnTo>
                <a:lnTo>
                  <a:pt x="114300" y="0"/>
                </a:lnTo>
                <a:close/>
              </a:path>
              <a:path w="789304" h="114300">
                <a:moveTo>
                  <a:pt x="114300" y="38100"/>
                </a:moveTo>
                <a:lnTo>
                  <a:pt x="95250" y="38100"/>
                </a:lnTo>
                <a:lnTo>
                  <a:pt x="95250" y="76200"/>
                </a:lnTo>
                <a:lnTo>
                  <a:pt x="114300" y="76200"/>
                </a:lnTo>
                <a:lnTo>
                  <a:pt x="114300" y="38100"/>
                </a:lnTo>
                <a:close/>
              </a:path>
              <a:path w="789304" h="114300">
                <a:moveTo>
                  <a:pt x="789177" y="38100"/>
                </a:moveTo>
                <a:lnTo>
                  <a:pt x="114300" y="38100"/>
                </a:lnTo>
                <a:lnTo>
                  <a:pt x="114300" y="76200"/>
                </a:lnTo>
                <a:lnTo>
                  <a:pt x="789177" y="76200"/>
                </a:lnTo>
                <a:lnTo>
                  <a:pt x="789177"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3751580" y="6288137"/>
            <a:ext cx="5316361"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page3 populated and mapped into </a:t>
            </a:r>
            <a:r>
              <a:rPr kumimoji="0" sz="2000" b="0" i="0" u="none" strike="noStrike" kern="1200" cap="none" spc="-44" normalizeH="0" baseline="0" noProof="0" dirty="0">
                <a:ln>
                  <a:noFill/>
                </a:ln>
                <a:solidFill>
                  <a:prstClr val="black"/>
                </a:solidFill>
                <a:effectLst/>
                <a:uLnTx/>
                <a:uFillTx/>
                <a:latin typeface="Trebuchet MS"/>
                <a:ea typeface="+mn-ea"/>
                <a:cs typeface="Trebuchet MS"/>
              </a:rPr>
              <a:t>B’s</a:t>
            </a:r>
            <a:r>
              <a:rPr kumimoji="0" sz="2000" b="0" i="0" u="none" strike="noStrike" kern="1200" cap="none" spc="-78"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2" name="object 42"/>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3" name="object 43"/>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5" name="object 7">
                <a:extLst>
                  <a:ext uri="{FF2B5EF4-FFF2-40B4-BE49-F238E27FC236}">
                    <a16:creationId xmlns:a16="http://schemas.microsoft.com/office/drawing/2014/main" id="{47278018-2B56-4CDB-A259-FB5499768AA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5" name="object 7">
                <a:extLst>
                  <a:ext uri="{FF2B5EF4-FFF2-40B4-BE49-F238E27FC236}">
                    <a16:creationId xmlns:a16="http://schemas.microsoft.com/office/drawing/2014/main" id="{47278018-2B56-4CDB-A259-FB5499768AA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44" name="Rectangle 43"/>
          <p:cNvSpPr/>
          <p:nvPr/>
        </p:nvSpPr>
        <p:spPr>
          <a:xfrm>
            <a:off x="8570524" y="5097137"/>
            <a:ext cx="1545309" cy="51203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3</a:t>
            </a:r>
          </a:p>
        </p:txBody>
      </p:sp>
      <p:sp>
        <p:nvSpPr>
          <p:cNvPr id="46" name="Rectangle 45"/>
          <p:cNvSpPr/>
          <p:nvPr/>
        </p:nvSpPr>
        <p:spPr>
          <a:xfrm>
            <a:off x="8565794" y="3575115"/>
            <a:ext cx="1545309" cy="51203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2</a:t>
            </a:r>
          </a:p>
        </p:txBody>
      </p:sp>
      <p:sp>
        <p:nvSpPr>
          <p:cNvPr id="37" name="object 37"/>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7747846" y="3865033"/>
            <a:ext cx="982132" cy="1462617"/>
          </a:xfrm>
          <a:custGeom>
            <a:avLst/>
            <a:gdLst/>
            <a:ahLst/>
            <a:cxnLst/>
            <a:rect l="l" t="t" r="r" b="b"/>
            <a:pathLst>
              <a:path w="883920" h="1316354">
                <a:moveTo>
                  <a:pt x="79090" y="84644"/>
                </a:moveTo>
                <a:lnTo>
                  <a:pt x="47361" y="105755"/>
                </a:lnTo>
                <a:lnTo>
                  <a:pt x="851916" y="1315847"/>
                </a:lnTo>
                <a:lnTo>
                  <a:pt x="883539" y="1294765"/>
                </a:lnTo>
                <a:lnTo>
                  <a:pt x="79090" y="84644"/>
                </a:lnTo>
                <a:close/>
              </a:path>
              <a:path w="883920" h="1316354">
                <a:moveTo>
                  <a:pt x="0" y="0"/>
                </a:moveTo>
                <a:lnTo>
                  <a:pt x="15621" y="126873"/>
                </a:lnTo>
                <a:lnTo>
                  <a:pt x="47361" y="105755"/>
                </a:lnTo>
                <a:lnTo>
                  <a:pt x="36830" y="89916"/>
                </a:lnTo>
                <a:lnTo>
                  <a:pt x="68580" y="68834"/>
                </a:lnTo>
                <a:lnTo>
                  <a:pt x="102853" y="68834"/>
                </a:lnTo>
                <a:lnTo>
                  <a:pt x="110871" y="63500"/>
                </a:lnTo>
                <a:lnTo>
                  <a:pt x="0" y="0"/>
                </a:lnTo>
                <a:close/>
              </a:path>
              <a:path w="883920" h="1316354">
                <a:moveTo>
                  <a:pt x="68580" y="68834"/>
                </a:moveTo>
                <a:lnTo>
                  <a:pt x="36830" y="89916"/>
                </a:lnTo>
                <a:lnTo>
                  <a:pt x="47361" y="105755"/>
                </a:lnTo>
                <a:lnTo>
                  <a:pt x="79090" y="84644"/>
                </a:lnTo>
                <a:lnTo>
                  <a:pt x="68580" y="68834"/>
                </a:lnTo>
                <a:close/>
              </a:path>
              <a:path w="883920" h="1316354">
                <a:moveTo>
                  <a:pt x="102853" y="68834"/>
                </a:moveTo>
                <a:lnTo>
                  <a:pt x="68580" y="68834"/>
                </a:lnTo>
                <a:lnTo>
                  <a:pt x="79090" y="84644"/>
                </a:lnTo>
                <a:lnTo>
                  <a:pt x="102853" y="6883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p:cNvSpPr/>
          <p:nvPr/>
        </p:nvSpPr>
        <p:spPr>
          <a:xfrm>
            <a:off x="8573486" y="2555372"/>
            <a:ext cx="1545309" cy="5120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1</a:t>
            </a:r>
          </a:p>
        </p:txBody>
      </p:sp>
    </p:spTree>
    <p:extLst>
      <p:ext uri="{BB962C8B-B14F-4D97-AF65-F5344CB8AC3E}">
        <p14:creationId xmlns:p14="http://schemas.microsoft.com/office/powerpoint/2010/main" val="1713230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2175979" y="3607965"/>
            <a:ext cx="1413163"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6" name="object 16"/>
          <p:cNvSpPr txBox="1"/>
          <p:nvPr/>
        </p:nvSpPr>
        <p:spPr>
          <a:xfrm>
            <a:off x="2167318" y="5141605"/>
            <a:ext cx="1368034"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7" name="object 37"/>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8" name="object 38"/>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7747846" y="3865033"/>
            <a:ext cx="982132" cy="1462617"/>
          </a:xfrm>
          <a:custGeom>
            <a:avLst/>
            <a:gdLst/>
            <a:ahLst/>
            <a:cxnLst/>
            <a:rect l="l" t="t" r="r" b="b"/>
            <a:pathLst>
              <a:path w="883920" h="1316354">
                <a:moveTo>
                  <a:pt x="79090" y="84644"/>
                </a:moveTo>
                <a:lnTo>
                  <a:pt x="47361" y="105755"/>
                </a:lnTo>
                <a:lnTo>
                  <a:pt x="851916" y="1315847"/>
                </a:lnTo>
                <a:lnTo>
                  <a:pt x="883539" y="1294765"/>
                </a:lnTo>
                <a:lnTo>
                  <a:pt x="79090" y="84644"/>
                </a:lnTo>
                <a:close/>
              </a:path>
              <a:path w="883920" h="1316354">
                <a:moveTo>
                  <a:pt x="0" y="0"/>
                </a:moveTo>
                <a:lnTo>
                  <a:pt x="15621" y="126873"/>
                </a:lnTo>
                <a:lnTo>
                  <a:pt x="47361" y="105755"/>
                </a:lnTo>
                <a:lnTo>
                  <a:pt x="36830" y="89916"/>
                </a:lnTo>
                <a:lnTo>
                  <a:pt x="68580" y="68834"/>
                </a:lnTo>
                <a:lnTo>
                  <a:pt x="102853" y="68834"/>
                </a:lnTo>
                <a:lnTo>
                  <a:pt x="110871" y="63500"/>
                </a:lnTo>
                <a:lnTo>
                  <a:pt x="0" y="0"/>
                </a:lnTo>
                <a:close/>
              </a:path>
              <a:path w="883920" h="1316354">
                <a:moveTo>
                  <a:pt x="68580" y="68834"/>
                </a:moveTo>
                <a:lnTo>
                  <a:pt x="36830" y="89916"/>
                </a:lnTo>
                <a:lnTo>
                  <a:pt x="47361" y="105755"/>
                </a:lnTo>
                <a:lnTo>
                  <a:pt x="79090" y="84644"/>
                </a:lnTo>
                <a:lnTo>
                  <a:pt x="68580" y="68834"/>
                </a:lnTo>
                <a:close/>
              </a:path>
              <a:path w="883920" h="1316354">
                <a:moveTo>
                  <a:pt x="102853" y="68834"/>
                </a:moveTo>
                <a:lnTo>
                  <a:pt x="68580" y="68834"/>
                </a:lnTo>
                <a:lnTo>
                  <a:pt x="79090" y="84644"/>
                </a:lnTo>
                <a:lnTo>
                  <a:pt x="102853" y="6883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2" name="object 42"/>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4" name="object 44"/>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5" name="object 45"/>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7" name="object 7">
                <a:extLst>
                  <a:ext uri="{FF2B5EF4-FFF2-40B4-BE49-F238E27FC236}">
                    <a16:creationId xmlns:a16="http://schemas.microsoft.com/office/drawing/2014/main" id="{C9FE3DFE-9559-4F03-8296-D03DD0F91EF4}"/>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7" name="object 7">
                <a:extLst>
                  <a:ext uri="{FF2B5EF4-FFF2-40B4-BE49-F238E27FC236}">
                    <a16:creationId xmlns:a16="http://schemas.microsoft.com/office/drawing/2014/main" id="{C9FE3DFE-9559-4F03-8296-D03DD0F91EF4}"/>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7718356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180618" y="3642697"/>
            <a:ext cx="1442756"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56168" y="5149001"/>
            <a:ext cx="1442756"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7" name="object 27"/>
          <p:cNvGraphicFramePr>
            <a:graphicFrameLocks noGrp="1"/>
          </p:cNvGraphicFramePr>
          <p:nvPr/>
        </p:nvGraphicFramePr>
        <p:xfrm>
          <a:off x="6406091" y="3107901"/>
          <a:ext cx="1556456" cy="2031858"/>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50785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99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28" name="object 28"/>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9" name="object 29"/>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0" name="object 30"/>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2" name="object 32"/>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4" name="object 34"/>
          <p:cNvSpPr txBox="1"/>
          <p:nvPr/>
        </p:nvSpPr>
        <p:spPr>
          <a:xfrm>
            <a:off x="3801955" y="6288137"/>
            <a:ext cx="5216878"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page2 and page3 unmapped from </a:t>
            </a:r>
            <a:r>
              <a:rPr kumimoji="0" sz="2000" b="0" i="0" u="none" strike="noStrike" kern="1200" cap="none" spc="-50" normalizeH="0" baseline="0" noProof="0" dirty="0">
                <a:ln>
                  <a:noFill/>
                </a:ln>
                <a:solidFill>
                  <a:prstClr val="black"/>
                </a:solidFill>
                <a:effectLst/>
                <a:uLnTx/>
                <a:uFillTx/>
                <a:latin typeface="Trebuchet MS"/>
                <a:ea typeface="+mn-ea"/>
                <a:cs typeface="Trebuchet MS"/>
              </a:rPr>
              <a:t>B’s</a:t>
            </a:r>
            <a:r>
              <a:rPr kumimoji="0" sz="2000" b="0" i="0" u="none" strike="noStrike" kern="1200" cap="none" spc="-22"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5" name="object 35"/>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6"/>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8" name="object 7">
                <a:extLst>
                  <a:ext uri="{FF2B5EF4-FFF2-40B4-BE49-F238E27FC236}">
                    <a16:creationId xmlns:a16="http://schemas.microsoft.com/office/drawing/2014/main" id="{A9082C5F-2AD0-4012-80A2-F9BB9E79D78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8" name="object 7">
                <a:extLst>
                  <a:ext uri="{FF2B5EF4-FFF2-40B4-BE49-F238E27FC236}">
                    <a16:creationId xmlns:a16="http://schemas.microsoft.com/office/drawing/2014/main" id="{A9082C5F-2AD0-4012-80A2-F9BB9E79D78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4420367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2165947" y="3640639"/>
            <a:ext cx="1462315"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65947" y="5164499"/>
            <a:ext cx="1462315"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graphicFrame>
        <p:nvGraphicFramePr>
          <p:cNvPr id="37" name="object 37"/>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8" name="object 38"/>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0" name="object 40"/>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10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2" name="object 42"/>
          <p:cNvSpPr/>
          <p:nvPr/>
        </p:nvSpPr>
        <p:spPr>
          <a:xfrm>
            <a:off x="5546513" y="3363101"/>
            <a:ext cx="1060450" cy="496711"/>
          </a:xfrm>
          <a:custGeom>
            <a:avLst/>
            <a:gdLst/>
            <a:ahLst/>
            <a:cxnLst/>
            <a:rect l="l" t="t" r="r" b="b"/>
            <a:pathLst>
              <a:path w="954404" h="447039">
                <a:moveTo>
                  <a:pt x="938911" y="0"/>
                </a:moveTo>
                <a:lnTo>
                  <a:pt x="834516" y="46735"/>
                </a:lnTo>
                <a:lnTo>
                  <a:pt x="850138" y="81533"/>
                </a:lnTo>
                <a:lnTo>
                  <a:pt x="954404" y="34797"/>
                </a:lnTo>
                <a:lnTo>
                  <a:pt x="938911" y="0"/>
                </a:lnTo>
                <a:close/>
              </a:path>
              <a:path w="954404" h="447039">
                <a:moveTo>
                  <a:pt x="799846" y="62356"/>
                </a:moveTo>
                <a:lnTo>
                  <a:pt x="695451" y="109092"/>
                </a:lnTo>
                <a:lnTo>
                  <a:pt x="711073" y="143763"/>
                </a:lnTo>
                <a:lnTo>
                  <a:pt x="815339" y="97027"/>
                </a:lnTo>
                <a:lnTo>
                  <a:pt x="799846" y="62356"/>
                </a:lnTo>
                <a:close/>
              </a:path>
              <a:path w="954404" h="447039">
                <a:moveTo>
                  <a:pt x="660780" y="124586"/>
                </a:moveTo>
                <a:lnTo>
                  <a:pt x="556387" y="171322"/>
                </a:lnTo>
                <a:lnTo>
                  <a:pt x="572008" y="206120"/>
                </a:lnTo>
                <a:lnTo>
                  <a:pt x="676275" y="159384"/>
                </a:lnTo>
                <a:lnTo>
                  <a:pt x="660780" y="124586"/>
                </a:lnTo>
                <a:close/>
              </a:path>
              <a:path w="954404" h="447039">
                <a:moveTo>
                  <a:pt x="521588" y="186944"/>
                </a:moveTo>
                <a:lnTo>
                  <a:pt x="417322" y="233679"/>
                </a:lnTo>
                <a:lnTo>
                  <a:pt x="432942" y="268477"/>
                </a:lnTo>
                <a:lnTo>
                  <a:pt x="537210" y="221741"/>
                </a:lnTo>
                <a:lnTo>
                  <a:pt x="521588" y="186944"/>
                </a:lnTo>
                <a:close/>
              </a:path>
              <a:path w="954404" h="447039">
                <a:moveTo>
                  <a:pt x="382524" y="249173"/>
                </a:moveTo>
                <a:lnTo>
                  <a:pt x="278257" y="295909"/>
                </a:lnTo>
                <a:lnTo>
                  <a:pt x="293877" y="330707"/>
                </a:lnTo>
                <a:lnTo>
                  <a:pt x="398145" y="283971"/>
                </a:lnTo>
                <a:lnTo>
                  <a:pt x="382524" y="249173"/>
                </a:lnTo>
                <a:close/>
              </a:path>
              <a:path w="954404" h="447039">
                <a:moveTo>
                  <a:pt x="243459" y="311531"/>
                </a:moveTo>
                <a:lnTo>
                  <a:pt x="139191" y="358266"/>
                </a:lnTo>
                <a:lnTo>
                  <a:pt x="154686" y="393064"/>
                </a:lnTo>
                <a:lnTo>
                  <a:pt x="259079" y="346328"/>
                </a:lnTo>
                <a:lnTo>
                  <a:pt x="243459" y="311531"/>
                </a:lnTo>
                <a:close/>
              </a:path>
              <a:path w="954404" h="447039">
                <a:moveTo>
                  <a:pt x="80899" y="342645"/>
                </a:moveTo>
                <a:lnTo>
                  <a:pt x="0" y="441451"/>
                </a:lnTo>
                <a:lnTo>
                  <a:pt x="127635" y="446913"/>
                </a:lnTo>
                <a:lnTo>
                  <a:pt x="115566" y="419988"/>
                </a:lnTo>
                <a:lnTo>
                  <a:pt x="94741" y="419988"/>
                </a:lnTo>
                <a:lnTo>
                  <a:pt x="79121" y="385190"/>
                </a:lnTo>
                <a:lnTo>
                  <a:pt x="96487" y="377423"/>
                </a:lnTo>
                <a:lnTo>
                  <a:pt x="80899" y="342645"/>
                </a:lnTo>
                <a:close/>
              </a:path>
              <a:path w="954404" h="447039">
                <a:moveTo>
                  <a:pt x="96487" y="377423"/>
                </a:moveTo>
                <a:lnTo>
                  <a:pt x="79121" y="385190"/>
                </a:lnTo>
                <a:lnTo>
                  <a:pt x="94741" y="419988"/>
                </a:lnTo>
                <a:lnTo>
                  <a:pt x="112056" y="412158"/>
                </a:lnTo>
                <a:lnTo>
                  <a:pt x="96487" y="377423"/>
                </a:lnTo>
                <a:close/>
              </a:path>
              <a:path w="954404" h="447039">
                <a:moveTo>
                  <a:pt x="112056" y="412158"/>
                </a:moveTo>
                <a:lnTo>
                  <a:pt x="94741" y="419988"/>
                </a:lnTo>
                <a:lnTo>
                  <a:pt x="115566" y="419988"/>
                </a:lnTo>
                <a:lnTo>
                  <a:pt x="112056" y="412158"/>
                </a:lnTo>
                <a:close/>
              </a:path>
              <a:path w="954404" h="447039">
                <a:moveTo>
                  <a:pt x="104393" y="373888"/>
                </a:moveTo>
                <a:lnTo>
                  <a:pt x="96487" y="377423"/>
                </a:lnTo>
                <a:lnTo>
                  <a:pt x="112056" y="412158"/>
                </a:lnTo>
                <a:lnTo>
                  <a:pt x="120014" y="408558"/>
                </a:lnTo>
                <a:lnTo>
                  <a:pt x="104393" y="373888"/>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5546512" y="3834130"/>
            <a:ext cx="1061156" cy="531283"/>
          </a:xfrm>
          <a:custGeom>
            <a:avLst/>
            <a:gdLst/>
            <a:ahLst/>
            <a:cxnLst/>
            <a:rect l="l" t="t" r="r" b="b"/>
            <a:pathLst>
              <a:path w="955039" h="478154">
                <a:moveTo>
                  <a:pt x="938402" y="0"/>
                </a:moveTo>
                <a:lnTo>
                  <a:pt x="835533" y="49910"/>
                </a:lnTo>
                <a:lnTo>
                  <a:pt x="852170" y="84200"/>
                </a:lnTo>
                <a:lnTo>
                  <a:pt x="955039" y="34289"/>
                </a:lnTo>
                <a:lnTo>
                  <a:pt x="938402" y="0"/>
                </a:lnTo>
                <a:close/>
              </a:path>
              <a:path w="955039" h="478154">
                <a:moveTo>
                  <a:pt x="801242" y="66547"/>
                </a:moveTo>
                <a:lnTo>
                  <a:pt x="698373" y="116331"/>
                </a:lnTo>
                <a:lnTo>
                  <a:pt x="715010" y="150621"/>
                </a:lnTo>
                <a:lnTo>
                  <a:pt x="817879" y="100837"/>
                </a:lnTo>
                <a:lnTo>
                  <a:pt x="801242" y="66547"/>
                </a:lnTo>
                <a:close/>
              </a:path>
              <a:path w="955039" h="478154">
                <a:moveTo>
                  <a:pt x="664083" y="132968"/>
                </a:moveTo>
                <a:lnTo>
                  <a:pt x="561213" y="182879"/>
                </a:lnTo>
                <a:lnTo>
                  <a:pt x="577850" y="217169"/>
                </a:lnTo>
                <a:lnTo>
                  <a:pt x="680720" y="167258"/>
                </a:lnTo>
                <a:lnTo>
                  <a:pt x="664083" y="132968"/>
                </a:lnTo>
                <a:close/>
              </a:path>
              <a:path w="955039" h="478154">
                <a:moveTo>
                  <a:pt x="526923" y="199516"/>
                </a:moveTo>
                <a:lnTo>
                  <a:pt x="424179" y="249300"/>
                </a:lnTo>
                <a:lnTo>
                  <a:pt x="440689" y="283590"/>
                </a:lnTo>
                <a:lnTo>
                  <a:pt x="543560" y="233806"/>
                </a:lnTo>
                <a:lnTo>
                  <a:pt x="526923" y="199516"/>
                </a:lnTo>
                <a:close/>
              </a:path>
              <a:path w="955039" h="478154">
                <a:moveTo>
                  <a:pt x="389889" y="265937"/>
                </a:moveTo>
                <a:lnTo>
                  <a:pt x="287020" y="315848"/>
                </a:lnTo>
                <a:lnTo>
                  <a:pt x="303657" y="350138"/>
                </a:lnTo>
                <a:lnTo>
                  <a:pt x="406400" y="300227"/>
                </a:lnTo>
                <a:lnTo>
                  <a:pt x="389889" y="265937"/>
                </a:lnTo>
                <a:close/>
              </a:path>
              <a:path w="955039" h="478154">
                <a:moveTo>
                  <a:pt x="252729" y="332485"/>
                </a:moveTo>
                <a:lnTo>
                  <a:pt x="149860" y="382269"/>
                </a:lnTo>
                <a:lnTo>
                  <a:pt x="166497" y="416559"/>
                </a:lnTo>
                <a:lnTo>
                  <a:pt x="269366" y="366775"/>
                </a:lnTo>
                <a:lnTo>
                  <a:pt x="252729" y="332485"/>
                </a:lnTo>
                <a:close/>
              </a:path>
              <a:path w="955039" h="478154">
                <a:moveTo>
                  <a:pt x="77850" y="374903"/>
                </a:moveTo>
                <a:lnTo>
                  <a:pt x="0" y="476122"/>
                </a:lnTo>
                <a:lnTo>
                  <a:pt x="127762" y="477646"/>
                </a:lnTo>
                <a:lnTo>
                  <a:pt x="115176" y="451738"/>
                </a:lnTo>
                <a:lnTo>
                  <a:pt x="93979" y="451738"/>
                </a:lnTo>
                <a:lnTo>
                  <a:pt x="77342" y="417448"/>
                </a:lnTo>
                <a:lnTo>
                  <a:pt x="94480" y="409136"/>
                </a:lnTo>
                <a:lnTo>
                  <a:pt x="77850" y="374903"/>
                </a:lnTo>
                <a:close/>
              </a:path>
              <a:path w="955039" h="478154">
                <a:moveTo>
                  <a:pt x="94480" y="409136"/>
                </a:moveTo>
                <a:lnTo>
                  <a:pt x="77342" y="417448"/>
                </a:lnTo>
                <a:lnTo>
                  <a:pt x="93979" y="451738"/>
                </a:lnTo>
                <a:lnTo>
                  <a:pt x="111134" y="443418"/>
                </a:lnTo>
                <a:lnTo>
                  <a:pt x="94480" y="409136"/>
                </a:lnTo>
                <a:close/>
              </a:path>
              <a:path w="955039" h="478154">
                <a:moveTo>
                  <a:pt x="111134" y="443418"/>
                </a:moveTo>
                <a:lnTo>
                  <a:pt x="93979" y="451738"/>
                </a:lnTo>
                <a:lnTo>
                  <a:pt x="115176" y="451738"/>
                </a:lnTo>
                <a:lnTo>
                  <a:pt x="111134" y="443418"/>
                </a:lnTo>
                <a:close/>
              </a:path>
              <a:path w="955039" h="478154">
                <a:moveTo>
                  <a:pt x="115570" y="398906"/>
                </a:moveTo>
                <a:lnTo>
                  <a:pt x="94480" y="409136"/>
                </a:lnTo>
                <a:lnTo>
                  <a:pt x="111134" y="443418"/>
                </a:lnTo>
                <a:lnTo>
                  <a:pt x="132207" y="433196"/>
                </a:lnTo>
                <a:lnTo>
                  <a:pt x="115570" y="3989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txBox="1"/>
          <p:nvPr/>
        </p:nvSpPr>
        <p:spPr>
          <a:xfrm>
            <a:off x="3902569" y="6288137"/>
            <a:ext cx="5015794"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pages data migrated to </a:t>
            </a:r>
            <a:r>
              <a:rPr kumimoji="0" sz="2000" b="0" i="0" u="none" strike="noStrike" kern="1200" cap="none" spc="-127" normalizeH="0" baseline="0" noProof="0" dirty="0">
                <a:ln>
                  <a:noFill/>
                </a:ln>
                <a:solidFill>
                  <a:prstClr val="black"/>
                </a:solidFill>
                <a:effectLst/>
                <a:uLnTx/>
                <a:uFillTx/>
                <a:latin typeface="Trebuchet MS"/>
                <a:ea typeface="+mn-ea"/>
                <a:cs typeface="Trebuchet MS"/>
              </a:rPr>
              <a:t>A’s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physical</a:t>
            </a:r>
            <a:r>
              <a:rPr kumimoji="0" sz="2000" b="0" i="0" u="none" strike="noStrike" kern="1200" cap="none" spc="-50"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5" name="object 45"/>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6" name="object 46"/>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8" name="object 7">
                <a:extLst>
                  <a:ext uri="{FF2B5EF4-FFF2-40B4-BE49-F238E27FC236}">
                    <a16:creationId xmlns:a16="http://schemas.microsoft.com/office/drawing/2014/main" id="{505D6708-FEC6-4F11-8FB7-7155094EA490}"/>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8" name="object 7">
                <a:extLst>
                  <a:ext uri="{FF2B5EF4-FFF2-40B4-BE49-F238E27FC236}">
                    <a16:creationId xmlns:a16="http://schemas.microsoft.com/office/drawing/2014/main" id="{505D6708-FEC6-4F11-8FB7-7155094EA490}"/>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47" name="Rectangle 46"/>
          <p:cNvSpPr/>
          <p:nvPr/>
        </p:nvSpPr>
        <p:spPr>
          <a:xfrm rot="20154696">
            <a:off x="5468146" y="4049949"/>
            <a:ext cx="136101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6" normalizeH="0" baseline="0" noProof="0" dirty="0">
                <a:ln>
                  <a:noFill/>
                </a:ln>
                <a:solidFill>
                  <a:prstClr val="black"/>
                </a:solidFill>
                <a:effectLst/>
                <a:uLnTx/>
                <a:uFillTx/>
                <a:latin typeface="Arial"/>
                <a:ea typeface="+mn-ea"/>
                <a:cs typeface="Arial"/>
              </a:rPr>
              <a:t>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6" normalizeH="0" baseline="0" noProof="0" dirty="0">
                <a:ln>
                  <a:noFill/>
                </a:ln>
                <a:solidFill>
                  <a:prstClr val="black"/>
                </a:solidFill>
                <a:effectLst/>
                <a:uLnTx/>
                <a:uFillTx/>
                <a:latin typeface="Arial"/>
                <a:ea typeface="+mn-ea"/>
                <a:cs typeface="Arial"/>
              </a:rPr>
              <a:t>(runtime managed)</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2258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6826" y="3583403"/>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6826" y="5107361"/>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126827" y="3583515"/>
            <a:ext cx="1557161" cy="404670"/>
          </a:xfrm>
          <a:prstGeom prst="rect">
            <a:avLst/>
          </a:prstGeom>
          <a:ln w="9525">
            <a:solidFill>
              <a:srgbClr val="76B800"/>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26827" y="5107375"/>
            <a:ext cx="1557161" cy="404670"/>
          </a:xfrm>
          <a:prstGeom prst="rect">
            <a:avLst/>
          </a:prstGeom>
          <a:ln w="9525">
            <a:solidFill>
              <a:srgbClr val="76B800"/>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8" name="object 28"/>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9" name="object 29"/>
          <p:cNvGraphicFramePr>
            <a:graphicFrameLocks noGrp="1"/>
          </p:cNvGraphicFramePr>
          <p:nvPr/>
        </p:nvGraphicFramePr>
        <p:xfrm>
          <a:off x="6406091" y="3107901"/>
          <a:ext cx="1556456" cy="2031858"/>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785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99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30" name="object 30"/>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1" name="object 31"/>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2" name="object 32"/>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txBox="1"/>
          <p:nvPr/>
        </p:nvSpPr>
        <p:spPr>
          <a:xfrm>
            <a:off x="386870" y="3904544"/>
            <a:ext cx="1545167" cy="613415"/>
          </a:xfrm>
          <a:prstGeom prst="rect">
            <a:avLst/>
          </a:prstGeom>
        </p:spPr>
        <p:txBody>
          <a:bodyPr vert="horz" wrap="square" lIns="0" tIns="48683" rIns="0" bIns="0" rtlCol="0">
            <a:spAutoFit/>
          </a:bodyPr>
          <a:lstStyle/>
          <a:p>
            <a:pPr marL="14111" marR="5644" lvl="0" indent="177798"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 1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4" name="object 34"/>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txBox="1"/>
          <p:nvPr/>
        </p:nvSpPr>
        <p:spPr>
          <a:xfrm>
            <a:off x="386870" y="5470257"/>
            <a:ext cx="1545167" cy="604154"/>
          </a:xfrm>
          <a:prstGeom prst="rect">
            <a:avLst/>
          </a:prstGeom>
        </p:spPr>
        <p:txBody>
          <a:bodyPr vert="horz" wrap="square" lIns="0" tIns="14111" rIns="0" bIns="0" rtlCol="0">
            <a:spAutoFit/>
          </a:bodyPr>
          <a:lstStyle/>
          <a:p>
            <a:pPr marL="0"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0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p>
        </p:txBody>
      </p:sp>
      <p:sp>
        <p:nvSpPr>
          <p:cNvPr id="36" name="object 36"/>
          <p:cNvSpPr/>
          <p:nvPr/>
        </p:nvSpPr>
        <p:spPr>
          <a:xfrm>
            <a:off x="3527495" y="3814797"/>
            <a:ext cx="969433" cy="127000"/>
          </a:xfrm>
          <a:custGeom>
            <a:avLst/>
            <a:gdLst/>
            <a:ahLst/>
            <a:cxnLst/>
            <a:rect l="l" t="t" r="r" b="b"/>
            <a:pathLst>
              <a:path w="872489" h="114300">
                <a:moveTo>
                  <a:pt x="759968" y="0"/>
                </a:moveTo>
                <a:lnTo>
                  <a:pt x="758823" y="38165"/>
                </a:lnTo>
                <a:lnTo>
                  <a:pt x="777875" y="38734"/>
                </a:lnTo>
                <a:lnTo>
                  <a:pt x="776732" y="76834"/>
                </a:lnTo>
                <a:lnTo>
                  <a:pt x="757662" y="76834"/>
                </a:lnTo>
                <a:lnTo>
                  <a:pt x="756539" y="114299"/>
                </a:lnTo>
                <a:lnTo>
                  <a:pt x="837403" y="76834"/>
                </a:lnTo>
                <a:lnTo>
                  <a:pt x="776732" y="76834"/>
                </a:lnTo>
                <a:lnTo>
                  <a:pt x="757680" y="76264"/>
                </a:lnTo>
                <a:lnTo>
                  <a:pt x="838633" y="76264"/>
                </a:lnTo>
                <a:lnTo>
                  <a:pt x="872490" y="60578"/>
                </a:lnTo>
                <a:lnTo>
                  <a:pt x="759968" y="0"/>
                </a:lnTo>
                <a:close/>
              </a:path>
              <a:path w="872489" h="114300">
                <a:moveTo>
                  <a:pt x="758823" y="38165"/>
                </a:moveTo>
                <a:lnTo>
                  <a:pt x="757680" y="76264"/>
                </a:lnTo>
                <a:lnTo>
                  <a:pt x="776732" y="76834"/>
                </a:lnTo>
                <a:lnTo>
                  <a:pt x="777875" y="38734"/>
                </a:lnTo>
                <a:lnTo>
                  <a:pt x="758823" y="38165"/>
                </a:lnTo>
                <a:close/>
              </a:path>
              <a:path w="872489" h="114300">
                <a:moveTo>
                  <a:pt x="1016" y="15493"/>
                </a:moveTo>
                <a:lnTo>
                  <a:pt x="0" y="53593"/>
                </a:lnTo>
                <a:lnTo>
                  <a:pt x="757680" y="76264"/>
                </a:lnTo>
                <a:lnTo>
                  <a:pt x="758823" y="38165"/>
                </a:lnTo>
                <a:lnTo>
                  <a:pt x="1016" y="15493"/>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3513244" y="4362873"/>
            <a:ext cx="984250" cy="967317"/>
          </a:xfrm>
          <a:custGeom>
            <a:avLst/>
            <a:gdLst/>
            <a:ahLst/>
            <a:cxnLst/>
            <a:rect l="l" t="t" r="r" b="b"/>
            <a:pathLst>
              <a:path w="885825" h="870585">
                <a:moveTo>
                  <a:pt x="790478" y="66535"/>
                </a:moveTo>
                <a:lnTo>
                  <a:pt x="0" y="843279"/>
                </a:lnTo>
                <a:lnTo>
                  <a:pt x="26669" y="870457"/>
                </a:lnTo>
                <a:lnTo>
                  <a:pt x="817231" y="93755"/>
                </a:lnTo>
                <a:lnTo>
                  <a:pt x="790478" y="66535"/>
                </a:lnTo>
                <a:close/>
              </a:path>
              <a:path w="885825" h="870585">
                <a:moveTo>
                  <a:pt x="867094" y="53212"/>
                </a:moveTo>
                <a:lnTo>
                  <a:pt x="804036" y="53212"/>
                </a:lnTo>
                <a:lnTo>
                  <a:pt x="830833" y="80390"/>
                </a:lnTo>
                <a:lnTo>
                  <a:pt x="817231" y="93755"/>
                </a:lnTo>
                <a:lnTo>
                  <a:pt x="843915" y="120903"/>
                </a:lnTo>
                <a:lnTo>
                  <a:pt x="867094" y="53212"/>
                </a:lnTo>
                <a:close/>
              </a:path>
              <a:path w="885825" h="870585">
                <a:moveTo>
                  <a:pt x="804036" y="53212"/>
                </a:moveTo>
                <a:lnTo>
                  <a:pt x="790478" y="66535"/>
                </a:lnTo>
                <a:lnTo>
                  <a:pt x="817231" y="93755"/>
                </a:lnTo>
                <a:lnTo>
                  <a:pt x="830833" y="80390"/>
                </a:lnTo>
                <a:lnTo>
                  <a:pt x="804036" y="53212"/>
                </a:lnTo>
                <a:close/>
              </a:path>
              <a:path w="885825" h="870585">
                <a:moveTo>
                  <a:pt x="885317" y="0"/>
                </a:moveTo>
                <a:lnTo>
                  <a:pt x="763778" y="39369"/>
                </a:lnTo>
                <a:lnTo>
                  <a:pt x="790478" y="66535"/>
                </a:lnTo>
                <a:lnTo>
                  <a:pt x="804036" y="53212"/>
                </a:lnTo>
                <a:lnTo>
                  <a:pt x="867094" y="53212"/>
                </a:lnTo>
                <a:lnTo>
                  <a:pt x="885317"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9" name="object 39"/>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1" name="object 7">
                <a:extLst>
                  <a:ext uri="{FF2B5EF4-FFF2-40B4-BE49-F238E27FC236}">
                    <a16:creationId xmlns:a16="http://schemas.microsoft.com/office/drawing/2014/main" id="{A7B78DF5-D9F6-4EC3-8724-3771CE8D98D3}"/>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1" name="object 7">
                <a:extLst>
                  <a:ext uri="{FF2B5EF4-FFF2-40B4-BE49-F238E27FC236}">
                    <a16:creationId xmlns:a16="http://schemas.microsoft.com/office/drawing/2014/main" id="{A7B78DF5-D9F6-4EC3-8724-3771CE8D98D3}"/>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99610392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bg1"/>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8" name="object 28"/>
          <p:cNvSpPr/>
          <p:nvPr/>
        </p:nvSpPr>
        <p:spPr>
          <a:xfrm>
            <a:off x="3523120" y="3904404"/>
            <a:ext cx="1000478" cy="1022350"/>
          </a:xfrm>
          <a:custGeom>
            <a:avLst/>
            <a:gdLst/>
            <a:ahLst/>
            <a:cxnLst/>
            <a:rect l="l" t="t" r="r" b="b"/>
            <a:pathLst>
              <a:path w="900429" h="920114">
                <a:moveTo>
                  <a:pt x="806892" y="851304"/>
                </a:moveTo>
                <a:lnTo>
                  <a:pt x="779653" y="877951"/>
                </a:lnTo>
                <a:lnTo>
                  <a:pt x="900430" y="919734"/>
                </a:lnTo>
                <a:lnTo>
                  <a:pt x="882791" y="864869"/>
                </a:lnTo>
                <a:lnTo>
                  <a:pt x="820166" y="864869"/>
                </a:lnTo>
                <a:lnTo>
                  <a:pt x="806892" y="851304"/>
                </a:lnTo>
                <a:close/>
              </a:path>
              <a:path w="900429" h="920114">
                <a:moveTo>
                  <a:pt x="834049" y="824738"/>
                </a:moveTo>
                <a:lnTo>
                  <a:pt x="806892" y="851304"/>
                </a:lnTo>
                <a:lnTo>
                  <a:pt x="820166" y="864869"/>
                </a:lnTo>
                <a:lnTo>
                  <a:pt x="847344" y="838326"/>
                </a:lnTo>
                <a:lnTo>
                  <a:pt x="834049" y="824738"/>
                </a:lnTo>
                <a:close/>
              </a:path>
              <a:path w="900429" h="920114">
                <a:moveTo>
                  <a:pt x="861314" y="798068"/>
                </a:moveTo>
                <a:lnTo>
                  <a:pt x="834049" y="824738"/>
                </a:lnTo>
                <a:lnTo>
                  <a:pt x="847344" y="838326"/>
                </a:lnTo>
                <a:lnTo>
                  <a:pt x="820166" y="864869"/>
                </a:lnTo>
                <a:lnTo>
                  <a:pt x="882791" y="864869"/>
                </a:lnTo>
                <a:lnTo>
                  <a:pt x="861314" y="798068"/>
                </a:lnTo>
                <a:close/>
              </a:path>
              <a:path w="900429" h="920114">
                <a:moveTo>
                  <a:pt x="27178" y="0"/>
                </a:moveTo>
                <a:lnTo>
                  <a:pt x="0" y="26669"/>
                </a:lnTo>
                <a:lnTo>
                  <a:pt x="806892" y="851304"/>
                </a:lnTo>
                <a:lnTo>
                  <a:pt x="834049" y="824738"/>
                </a:lnTo>
                <a:lnTo>
                  <a:pt x="27178"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2114654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lang="en-US"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B85124B-83EF-48DD-AB92-A1DC544ABC6D}"/>
              </a:ext>
            </a:extLst>
          </p:cNvPr>
          <p:cNvSpPr txBox="1"/>
          <p:nvPr/>
        </p:nvSpPr>
        <p:spPr>
          <a:xfrm>
            <a:off x="10210308" y="5144905"/>
            <a:ext cx="135889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B does a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Arial"/>
              </a:rPr>
              <a:t>calloc</a:t>
            </a:r>
            <a:r>
              <a:rPr kumimoji="0" lang="en-US" sz="1800" b="0" i="0" u="none" strike="noStrike" kern="1200" cap="none" spc="0" normalizeH="0" baseline="0" noProof="0" dirty="0">
                <a:ln>
                  <a:noFill/>
                </a:ln>
                <a:solidFill>
                  <a:prstClr val="black"/>
                </a:solidFill>
                <a:effectLst/>
                <a:uLnTx/>
                <a:uFillTx/>
                <a:latin typeface="Arial"/>
                <a:ea typeface="+mn-ea"/>
                <a:cs typeface="Arial"/>
              </a:rPr>
              <a:t> equivalent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1179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85409736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8" name="object 28"/>
          <p:cNvSpPr/>
          <p:nvPr/>
        </p:nvSpPr>
        <p:spPr>
          <a:xfrm>
            <a:off x="5638235" y="3875192"/>
            <a:ext cx="972961" cy="976489"/>
          </a:xfrm>
          <a:custGeom>
            <a:avLst/>
            <a:gdLst/>
            <a:ahLst/>
            <a:cxnLst/>
            <a:rect l="l" t="t" r="r" b="b"/>
            <a:pathLst>
              <a:path w="875664" h="878839">
                <a:moveTo>
                  <a:pt x="80645" y="770508"/>
                </a:moveTo>
                <a:lnTo>
                  <a:pt x="0" y="851534"/>
                </a:lnTo>
                <a:lnTo>
                  <a:pt x="26924" y="878458"/>
                </a:lnTo>
                <a:lnTo>
                  <a:pt x="107568" y="797432"/>
                </a:lnTo>
                <a:lnTo>
                  <a:pt x="80645" y="770508"/>
                </a:lnTo>
                <a:close/>
              </a:path>
              <a:path w="875664" h="878839">
                <a:moveTo>
                  <a:pt x="188213" y="662558"/>
                </a:moveTo>
                <a:lnTo>
                  <a:pt x="107568" y="743584"/>
                </a:lnTo>
                <a:lnTo>
                  <a:pt x="134492" y="770508"/>
                </a:lnTo>
                <a:lnTo>
                  <a:pt x="215137" y="689482"/>
                </a:lnTo>
                <a:lnTo>
                  <a:pt x="188213" y="662558"/>
                </a:lnTo>
                <a:close/>
              </a:path>
              <a:path w="875664" h="878839">
                <a:moveTo>
                  <a:pt x="295783" y="554608"/>
                </a:moveTo>
                <a:lnTo>
                  <a:pt x="215137" y="635634"/>
                </a:lnTo>
                <a:lnTo>
                  <a:pt x="242062" y="662432"/>
                </a:lnTo>
                <a:lnTo>
                  <a:pt x="322707" y="581532"/>
                </a:lnTo>
                <a:lnTo>
                  <a:pt x="295783" y="554608"/>
                </a:lnTo>
                <a:close/>
              </a:path>
              <a:path w="875664" h="878839">
                <a:moveTo>
                  <a:pt x="403351" y="446658"/>
                </a:moveTo>
                <a:lnTo>
                  <a:pt x="322579" y="527684"/>
                </a:lnTo>
                <a:lnTo>
                  <a:pt x="349630" y="554482"/>
                </a:lnTo>
                <a:lnTo>
                  <a:pt x="430275" y="473582"/>
                </a:lnTo>
                <a:lnTo>
                  <a:pt x="403351" y="446658"/>
                </a:lnTo>
                <a:close/>
              </a:path>
              <a:path w="875664" h="878839">
                <a:moveTo>
                  <a:pt x="510921" y="338708"/>
                </a:moveTo>
                <a:lnTo>
                  <a:pt x="430149" y="419607"/>
                </a:lnTo>
                <a:lnTo>
                  <a:pt x="457200" y="446531"/>
                </a:lnTo>
                <a:lnTo>
                  <a:pt x="537845" y="365632"/>
                </a:lnTo>
                <a:lnTo>
                  <a:pt x="510921" y="338708"/>
                </a:lnTo>
                <a:close/>
              </a:path>
              <a:path w="875664" h="878839">
                <a:moveTo>
                  <a:pt x="618363" y="230758"/>
                </a:moveTo>
                <a:lnTo>
                  <a:pt x="537717" y="311657"/>
                </a:lnTo>
                <a:lnTo>
                  <a:pt x="564768" y="338581"/>
                </a:lnTo>
                <a:lnTo>
                  <a:pt x="645413" y="257556"/>
                </a:lnTo>
                <a:lnTo>
                  <a:pt x="618363" y="230758"/>
                </a:lnTo>
                <a:close/>
              </a:path>
              <a:path w="875664" h="878839">
                <a:moveTo>
                  <a:pt x="725932" y="122808"/>
                </a:moveTo>
                <a:lnTo>
                  <a:pt x="645287" y="203707"/>
                </a:lnTo>
                <a:lnTo>
                  <a:pt x="672338" y="230631"/>
                </a:lnTo>
                <a:lnTo>
                  <a:pt x="752983" y="149606"/>
                </a:lnTo>
                <a:lnTo>
                  <a:pt x="725932" y="122808"/>
                </a:lnTo>
                <a:close/>
              </a:path>
              <a:path w="875664" h="878839">
                <a:moveTo>
                  <a:pt x="780963" y="67478"/>
                </a:moveTo>
                <a:lnTo>
                  <a:pt x="752855" y="95757"/>
                </a:lnTo>
                <a:lnTo>
                  <a:pt x="779907" y="122681"/>
                </a:lnTo>
                <a:lnTo>
                  <a:pt x="808015" y="94402"/>
                </a:lnTo>
                <a:lnTo>
                  <a:pt x="780963" y="67478"/>
                </a:lnTo>
                <a:close/>
              </a:path>
              <a:path w="875664" h="878839">
                <a:moveTo>
                  <a:pt x="857297" y="53975"/>
                </a:moveTo>
                <a:lnTo>
                  <a:pt x="794385" y="53975"/>
                </a:lnTo>
                <a:lnTo>
                  <a:pt x="821436" y="80899"/>
                </a:lnTo>
                <a:lnTo>
                  <a:pt x="808015" y="94402"/>
                </a:lnTo>
                <a:lnTo>
                  <a:pt x="835025" y="121284"/>
                </a:lnTo>
                <a:lnTo>
                  <a:pt x="857297" y="53975"/>
                </a:lnTo>
                <a:close/>
              </a:path>
              <a:path w="875664" h="878839">
                <a:moveTo>
                  <a:pt x="794385" y="53975"/>
                </a:moveTo>
                <a:lnTo>
                  <a:pt x="780963" y="67478"/>
                </a:lnTo>
                <a:lnTo>
                  <a:pt x="808015" y="94402"/>
                </a:lnTo>
                <a:lnTo>
                  <a:pt x="821436" y="80899"/>
                </a:lnTo>
                <a:lnTo>
                  <a:pt x="794385" y="53975"/>
                </a:lnTo>
                <a:close/>
              </a:path>
              <a:path w="875664" h="878839">
                <a:moveTo>
                  <a:pt x="875157" y="0"/>
                </a:moveTo>
                <a:lnTo>
                  <a:pt x="753999" y="40639"/>
                </a:lnTo>
                <a:lnTo>
                  <a:pt x="780963" y="67478"/>
                </a:lnTo>
                <a:lnTo>
                  <a:pt x="794385" y="53975"/>
                </a:lnTo>
                <a:lnTo>
                  <a:pt x="857297" y="53975"/>
                </a:lnTo>
                <a:lnTo>
                  <a:pt x="875157"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3644476" y="6288137"/>
            <a:ext cx="5529439"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page4 unmapped from </a:t>
            </a:r>
            <a:r>
              <a:rPr kumimoji="0" sz="2000" b="0" i="0" u="none" strike="noStrike" kern="1200" cap="none" spc="-127" normalizeH="0" baseline="0" noProof="0" dirty="0">
                <a:ln>
                  <a:noFill/>
                </a:ln>
                <a:solidFill>
                  <a:prstClr val="black"/>
                </a:solidFill>
                <a:effectLst/>
                <a:uLnTx/>
                <a:uFillTx/>
                <a:latin typeface="Trebuchet MS"/>
                <a:ea typeface="+mn-ea"/>
                <a:cs typeface="Trebuchet MS"/>
              </a:rPr>
              <a:t>A’s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 and</a:t>
            </a:r>
            <a:r>
              <a:rPr kumimoji="0" sz="2000" b="0" i="0" u="none" strike="noStrike" kern="1200" cap="none" spc="0"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migrated</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1" name="object 31"/>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2" name="object 32"/>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4" name="object 7">
                <a:extLst>
                  <a:ext uri="{FF2B5EF4-FFF2-40B4-BE49-F238E27FC236}">
                    <a16:creationId xmlns:a16="http://schemas.microsoft.com/office/drawing/2014/main" id="{F3A3DC22-E9A1-4F42-BBE0-F838DAA0BF3A}"/>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4" name="object 7">
                <a:extLst>
                  <a:ext uri="{FF2B5EF4-FFF2-40B4-BE49-F238E27FC236}">
                    <a16:creationId xmlns:a16="http://schemas.microsoft.com/office/drawing/2014/main" id="{F3A3DC22-E9A1-4F42-BBE0-F838DAA0BF3A}"/>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293848696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7722447" y="3811692"/>
            <a:ext cx="989188" cy="127000"/>
          </a:xfrm>
          <a:custGeom>
            <a:avLst/>
            <a:gdLst/>
            <a:ahLst/>
            <a:cxnLst/>
            <a:rect l="l" t="t" r="r" b="b"/>
            <a:pathLst>
              <a:path w="890270" h="114300">
                <a:moveTo>
                  <a:pt x="114300" y="0"/>
                </a:moveTo>
                <a:lnTo>
                  <a:pt x="0" y="57150"/>
                </a:lnTo>
                <a:lnTo>
                  <a:pt x="114300" y="114300"/>
                </a:lnTo>
                <a:lnTo>
                  <a:pt x="114300" y="76200"/>
                </a:lnTo>
                <a:lnTo>
                  <a:pt x="95250" y="76200"/>
                </a:lnTo>
                <a:lnTo>
                  <a:pt x="95250" y="38100"/>
                </a:lnTo>
                <a:lnTo>
                  <a:pt x="114300" y="38100"/>
                </a:lnTo>
                <a:lnTo>
                  <a:pt x="114300" y="0"/>
                </a:lnTo>
                <a:close/>
              </a:path>
              <a:path w="890270" h="114300">
                <a:moveTo>
                  <a:pt x="114300" y="38100"/>
                </a:moveTo>
                <a:lnTo>
                  <a:pt x="95250" y="38100"/>
                </a:lnTo>
                <a:lnTo>
                  <a:pt x="95250" y="76200"/>
                </a:lnTo>
                <a:lnTo>
                  <a:pt x="114300" y="76200"/>
                </a:lnTo>
                <a:lnTo>
                  <a:pt x="114300" y="38100"/>
                </a:lnTo>
                <a:close/>
              </a:path>
              <a:path w="890270" h="114300">
                <a:moveTo>
                  <a:pt x="890143" y="38100"/>
                </a:moveTo>
                <a:lnTo>
                  <a:pt x="114300" y="38100"/>
                </a:lnTo>
                <a:lnTo>
                  <a:pt x="114300" y="76200"/>
                </a:lnTo>
                <a:lnTo>
                  <a:pt x="890143" y="76200"/>
                </a:lnTo>
                <a:lnTo>
                  <a:pt x="890143"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5654886" y="3418275"/>
            <a:ext cx="998361" cy="1519767"/>
          </a:xfrm>
          <a:custGeom>
            <a:avLst/>
            <a:gdLst/>
            <a:ahLst/>
            <a:cxnLst/>
            <a:rect l="l" t="t" r="r" b="b"/>
            <a:pathLst>
              <a:path w="898525" h="1367789">
                <a:moveTo>
                  <a:pt x="866139" y="0"/>
                </a:moveTo>
                <a:lnTo>
                  <a:pt x="803910" y="95884"/>
                </a:lnTo>
                <a:lnTo>
                  <a:pt x="835787" y="116585"/>
                </a:lnTo>
                <a:lnTo>
                  <a:pt x="898143" y="20827"/>
                </a:lnTo>
                <a:lnTo>
                  <a:pt x="866139" y="0"/>
                </a:lnTo>
                <a:close/>
              </a:path>
              <a:path w="898525" h="1367789">
                <a:moveTo>
                  <a:pt x="783081" y="127762"/>
                </a:moveTo>
                <a:lnTo>
                  <a:pt x="720725" y="223646"/>
                </a:lnTo>
                <a:lnTo>
                  <a:pt x="752728" y="244347"/>
                </a:lnTo>
                <a:lnTo>
                  <a:pt x="815086" y="148589"/>
                </a:lnTo>
                <a:lnTo>
                  <a:pt x="783081" y="127762"/>
                </a:lnTo>
                <a:close/>
              </a:path>
              <a:path w="898525" h="1367789">
                <a:moveTo>
                  <a:pt x="700024" y="255524"/>
                </a:moveTo>
                <a:lnTo>
                  <a:pt x="637666" y="351408"/>
                </a:lnTo>
                <a:lnTo>
                  <a:pt x="669671" y="372109"/>
                </a:lnTo>
                <a:lnTo>
                  <a:pt x="731901" y="276351"/>
                </a:lnTo>
                <a:lnTo>
                  <a:pt x="700024" y="255524"/>
                </a:lnTo>
                <a:close/>
              </a:path>
              <a:path w="898525" h="1367789">
                <a:moveTo>
                  <a:pt x="616965" y="383285"/>
                </a:moveTo>
                <a:lnTo>
                  <a:pt x="554609" y="479170"/>
                </a:lnTo>
                <a:lnTo>
                  <a:pt x="586613" y="499871"/>
                </a:lnTo>
                <a:lnTo>
                  <a:pt x="648842" y="404113"/>
                </a:lnTo>
                <a:lnTo>
                  <a:pt x="616965" y="383285"/>
                </a:lnTo>
                <a:close/>
              </a:path>
              <a:path w="898525" h="1367789">
                <a:moveTo>
                  <a:pt x="533907" y="511047"/>
                </a:moveTo>
                <a:lnTo>
                  <a:pt x="471550" y="606932"/>
                </a:lnTo>
                <a:lnTo>
                  <a:pt x="503554" y="627760"/>
                </a:lnTo>
                <a:lnTo>
                  <a:pt x="565785" y="531876"/>
                </a:lnTo>
                <a:lnTo>
                  <a:pt x="533907" y="511047"/>
                </a:lnTo>
                <a:close/>
              </a:path>
              <a:path w="898525" h="1367789">
                <a:moveTo>
                  <a:pt x="450850" y="638937"/>
                </a:moveTo>
                <a:lnTo>
                  <a:pt x="388492" y="734694"/>
                </a:lnTo>
                <a:lnTo>
                  <a:pt x="420497" y="755522"/>
                </a:lnTo>
                <a:lnTo>
                  <a:pt x="482726" y="659638"/>
                </a:lnTo>
                <a:lnTo>
                  <a:pt x="450850" y="638937"/>
                </a:lnTo>
                <a:close/>
              </a:path>
              <a:path w="898525" h="1367789">
                <a:moveTo>
                  <a:pt x="367791" y="766699"/>
                </a:moveTo>
                <a:lnTo>
                  <a:pt x="305435" y="862457"/>
                </a:lnTo>
                <a:lnTo>
                  <a:pt x="337438" y="883284"/>
                </a:lnTo>
                <a:lnTo>
                  <a:pt x="399668" y="787400"/>
                </a:lnTo>
                <a:lnTo>
                  <a:pt x="367791" y="766699"/>
                </a:lnTo>
                <a:close/>
              </a:path>
              <a:path w="898525" h="1367789">
                <a:moveTo>
                  <a:pt x="284606" y="894460"/>
                </a:moveTo>
                <a:lnTo>
                  <a:pt x="222376" y="990219"/>
                </a:lnTo>
                <a:lnTo>
                  <a:pt x="254253" y="1011046"/>
                </a:lnTo>
                <a:lnTo>
                  <a:pt x="316611" y="915162"/>
                </a:lnTo>
                <a:lnTo>
                  <a:pt x="284606" y="894460"/>
                </a:lnTo>
                <a:close/>
              </a:path>
              <a:path w="898525" h="1367789">
                <a:moveTo>
                  <a:pt x="201549" y="1022222"/>
                </a:moveTo>
                <a:lnTo>
                  <a:pt x="139318" y="1117981"/>
                </a:lnTo>
                <a:lnTo>
                  <a:pt x="171196" y="1138808"/>
                </a:lnTo>
                <a:lnTo>
                  <a:pt x="233552" y="1042924"/>
                </a:lnTo>
                <a:lnTo>
                  <a:pt x="201549" y="1022222"/>
                </a:lnTo>
                <a:close/>
              </a:path>
              <a:path w="898525" h="1367789">
                <a:moveTo>
                  <a:pt x="14350" y="1240282"/>
                </a:moveTo>
                <a:lnTo>
                  <a:pt x="0" y="1367282"/>
                </a:lnTo>
                <a:lnTo>
                  <a:pt x="110236" y="1302512"/>
                </a:lnTo>
                <a:lnTo>
                  <a:pt x="14350" y="1240282"/>
                </a:lnTo>
                <a:close/>
              </a:path>
              <a:path w="898525" h="1367789">
                <a:moveTo>
                  <a:pt x="118490" y="1149984"/>
                </a:moveTo>
                <a:lnTo>
                  <a:pt x="56261" y="1245743"/>
                </a:lnTo>
                <a:lnTo>
                  <a:pt x="88137" y="1266570"/>
                </a:lnTo>
                <a:lnTo>
                  <a:pt x="150494" y="1170685"/>
                </a:lnTo>
                <a:lnTo>
                  <a:pt x="118490" y="114998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566024" y="5470257"/>
            <a:ext cx="9622367" cy="1155587"/>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2077840" marR="0" lvl="0" indent="0" algn="l" defTabSz="914400" rtl="0" eaLnBrk="1" fontAlgn="auto" latinLnBrk="0" hangingPunct="1">
              <a:lnSpc>
                <a:spcPct val="100000"/>
              </a:lnSpc>
              <a:spcBef>
                <a:spcPts val="1878"/>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page4 mapped in </a:t>
            </a:r>
            <a:r>
              <a:rPr kumimoji="0" sz="2000" b="0" i="0" u="none" strike="noStrike" kern="1200" cap="none" spc="-44" normalizeH="0" baseline="0" noProof="0" dirty="0">
                <a:ln>
                  <a:noFill/>
                </a:ln>
                <a:solidFill>
                  <a:prstClr val="black"/>
                </a:solidFill>
                <a:effectLst/>
                <a:uLnTx/>
                <a:uFillTx/>
                <a:latin typeface="Trebuchet MS"/>
                <a:ea typeface="+mn-ea"/>
                <a:cs typeface="Trebuchet MS"/>
              </a:rPr>
              <a:t>B’s </a:t>
            </a:r>
            <a:r>
              <a:rPr kumimoji="0" sz="2000" b="0" i="0" u="none" strike="noStrike" kern="1200" cap="none" spc="-39" normalizeH="0" baseline="0" noProof="0" dirty="0">
                <a:ln>
                  <a:noFill/>
                </a:ln>
                <a:solidFill>
                  <a:prstClr val="black"/>
                </a:solidFill>
                <a:effectLst/>
                <a:uLnTx/>
                <a:uFillTx/>
                <a:latin typeface="Trebuchet MS"/>
                <a:ea typeface="+mn-ea"/>
                <a:cs typeface="Trebuchet MS"/>
              </a:rPr>
              <a:t>memory,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page5 unmapped and migrated to</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a:t>
            </a: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2E52C785-C2D7-4E32-9F96-92CB996D03A8}"/>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2E52C785-C2D7-4E32-9F96-92CB996D03A8}"/>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7328542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FFFFFF"/>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386870" y="5470257"/>
            <a:ext cx="1545167" cy="604154"/>
          </a:xfrm>
          <a:prstGeom prst="rect">
            <a:avLst/>
          </a:prstGeom>
        </p:spPr>
        <p:txBody>
          <a:bodyPr vert="horz" wrap="square" lIns="0" tIns="14111" rIns="0" bIns="0" rtlCol="0">
            <a:spAutoFit/>
          </a:bodyPr>
          <a:lstStyle/>
          <a:p>
            <a:pPr marL="0"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0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p>
        </p:txBody>
      </p:sp>
      <p:sp>
        <p:nvSpPr>
          <p:cNvPr id="28" name="object 28"/>
          <p:cNvSpPr/>
          <p:nvPr/>
        </p:nvSpPr>
        <p:spPr>
          <a:xfrm>
            <a:off x="7722447" y="3811692"/>
            <a:ext cx="989188" cy="127000"/>
          </a:xfrm>
          <a:custGeom>
            <a:avLst/>
            <a:gdLst/>
            <a:ahLst/>
            <a:cxnLst/>
            <a:rect l="l" t="t" r="r" b="b"/>
            <a:pathLst>
              <a:path w="890270" h="114300">
                <a:moveTo>
                  <a:pt x="114300" y="0"/>
                </a:moveTo>
                <a:lnTo>
                  <a:pt x="0" y="57150"/>
                </a:lnTo>
                <a:lnTo>
                  <a:pt x="114300" y="114300"/>
                </a:lnTo>
                <a:lnTo>
                  <a:pt x="114300" y="76200"/>
                </a:lnTo>
                <a:lnTo>
                  <a:pt x="95250" y="76200"/>
                </a:lnTo>
                <a:lnTo>
                  <a:pt x="95250" y="38100"/>
                </a:lnTo>
                <a:lnTo>
                  <a:pt x="114300" y="38100"/>
                </a:lnTo>
                <a:lnTo>
                  <a:pt x="114300" y="0"/>
                </a:lnTo>
                <a:close/>
              </a:path>
              <a:path w="890270" h="114300">
                <a:moveTo>
                  <a:pt x="114300" y="38100"/>
                </a:moveTo>
                <a:lnTo>
                  <a:pt x="95250" y="38100"/>
                </a:lnTo>
                <a:lnTo>
                  <a:pt x="95250" y="76200"/>
                </a:lnTo>
                <a:lnTo>
                  <a:pt x="114300" y="76200"/>
                </a:lnTo>
                <a:lnTo>
                  <a:pt x="114300" y="38100"/>
                </a:lnTo>
                <a:close/>
              </a:path>
              <a:path w="890270" h="114300">
                <a:moveTo>
                  <a:pt x="890143" y="38100"/>
                </a:moveTo>
                <a:lnTo>
                  <a:pt x="114300" y="38100"/>
                </a:lnTo>
                <a:lnTo>
                  <a:pt x="114300" y="76200"/>
                </a:lnTo>
                <a:lnTo>
                  <a:pt x="890143" y="76200"/>
                </a:lnTo>
                <a:lnTo>
                  <a:pt x="890143"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3528342" y="4925059"/>
            <a:ext cx="954617" cy="512939"/>
          </a:xfrm>
          <a:custGeom>
            <a:avLst/>
            <a:gdLst/>
            <a:ahLst/>
            <a:cxnLst/>
            <a:rect l="l" t="t" r="r" b="b"/>
            <a:pathLst>
              <a:path w="859154" h="461645">
                <a:moveTo>
                  <a:pt x="748693" y="36122"/>
                </a:moveTo>
                <a:lnTo>
                  <a:pt x="0" y="427609"/>
                </a:lnTo>
                <a:lnTo>
                  <a:pt x="17780" y="461391"/>
                </a:lnTo>
                <a:lnTo>
                  <a:pt x="766346" y="69905"/>
                </a:lnTo>
                <a:lnTo>
                  <a:pt x="748693" y="36122"/>
                </a:lnTo>
                <a:close/>
              </a:path>
              <a:path w="859154" h="461645">
                <a:moveTo>
                  <a:pt x="839064" y="27305"/>
                </a:moveTo>
                <a:lnTo>
                  <a:pt x="765556" y="27305"/>
                </a:lnTo>
                <a:lnTo>
                  <a:pt x="783208" y="61087"/>
                </a:lnTo>
                <a:lnTo>
                  <a:pt x="766346" y="69905"/>
                </a:lnTo>
                <a:lnTo>
                  <a:pt x="783970" y="103632"/>
                </a:lnTo>
                <a:lnTo>
                  <a:pt x="839064" y="27305"/>
                </a:lnTo>
                <a:close/>
              </a:path>
              <a:path w="859154" h="461645">
                <a:moveTo>
                  <a:pt x="765556" y="27305"/>
                </a:moveTo>
                <a:lnTo>
                  <a:pt x="748693" y="36122"/>
                </a:lnTo>
                <a:lnTo>
                  <a:pt x="766346" y="69905"/>
                </a:lnTo>
                <a:lnTo>
                  <a:pt x="783208" y="61087"/>
                </a:lnTo>
                <a:lnTo>
                  <a:pt x="765556" y="27305"/>
                </a:lnTo>
                <a:close/>
              </a:path>
              <a:path w="859154" h="461645">
                <a:moveTo>
                  <a:pt x="858774" y="0"/>
                </a:moveTo>
                <a:lnTo>
                  <a:pt x="731012" y="2286"/>
                </a:lnTo>
                <a:lnTo>
                  <a:pt x="748693" y="36122"/>
                </a:lnTo>
                <a:lnTo>
                  <a:pt x="765556" y="27305"/>
                </a:lnTo>
                <a:lnTo>
                  <a:pt x="839064" y="27305"/>
                </a:lnTo>
                <a:lnTo>
                  <a:pt x="858774"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75DA9AD9-32AB-4A9E-BB15-7931583FCAEF}"/>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75DA9AD9-32AB-4A9E-BB15-7931583FCAEF}"/>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41276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B124-A27A-4E37-B270-91A0DA912BB3}"/>
              </a:ext>
            </a:extLst>
          </p:cNvPr>
          <p:cNvSpPr>
            <a:spLocks noGrp="1"/>
          </p:cNvSpPr>
          <p:nvPr>
            <p:ph type="title"/>
          </p:nvPr>
        </p:nvSpPr>
        <p:spPr/>
        <p:txBody>
          <a:bodyPr/>
          <a:lstStyle/>
          <a:p>
            <a:r>
              <a:rPr lang="en-US" dirty="0"/>
              <a:t>UM level of support</a:t>
            </a:r>
          </a:p>
        </p:txBody>
      </p:sp>
      <p:sp>
        <p:nvSpPr>
          <p:cNvPr id="3" name="Content Placeholder 2">
            <a:extLst>
              <a:ext uri="{FF2B5EF4-FFF2-40B4-BE49-F238E27FC236}">
                <a16:creationId xmlns:a16="http://schemas.microsoft.com/office/drawing/2014/main" id="{4306939C-51DB-41EC-94BE-458BA6AE523B}"/>
              </a:ext>
            </a:extLst>
          </p:cNvPr>
          <p:cNvSpPr>
            <a:spLocks noGrp="1"/>
          </p:cNvSpPr>
          <p:nvPr>
            <p:ph idx="1"/>
          </p:nvPr>
        </p:nvSpPr>
        <p:spPr/>
        <p:txBody>
          <a:bodyPr/>
          <a:lstStyle/>
          <a:p>
            <a:endParaRPr lang="en-US" dirty="0"/>
          </a:p>
          <a:p>
            <a:endParaRPr lang="en-US" dirty="0"/>
          </a:p>
          <a:p>
            <a:r>
              <a:rPr lang="en-US" dirty="0"/>
              <a:t>Linux is most mature in UM support</a:t>
            </a:r>
          </a:p>
          <a:p>
            <a:pPr lvl="1"/>
            <a:r>
              <a:rPr lang="en-US" dirty="0"/>
              <a:t>E.g.: additional Unified Memory features on Linux (only)</a:t>
            </a:r>
          </a:p>
          <a:p>
            <a:pPr lvl="2"/>
            <a:r>
              <a:rPr lang="en-US" dirty="0"/>
              <a:t>On-demand page migration</a:t>
            </a:r>
          </a:p>
          <a:p>
            <a:pPr lvl="2"/>
            <a:r>
              <a:rPr lang="en-US" dirty="0"/>
              <a:t>GPU memory oversubscription</a:t>
            </a:r>
          </a:p>
          <a:p>
            <a:pPr lvl="1"/>
            <a:endParaRPr lang="en-US" dirty="0"/>
          </a:p>
          <a:p>
            <a:endParaRPr lang="en-US" dirty="0"/>
          </a:p>
          <a:p>
            <a:r>
              <a:rPr lang="en-US" dirty="0"/>
              <a:t>Windows and </a:t>
            </a:r>
            <a:r>
              <a:rPr lang="en-US" dirty="0" err="1"/>
              <a:t>MacOS</a:t>
            </a:r>
            <a:r>
              <a:rPr lang="en-US" dirty="0"/>
              <a:t> support UM but not have the two features above</a:t>
            </a:r>
          </a:p>
        </p:txBody>
      </p:sp>
      <p:sp>
        <p:nvSpPr>
          <p:cNvPr id="4" name="Slide Number Placeholder 3">
            <a:extLst>
              <a:ext uri="{FF2B5EF4-FFF2-40B4-BE49-F238E27FC236}">
                <a16:creationId xmlns:a16="http://schemas.microsoft.com/office/drawing/2014/main" id="{DD115109-2F5B-43A7-809E-A45DF1F844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6704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0" y="3623"/>
            <a:ext cx="12192000" cy="638687"/>
          </a:xfrm>
          <a:prstGeom prst="rect">
            <a:avLst/>
          </a:prstGeom>
          <a:solidFill>
            <a:schemeClr val="accent1">
              <a:lumMod val="50000"/>
            </a:schemeClr>
          </a:solidFill>
        </p:spPr>
        <p:txBody>
          <a:bodyPr vert="horz" lIns="91440" tIns="45720" rIns="91440" bIns="45720" rtlCol="0" anchor="ctr">
            <a:normAutofit/>
          </a:bodyPr>
          <a:lstStyle/>
          <a:p>
            <a:r>
              <a:rPr lang="en-US" dirty="0"/>
              <a:t>Unified Memory platforms</a:t>
            </a:r>
          </a:p>
        </p:txBody>
      </p:sp>
      <mc:AlternateContent xmlns:mc="http://schemas.openxmlformats.org/markup-compatibility/2006" xmlns:a14="http://schemas.microsoft.com/office/drawing/2010/main">
        <mc:Choice Requires="a14">
          <p:graphicFrame>
            <p:nvGraphicFramePr>
              <p:cNvPr id="6" name="object 6"/>
              <p:cNvGraphicFramePr>
                <a:graphicFrameLocks noGrp="1"/>
              </p:cNvGraphicFramePr>
              <p:nvPr/>
            </p:nvGraphicFramePr>
            <p:xfrm>
              <a:off x="836799" y="1133963"/>
              <a:ext cx="10758311" cy="4801882"/>
            </p:xfrm>
            <a:graphic>
              <a:graphicData uri="http://schemas.openxmlformats.org/drawingml/2006/table">
                <a:tbl>
                  <a:tblPr firstRow="1" bandRow="1">
                    <a:tableStyleId>{2D5ABB26-0587-4C30-8999-92F81FD0307C}</a:tableStyleId>
                  </a:tblPr>
                  <a:tblGrid>
                    <a:gridCol w="2410436">
                      <a:extLst>
                        <a:ext uri="{9D8B030D-6E8A-4147-A177-3AD203B41FA5}">
                          <a16:colId xmlns:a16="http://schemas.microsoft.com/office/drawing/2014/main" val="20000"/>
                        </a:ext>
                      </a:extLst>
                    </a:gridCol>
                    <a:gridCol w="2825591">
                      <a:extLst>
                        <a:ext uri="{9D8B030D-6E8A-4147-A177-3AD203B41FA5}">
                          <a16:colId xmlns:a16="http://schemas.microsoft.com/office/drawing/2014/main" val="20001"/>
                        </a:ext>
                      </a:extLst>
                    </a:gridCol>
                    <a:gridCol w="2832706">
                      <a:extLst>
                        <a:ext uri="{9D8B030D-6E8A-4147-A177-3AD203B41FA5}">
                          <a16:colId xmlns:a16="http://schemas.microsoft.com/office/drawing/2014/main" val="20002"/>
                        </a:ext>
                      </a:extLst>
                    </a:gridCol>
                    <a:gridCol w="2689578">
                      <a:extLst>
                        <a:ext uri="{9D8B030D-6E8A-4147-A177-3AD203B41FA5}">
                          <a16:colId xmlns:a16="http://schemas.microsoft.com/office/drawing/2014/main" val="20003"/>
                        </a:ext>
                      </a:extLst>
                    </a:gridCol>
                  </a:tblGrid>
                  <a:tr h="663927">
                    <a:tc>
                      <a:txBody>
                        <a:bodyPr/>
                        <a:lstStyle/>
                        <a:p>
                          <a:pPr>
                            <a:lnSpc>
                              <a:spcPct val="100000"/>
                            </a:lnSpc>
                          </a:pPr>
                          <a:endParaRPr sz="1700">
                            <a:latin typeface="Times New Roman"/>
                            <a:cs typeface="Times New Roman"/>
                          </a:endParaRPr>
                        </a:p>
                      </a:txBody>
                      <a:tcPr marL="0" marR="0" marT="0" marB="0">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635" algn="ctr">
                            <a:lnSpc>
                              <a:spcPct val="100000"/>
                            </a:lnSpc>
                            <a:spcBef>
                              <a:spcPts val="1120"/>
                            </a:spcBef>
                          </a:pPr>
                          <a:r>
                            <a:rPr sz="2000" b="1" spc="-5" dirty="0">
                              <a:solidFill>
                                <a:srgbClr val="FFFFFF"/>
                              </a:solidFill>
                              <a:latin typeface="Trebuchet MS"/>
                              <a:cs typeface="Trebuchet MS"/>
                            </a:rPr>
                            <a:t>KEPLER</a:t>
                          </a:r>
                          <a:endParaRPr sz="200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algn="ctr">
                            <a:lnSpc>
                              <a:spcPct val="100000"/>
                            </a:lnSpc>
                            <a:spcBef>
                              <a:spcPts val="1120"/>
                            </a:spcBef>
                          </a:pPr>
                          <a:r>
                            <a:rPr sz="2000" b="1" spc="-30" dirty="0">
                              <a:solidFill>
                                <a:srgbClr val="FFFFFF"/>
                              </a:solidFill>
                              <a:latin typeface="Trebuchet MS"/>
                              <a:cs typeface="Trebuchet MS"/>
                            </a:rPr>
                            <a:t>PASCAL</a:t>
                          </a:r>
                          <a:endParaRPr sz="2000" dirty="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1270" algn="ctr">
                            <a:lnSpc>
                              <a:spcPct val="100000"/>
                            </a:lnSpc>
                            <a:spcBef>
                              <a:spcPts val="1120"/>
                            </a:spcBef>
                          </a:pPr>
                          <a:r>
                            <a:rPr sz="2000" b="1" spc="-65" dirty="0">
                              <a:solidFill>
                                <a:srgbClr val="FFFFFF"/>
                              </a:solidFill>
                              <a:latin typeface="Trebuchet MS"/>
                              <a:cs typeface="Trebuchet MS"/>
                            </a:rPr>
                            <a:t>VOLTA</a:t>
                          </a:r>
                          <a:endParaRPr sz="2000">
                            <a:latin typeface="Trebuchet MS"/>
                            <a:cs typeface="Trebuchet MS"/>
                          </a:endParaRPr>
                        </a:p>
                      </a:txBody>
                      <a:tcPr marL="0" marR="0" marT="158044" marB="0">
                        <a:lnL w="9525">
                          <a:solidFill>
                            <a:srgbClr val="588A00"/>
                          </a:solidFill>
                          <a:prstDash val="solid"/>
                        </a:lnL>
                        <a:lnT w="19050">
                          <a:solidFill>
                            <a:srgbClr val="588A00"/>
                          </a:solidFill>
                          <a:prstDash val="solid"/>
                        </a:lnT>
                        <a:lnB w="19050">
                          <a:solidFill>
                            <a:srgbClr val="588A00"/>
                          </a:solidFill>
                          <a:prstDash val="solid"/>
                        </a:lnB>
                        <a:solidFill>
                          <a:srgbClr val="76B800"/>
                        </a:solidFill>
                      </a:tcPr>
                    </a:tc>
                    <a:extLst>
                      <a:ext uri="{0D108BD9-81ED-4DB2-BD59-A6C34878D82A}">
                        <a16:rowId xmlns:a16="http://schemas.microsoft.com/office/drawing/2014/main" val="10000"/>
                      </a:ext>
                    </a:extLst>
                  </a:tr>
                  <a:tr h="664069">
                    <a:tc>
                      <a:txBody>
                        <a:bodyPr/>
                        <a:lstStyle/>
                        <a:p>
                          <a:pPr marL="182880" algn="ctr">
                            <a:lnSpc>
                              <a:spcPct val="100000"/>
                            </a:lnSpc>
                            <a:spcBef>
                              <a:spcPts val="1120"/>
                            </a:spcBef>
                          </a:pPr>
                          <a:r>
                            <a:rPr sz="2000" b="1" dirty="0">
                              <a:latin typeface="Trebuchet MS"/>
                              <a:cs typeface="Trebuchet MS"/>
                            </a:rPr>
                            <a:t>Linux +</a:t>
                          </a:r>
                          <a:r>
                            <a:rPr sz="2000" b="1" spc="-30" dirty="0">
                              <a:latin typeface="Trebuchet MS"/>
                              <a:cs typeface="Trebuchet MS"/>
                            </a:rPr>
                            <a:t> </a:t>
                          </a:r>
                          <a:r>
                            <a:rPr sz="2000" b="1" spc="-5" dirty="0">
                              <a:latin typeface="Trebuchet MS"/>
                              <a:cs typeface="Trebuchet MS"/>
                            </a:rPr>
                            <a:t>x86</a:t>
                          </a:r>
                          <a:endParaRPr sz="2000" dirty="0">
                            <a:latin typeface="Trebuchet MS"/>
                            <a:cs typeface="Trebuchet MS"/>
                          </a:endParaRPr>
                        </a:p>
                      </a:txBody>
                      <a:tcPr marL="0" marR="0" marT="158044" marB="0" anchor="ctr">
                        <a:lnR w="9525">
                          <a:solidFill>
                            <a:srgbClr val="505050"/>
                          </a:solidFill>
                          <a:prstDash val="solid"/>
                        </a:lnR>
                        <a:lnT w="19050">
                          <a:solidFill>
                            <a:srgbClr val="588A00"/>
                          </a:solidFill>
                          <a:prstDash val="solid"/>
                        </a:lnT>
                        <a:lnB w="9525">
                          <a:solidFill>
                            <a:srgbClr val="505050"/>
                          </a:solidFill>
                          <a:prstDash val="solid"/>
                        </a:lnB>
                        <a:solidFill>
                          <a:srgbClr val="F1F1F1"/>
                        </a:solidFill>
                      </a:tcPr>
                    </a:tc>
                    <a:tc>
                      <a:txBody>
                        <a:bodyPr/>
                        <a:lstStyle/>
                        <a:p>
                          <a:pPr marL="240029" marR="233045" indent="5715" algn="ctr">
                            <a:lnSpc>
                              <a:spcPct val="100000"/>
                            </a:lnSpc>
                            <a:spcBef>
                              <a:spcPts val="360"/>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0800" marB="0" anchor="ctr">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63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190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T w="19050">
                          <a:solidFill>
                            <a:srgbClr val="588A00"/>
                          </a:solidFill>
                          <a:prstDash val="solid"/>
                        </a:lnT>
                        <a:lnB w="9525">
                          <a:solidFill>
                            <a:srgbClr val="505050"/>
                          </a:solidFill>
                          <a:prstDash val="solid"/>
                        </a:lnB>
                      </a:tcPr>
                    </a:tc>
                    <a:extLst>
                      <a:ext uri="{0D108BD9-81ED-4DB2-BD59-A6C34878D82A}">
                        <a16:rowId xmlns:a16="http://schemas.microsoft.com/office/drawing/2014/main" val="10001"/>
                      </a:ext>
                    </a:extLst>
                  </a:tr>
                  <a:tr h="1481949">
                    <a:tc>
                      <a:txBody>
                        <a:bodyPr/>
                        <a:lstStyle/>
                        <a:p>
                          <a:pPr marL="182880" algn="ctr">
                            <a:lnSpc>
                              <a:spcPct val="100000"/>
                            </a:lnSpc>
                            <a:spcBef>
                              <a:spcPts val="1605"/>
                            </a:spcBef>
                          </a:pPr>
                          <a:r>
                            <a:rPr sz="2000" b="1" dirty="0">
                              <a:latin typeface="Trebuchet MS"/>
                              <a:cs typeface="Trebuchet MS"/>
                            </a:rPr>
                            <a:t>Linux +</a:t>
                          </a:r>
                          <a:r>
                            <a:rPr sz="2000" b="1" spc="-30" dirty="0">
                              <a:latin typeface="Trebuchet MS"/>
                              <a:cs typeface="Trebuchet MS"/>
                            </a:rPr>
                            <a:t> </a:t>
                          </a:r>
                          <a:r>
                            <a:rPr sz="2000" b="1" spc="-20" dirty="0">
                              <a:latin typeface="Trebuchet MS"/>
                              <a:cs typeface="Trebuchet MS"/>
                            </a:rPr>
                            <a:t>Power</a:t>
                          </a:r>
                          <a:r>
                            <a:rPr lang="en-US" sz="2000" b="1" spc="-20" dirty="0">
                              <a:latin typeface="Trebuchet MS"/>
                              <a:cs typeface="Trebuchet MS"/>
                            </a:rPr>
                            <a:t> 9</a:t>
                          </a:r>
                          <a:endParaRPr sz="2000" dirty="0">
                            <a:latin typeface="Trebuchet MS"/>
                            <a:cs typeface="Trebuchet MS"/>
                          </a:endParaRPr>
                        </a:p>
                      </a:txBody>
                      <a:tcPr marL="0" marR="0" marT="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a:txBody>
                        <a:bodyPr/>
                        <a:lstStyle/>
                        <a:p>
                          <a:pPr algn="ctr">
                            <a:lnSpc>
                              <a:spcPct val="100000"/>
                            </a:lnSpc>
                          </a:pPr>
                          <a:endParaRPr sz="1700" dirty="0">
                            <a:latin typeface="Times New Roman"/>
                            <a:cs typeface="Times New Roman"/>
                          </a:endParaRPr>
                        </a:p>
                      </a:txBody>
                      <a:tcPr marL="0" marR="0" marT="0"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pPr marL="260350" marR="189865" indent="-38100" algn="ctr">
                            <a:lnSpc>
                              <a:spcPct val="100000"/>
                            </a:lnSpc>
                            <a:spcBef>
                              <a:spcPts val="275"/>
                            </a:spcBef>
                          </a:pPr>
                          <a:r>
                            <a:rPr sz="1800" spc="-5" dirty="0">
                              <a:latin typeface="Trebuchet MS"/>
                              <a:cs typeface="Trebuchet MS"/>
                            </a:rPr>
                            <a:t>On-demand </a:t>
                          </a:r>
                          <a:r>
                            <a:rPr sz="1800" spc="-10" dirty="0">
                              <a:latin typeface="Trebuchet MS"/>
                              <a:cs typeface="Trebuchet MS"/>
                            </a:rPr>
                            <a:t>migration  </a:t>
                          </a:r>
                          <a14:m>
                            <m:oMath xmlns:m="http://schemas.openxmlformats.org/officeDocument/2006/math">
                              <m:r>
                                <a:rPr lang="en-US" sz="1800" b="0" i="1" spc="-5" smtClean="0">
                                  <a:latin typeface="Cambria Math" panose="02040503050406030204" pitchFamily="18" charset="0"/>
                                  <a:cs typeface="Trebuchet MS"/>
                                </a:rPr>
                                <m:t>≈</m:t>
                              </m:r>
                            </m:oMath>
                          </a14:m>
                          <a:r>
                            <a:rPr sz="1800" spc="-5" dirty="0">
                              <a:latin typeface="Trebuchet MS"/>
                              <a:cs typeface="Trebuchet MS"/>
                            </a:rPr>
                            <a:t>80GB/s CPU-GPU</a:t>
                          </a:r>
                          <a:r>
                            <a:rPr sz="1800" spc="-45" dirty="0">
                              <a:latin typeface="Trebuchet MS"/>
                              <a:cs typeface="Trebuchet MS"/>
                            </a:rPr>
                            <a:t> </a:t>
                          </a:r>
                          <a:r>
                            <a:rPr sz="1800" spc="-10" dirty="0">
                              <a:latin typeface="Trebuchet MS"/>
                              <a:cs typeface="Trebuchet MS"/>
                            </a:rPr>
                            <a:t>BW</a:t>
                          </a:r>
                          <a:endParaRPr sz="1800" dirty="0">
                            <a:latin typeface="Trebuchet MS"/>
                            <a:cs typeface="Trebuchet MS"/>
                          </a:endParaRPr>
                        </a:p>
                      </a:txBody>
                      <a:tcPr marL="0" marR="0" marT="38806"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pPr marL="222885" algn="ctr">
                            <a:lnSpc>
                              <a:spcPct val="100000"/>
                            </a:lnSpc>
                            <a:spcBef>
                              <a:spcPts val="400"/>
                            </a:spcBef>
                          </a:pPr>
                          <a:r>
                            <a:rPr lang="en-US" sz="1800" spc="-5" dirty="0">
                              <a:latin typeface="Trebuchet MS"/>
                              <a:cs typeface="Trebuchet MS"/>
                            </a:rPr>
                            <a:t>On-demand</a:t>
                          </a:r>
                          <a:r>
                            <a:rPr lang="en-US" sz="1800" spc="-20" dirty="0">
                              <a:latin typeface="Trebuchet MS"/>
                              <a:cs typeface="Trebuchet MS"/>
                            </a:rPr>
                            <a:t> </a:t>
                          </a:r>
                          <a:r>
                            <a:rPr lang="en-US" sz="1800" spc="-10" dirty="0">
                              <a:latin typeface="Trebuchet MS"/>
                              <a:cs typeface="Trebuchet MS"/>
                            </a:rPr>
                            <a:t>migration</a:t>
                          </a:r>
                          <a:endParaRPr lang="en-US" sz="1800" dirty="0">
                            <a:latin typeface="Trebuchet MS"/>
                            <a:cs typeface="Trebuchet MS"/>
                          </a:endParaRPr>
                        </a:p>
                        <a:p>
                          <a:pPr marL="139065" algn="ctr">
                            <a:lnSpc>
                              <a:spcPct val="100000"/>
                            </a:lnSpc>
                            <a:spcBef>
                              <a:spcPts val="5"/>
                            </a:spcBef>
                          </a:pPr>
                          <a14:m>
                            <m:oMath xmlns:m="http://schemas.openxmlformats.org/officeDocument/2006/math">
                              <m:r>
                                <a:rPr lang="en-US" sz="1800" b="0" i="1" spc="-5" smtClean="0">
                                  <a:latin typeface="Cambria Math" panose="02040503050406030204" pitchFamily="18" charset="0"/>
                                  <a:cs typeface="Trebuchet MS"/>
                                </a:rPr>
                                <m:t>≈</m:t>
                              </m:r>
                            </m:oMath>
                          </a14:m>
                          <a:r>
                            <a:rPr lang="en-US" sz="1800" spc="-5" dirty="0">
                              <a:latin typeface="Trebuchet MS"/>
                              <a:cs typeface="Trebuchet MS"/>
                            </a:rPr>
                            <a:t>150GB/s CPU-GPU </a:t>
                          </a:r>
                          <a:r>
                            <a:rPr lang="en-US" sz="1800" spc="-10" dirty="0">
                              <a:latin typeface="Trebuchet MS"/>
                              <a:cs typeface="Trebuchet MS"/>
                            </a:rPr>
                            <a:t>BW</a:t>
                          </a:r>
                          <a:endParaRPr lang="en-US" sz="1800" dirty="0">
                            <a:latin typeface="Trebuchet MS"/>
                            <a:cs typeface="Trebuchet MS"/>
                          </a:endParaRPr>
                        </a:p>
                        <a:p>
                          <a:pPr marL="489584" marR="481330" algn="ctr">
                            <a:lnSpc>
                              <a:spcPct val="100000"/>
                            </a:lnSpc>
                          </a:pPr>
                          <a:r>
                            <a:rPr lang="en-US" sz="1800" spc="-5" dirty="0">
                              <a:latin typeface="Trebuchet MS"/>
                              <a:cs typeface="Trebuchet MS"/>
                            </a:rPr>
                            <a:t>Access</a:t>
                          </a:r>
                          <a:r>
                            <a:rPr lang="en-US" sz="1800" spc="-75" dirty="0">
                              <a:latin typeface="Trebuchet MS"/>
                              <a:cs typeface="Trebuchet MS"/>
                            </a:rPr>
                            <a:t> </a:t>
                          </a:r>
                          <a:r>
                            <a:rPr lang="en-US" sz="1800" spc="-5" dirty="0">
                              <a:latin typeface="Trebuchet MS"/>
                              <a:cs typeface="Trebuchet MS"/>
                            </a:rPr>
                            <a:t>counters  </a:t>
                          </a:r>
                          <a:r>
                            <a:rPr lang="en-US" sz="1800" spc="-10" dirty="0">
                              <a:latin typeface="Trebuchet MS"/>
                              <a:cs typeface="Trebuchet MS"/>
                            </a:rPr>
                            <a:t>HW </a:t>
                          </a:r>
                          <a:r>
                            <a:rPr lang="en-US" sz="1800" spc="-5" dirty="0">
                              <a:latin typeface="Trebuchet MS"/>
                              <a:cs typeface="Trebuchet MS"/>
                            </a:rPr>
                            <a:t>coherency  </a:t>
                          </a:r>
                          <a:r>
                            <a:rPr lang="en-US" sz="1800" spc="-60" dirty="0">
                              <a:latin typeface="Trebuchet MS"/>
                              <a:cs typeface="Trebuchet MS"/>
                            </a:rPr>
                            <a:t>ATS</a:t>
                          </a:r>
                          <a:r>
                            <a:rPr lang="en-US" sz="1800" spc="-10" dirty="0">
                              <a:latin typeface="Trebuchet MS"/>
                              <a:cs typeface="Trebuchet MS"/>
                            </a:rPr>
                            <a:t> </a:t>
                          </a:r>
                          <a:r>
                            <a:rPr lang="en-US" sz="1800" spc="-5" dirty="0">
                              <a:latin typeface="Trebuchet MS"/>
                              <a:cs typeface="Trebuchet MS"/>
                            </a:rPr>
                            <a:t>support</a:t>
                          </a:r>
                          <a:endParaRPr sz="1800" dirty="0">
                            <a:latin typeface="Trebuchet MS"/>
                            <a:cs typeface="Trebuchet MS"/>
                          </a:endParaRPr>
                        </a:p>
                      </a:txBody>
                      <a:tcPr marL="0" marR="0" marT="56444" marB="0" anchor="ctr">
                        <a:lnL w="9525">
                          <a:solidFill>
                            <a:srgbClr val="505050"/>
                          </a:solidFill>
                          <a:prstDash val="solid"/>
                        </a:lnL>
                        <a:lnT w="9525">
                          <a:solidFill>
                            <a:srgbClr val="505050"/>
                          </a:solidFill>
                          <a:prstDash val="solid"/>
                        </a:lnT>
                        <a:lnB w="9525">
                          <a:solidFill>
                            <a:srgbClr val="505050"/>
                          </a:solidFill>
                          <a:prstDash val="solid"/>
                        </a:lnB>
                      </a:tcPr>
                    </a:tc>
                    <a:extLst>
                      <a:ext uri="{0D108BD9-81ED-4DB2-BD59-A6C34878D82A}">
                        <a16:rowId xmlns:a16="http://schemas.microsoft.com/office/drawing/2014/main" val="10002"/>
                      </a:ext>
                    </a:extLst>
                  </a:tr>
                  <a:tr h="663927">
                    <a:tc>
                      <a:txBody>
                        <a:bodyPr/>
                        <a:lstStyle/>
                        <a:p>
                          <a:pPr marL="182880" algn="ctr">
                            <a:lnSpc>
                              <a:spcPct val="100000"/>
                            </a:lnSpc>
                            <a:spcBef>
                              <a:spcPts val="1125"/>
                            </a:spcBef>
                          </a:pPr>
                          <a:r>
                            <a:rPr sz="2000" b="1" dirty="0">
                              <a:latin typeface="Trebuchet MS"/>
                              <a:cs typeface="Trebuchet MS"/>
                            </a:rPr>
                            <a:t>Windows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br>
                            <a:rPr lang="en-US" sz="1800" spc="-5" dirty="0">
                              <a:latin typeface="Trebuchet MS"/>
                              <a:cs typeface="Trebuchet MS"/>
                            </a:rPr>
                          </a:br>
                          <a:r>
                            <a:rPr sz="1800" spc="-5" dirty="0">
                              <a:latin typeface="Trebuchet MS"/>
                              <a:cs typeface="Trebuchet MS"/>
                            </a:rPr>
                            <a:t>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64012">
                    <a:tc>
                      <a:txBody>
                        <a:bodyPr/>
                        <a:lstStyle/>
                        <a:p>
                          <a:pPr marL="182880" algn="ctr">
                            <a:lnSpc>
                              <a:spcPct val="100000"/>
                            </a:lnSpc>
                            <a:spcBef>
                              <a:spcPts val="1125"/>
                            </a:spcBef>
                          </a:pPr>
                          <a:r>
                            <a:rPr sz="2000" b="1" spc="-5" dirty="0">
                              <a:latin typeface="Trebuchet MS"/>
                              <a:cs typeface="Trebuchet MS"/>
                            </a:rPr>
                            <a:t>MacOS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br>
                            <a:rPr lang="en-US" sz="1800" spc="-5" dirty="0">
                              <a:latin typeface="Trebuchet MS"/>
                              <a:cs typeface="Trebuchet MS"/>
                            </a:rPr>
                          </a:br>
                          <a:r>
                            <a:rPr sz="1800" spc="-5" dirty="0">
                              <a:latin typeface="Trebuchet MS"/>
                              <a:cs typeface="Trebuchet MS"/>
                            </a:rPr>
                            <a:t>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63998">
                    <a:tc>
                      <a:txBody>
                        <a:bodyPr/>
                        <a:lstStyle/>
                        <a:p>
                          <a:pPr marL="182880" algn="ctr">
                            <a:lnSpc>
                              <a:spcPct val="100000"/>
                            </a:lnSpc>
                            <a:spcBef>
                              <a:spcPts val="1125"/>
                            </a:spcBef>
                          </a:pPr>
                          <a:r>
                            <a:rPr sz="2000" b="1" spc="-60" dirty="0">
                              <a:latin typeface="Trebuchet MS"/>
                              <a:cs typeface="Trebuchet MS"/>
                            </a:rPr>
                            <a:t>Tegra</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6350">
                          <a:solidFill>
                            <a:srgbClr val="B3B3B3"/>
                          </a:solidFill>
                          <a:prstDash val="solid"/>
                        </a:lnB>
                        <a:solidFill>
                          <a:srgbClr val="F1F1F1"/>
                        </a:solidFill>
                      </a:tcPr>
                    </a:tc>
                    <a:tc gridSpan="3">
                      <a:txBody>
                        <a:bodyPr/>
                        <a:lstStyle/>
                        <a:p>
                          <a:pPr marL="2497455" marR="2488565" algn="ctr">
                            <a:lnSpc>
                              <a:spcPct val="100000"/>
                            </a:lnSpc>
                            <a:spcBef>
                              <a:spcPts val="390"/>
                            </a:spcBef>
                          </a:pPr>
                          <a:r>
                            <a:rPr sz="1800" spc="-5" dirty="0">
                              <a:latin typeface="Trebuchet MS"/>
                              <a:cs typeface="Trebuchet MS"/>
                            </a:rPr>
                            <a:t>Cached </a:t>
                          </a:r>
                          <a:r>
                            <a:rPr sz="1800" spc="-10" dirty="0">
                              <a:latin typeface="Trebuchet MS"/>
                              <a:cs typeface="Trebuchet MS"/>
                            </a:rPr>
                            <a:t>on </a:t>
                          </a:r>
                          <a:r>
                            <a:rPr sz="1800" spc="-5" dirty="0">
                              <a:latin typeface="Trebuchet MS"/>
                              <a:cs typeface="Trebuchet MS"/>
                            </a:rPr>
                            <a:t>CPU and </a:t>
                          </a:r>
                          <a:r>
                            <a:rPr sz="1800" spc="-10" dirty="0" err="1">
                              <a:latin typeface="Trebuchet MS"/>
                              <a:cs typeface="Trebuchet MS"/>
                            </a:rPr>
                            <a:t>iGPU</a:t>
                          </a:r>
                          <a:r>
                            <a:rPr sz="1800" spc="-10" dirty="0">
                              <a:latin typeface="Trebuchet MS"/>
                              <a:cs typeface="Trebuchet MS"/>
                            </a:rPr>
                            <a:t>  </a:t>
                          </a:r>
                          <a:br>
                            <a:rPr lang="en-US" sz="1800" spc="-10" dirty="0">
                              <a:latin typeface="Trebuchet MS"/>
                              <a:cs typeface="Trebuchet MS"/>
                            </a:rPr>
                          </a:br>
                          <a:r>
                            <a:rPr sz="1800" spc="-5" dirty="0">
                              <a:latin typeface="Trebuchet MS"/>
                              <a:cs typeface="Trebuchet MS"/>
                            </a:rPr>
                            <a:t>No concurrent access</a:t>
                          </a:r>
                          <a:endParaRPr sz="1800" dirty="0">
                            <a:latin typeface="Trebuchet MS"/>
                            <a:cs typeface="Trebuchet MS"/>
                          </a:endParaRPr>
                        </a:p>
                      </a:txBody>
                      <a:tcPr marL="0" marR="0" marT="55033" marB="0" anchor="ctr">
                        <a:lnL w="9525">
                          <a:solidFill>
                            <a:srgbClr val="505050"/>
                          </a:solidFill>
                          <a:prstDash val="solid"/>
                        </a:lnL>
                        <a:lnT w="9525">
                          <a:solidFill>
                            <a:srgbClr val="505050"/>
                          </a:solidFill>
                          <a:prstDash val="solid"/>
                        </a:lnT>
                        <a:lnB w="6350">
                          <a:solidFill>
                            <a:srgbClr val="B3B3B3"/>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mc:Choice>
        <mc:Fallback xmlns="">
          <p:graphicFrame>
            <p:nvGraphicFramePr>
              <p:cNvPr id="6" name="object 6"/>
              <p:cNvGraphicFramePr>
                <a:graphicFrameLocks noGrp="1"/>
              </p:cNvGraphicFramePr>
              <p:nvPr>
                <p:extLst>
                  <p:ext uri="{D42A27DB-BD31-4B8C-83A1-F6EECF244321}">
                    <p14:modId xmlns:p14="http://schemas.microsoft.com/office/powerpoint/2010/main" val="4212019238"/>
                  </p:ext>
                </p:extLst>
              </p:nvPr>
            </p:nvGraphicFramePr>
            <p:xfrm>
              <a:off x="836799" y="1133963"/>
              <a:ext cx="10758311" cy="4801882"/>
            </p:xfrm>
            <a:graphic>
              <a:graphicData uri="http://schemas.openxmlformats.org/drawingml/2006/table">
                <a:tbl>
                  <a:tblPr firstRow="1" bandRow="1">
                    <a:tableStyleId>{2D5ABB26-0587-4C30-8999-92F81FD0307C}</a:tableStyleId>
                  </a:tblPr>
                  <a:tblGrid>
                    <a:gridCol w="2410436">
                      <a:extLst>
                        <a:ext uri="{9D8B030D-6E8A-4147-A177-3AD203B41FA5}">
                          <a16:colId xmlns:a16="http://schemas.microsoft.com/office/drawing/2014/main" val="20000"/>
                        </a:ext>
                      </a:extLst>
                    </a:gridCol>
                    <a:gridCol w="2825591">
                      <a:extLst>
                        <a:ext uri="{9D8B030D-6E8A-4147-A177-3AD203B41FA5}">
                          <a16:colId xmlns:a16="http://schemas.microsoft.com/office/drawing/2014/main" val="20001"/>
                        </a:ext>
                      </a:extLst>
                    </a:gridCol>
                    <a:gridCol w="2832706">
                      <a:extLst>
                        <a:ext uri="{9D8B030D-6E8A-4147-A177-3AD203B41FA5}">
                          <a16:colId xmlns:a16="http://schemas.microsoft.com/office/drawing/2014/main" val="20002"/>
                        </a:ext>
                      </a:extLst>
                    </a:gridCol>
                    <a:gridCol w="2689578">
                      <a:extLst>
                        <a:ext uri="{9D8B030D-6E8A-4147-A177-3AD203B41FA5}">
                          <a16:colId xmlns:a16="http://schemas.microsoft.com/office/drawing/2014/main" val="20003"/>
                        </a:ext>
                      </a:extLst>
                    </a:gridCol>
                  </a:tblGrid>
                  <a:tr h="663927">
                    <a:tc>
                      <a:txBody>
                        <a:bodyPr/>
                        <a:lstStyle/>
                        <a:p>
                          <a:pPr>
                            <a:lnSpc>
                              <a:spcPct val="100000"/>
                            </a:lnSpc>
                          </a:pPr>
                          <a:endParaRPr sz="1700">
                            <a:latin typeface="Times New Roman"/>
                            <a:cs typeface="Times New Roman"/>
                          </a:endParaRPr>
                        </a:p>
                      </a:txBody>
                      <a:tcPr marL="0" marR="0" marT="0" marB="0">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635" algn="ctr">
                            <a:lnSpc>
                              <a:spcPct val="100000"/>
                            </a:lnSpc>
                            <a:spcBef>
                              <a:spcPts val="1120"/>
                            </a:spcBef>
                          </a:pPr>
                          <a:r>
                            <a:rPr sz="2000" b="1" spc="-5" dirty="0">
                              <a:solidFill>
                                <a:srgbClr val="FFFFFF"/>
                              </a:solidFill>
                              <a:latin typeface="Trebuchet MS"/>
                              <a:cs typeface="Trebuchet MS"/>
                            </a:rPr>
                            <a:t>KEPLER</a:t>
                          </a:r>
                          <a:endParaRPr sz="200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algn="ctr">
                            <a:lnSpc>
                              <a:spcPct val="100000"/>
                            </a:lnSpc>
                            <a:spcBef>
                              <a:spcPts val="1120"/>
                            </a:spcBef>
                          </a:pPr>
                          <a:r>
                            <a:rPr sz="2000" b="1" spc="-30" dirty="0">
                              <a:solidFill>
                                <a:srgbClr val="FFFFFF"/>
                              </a:solidFill>
                              <a:latin typeface="Trebuchet MS"/>
                              <a:cs typeface="Trebuchet MS"/>
                            </a:rPr>
                            <a:t>PASCAL</a:t>
                          </a:r>
                          <a:endParaRPr sz="2000" dirty="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1270" algn="ctr">
                            <a:lnSpc>
                              <a:spcPct val="100000"/>
                            </a:lnSpc>
                            <a:spcBef>
                              <a:spcPts val="1120"/>
                            </a:spcBef>
                          </a:pPr>
                          <a:r>
                            <a:rPr sz="2000" b="1" spc="-65" dirty="0">
                              <a:solidFill>
                                <a:srgbClr val="FFFFFF"/>
                              </a:solidFill>
                              <a:latin typeface="Trebuchet MS"/>
                              <a:cs typeface="Trebuchet MS"/>
                            </a:rPr>
                            <a:t>VOLTA</a:t>
                          </a:r>
                          <a:endParaRPr sz="2000">
                            <a:latin typeface="Trebuchet MS"/>
                            <a:cs typeface="Trebuchet MS"/>
                          </a:endParaRPr>
                        </a:p>
                      </a:txBody>
                      <a:tcPr marL="0" marR="0" marT="158044" marB="0">
                        <a:lnL w="9525">
                          <a:solidFill>
                            <a:srgbClr val="588A00"/>
                          </a:solidFill>
                          <a:prstDash val="solid"/>
                        </a:lnL>
                        <a:lnT w="19050">
                          <a:solidFill>
                            <a:srgbClr val="588A00"/>
                          </a:solidFill>
                          <a:prstDash val="solid"/>
                        </a:lnT>
                        <a:lnB w="19050">
                          <a:solidFill>
                            <a:srgbClr val="588A00"/>
                          </a:solidFill>
                          <a:prstDash val="solid"/>
                        </a:lnB>
                        <a:solidFill>
                          <a:srgbClr val="76B800"/>
                        </a:solidFill>
                      </a:tcPr>
                    </a:tc>
                    <a:extLst>
                      <a:ext uri="{0D108BD9-81ED-4DB2-BD59-A6C34878D82A}">
                        <a16:rowId xmlns:a16="http://schemas.microsoft.com/office/drawing/2014/main" val="10000"/>
                      </a:ext>
                    </a:extLst>
                  </a:tr>
                  <a:tr h="664069">
                    <a:tc>
                      <a:txBody>
                        <a:bodyPr/>
                        <a:lstStyle/>
                        <a:p>
                          <a:pPr marL="182880" algn="ctr">
                            <a:lnSpc>
                              <a:spcPct val="100000"/>
                            </a:lnSpc>
                            <a:spcBef>
                              <a:spcPts val="1120"/>
                            </a:spcBef>
                          </a:pPr>
                          <a:r>
                            <a:rPr sz="2000" b="1" dirty="0">
                              <a:latin typeface="Trebuchet MS"/>
                              <a:cs typeface="Trebuchet MS"/>
                            </a:rPr>
                            <a:t>Linux +</a:t>
                          </a:r>
                          <a:r>
                            <a:rPr sz="2000" b="1" spc="-30" dirty="0">
                              <a:latin typeface="Trebuchet MS"/>
                              <a:cs typeface="Trebuchet MS"/>
                            </a:rPr>
                            <a:t> </a:t>
                          </a:r>
                          <a:r>
                            <a:rPr sz="2000" b="1" spc="-5" dirty="0">
                              <a:latin typeface="Trebuchet MS"/>
                              <a:cs typeface="Trebuchet MS"/>
                            </a:rPr>
                            <a:t>x86</a:t>
                          </a:r>
                          <a:endParaRPr sz="2000" dirty="0">
                            <a:latin typeface="Trebuchet MS"/>
                            <a:cs typeface="Trebuchet MS"/>
                          </a:endParaRPr>
                        </a:p>
                      </a:txBody>
                      <a:tcPr marL="0" marR="0" marT="158044" marB="0" anchor="ctr">
                        <a:lnR w="9525">
                          <a:solidFill>
                            <a:srgbClr val="505050"/>
                          </a:solidFill>
                          <a:prstDash val="solid"/>
                        </a:lnR>
                        <a:lnT w="19050">
                          <a:solidFill>
                            <a:srgbClr val="588A00"/>
                          </a:solidFill>
                          <a:prstDash val="solid"/>
                        </a:lnT>
                        <a:lnB w="9525">
                          <a:solidFill>
                            <a:srgbClr val="505050"/>
                          </a:solidFill>
                          <a:prstDash val="solid"/>
                        </a:lnB>
                        <a:solidFill>
                          <a:srgbClr val="F1F1F1"/>
                        </a:solidFill>
                      </a:tcPr>
                    </a:tc>
                    <a:tc>
                      <a:txBody>
                        <a:bodyPr/>
                        <a:lstStyle/>
                        <a:p>
                          <a:pPr marL="240029" marR="233045" indent="5715" algn="ctr">
                            <a:lnSpc>
                              <a:spcPct val="100000"/>
                            </a:lnSpc>
                            <a:spcBef>
                              <a:spcPts val="360"/>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0800" marB="0" anchor="ctr">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63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190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T w="19050">
                          <a:solidFill>
                            <a:srgbClr val="588A00"/>
                          </a:solidFill>
                          <a:prstDash val="solid"/>
                        </a:lnT>
                        <a:lnB w="9525">
                          <a:solidFill>
                            <a:srgbClr val="505050"/>
                          </a:solidFill>
                          <a:prstDash val="solid"/>
                        </a:lnB>
                      </a:tcPr>
                    </a:tc>
                    <a:extLst>
                      <a:ext uri="{0D108BD9-81ED-4DB2-BD59-A6C34878D82A}">
                        <a16:rowId xmlns:a16="http://schemas.microsoft.com/office/drawing/2014/main" val="10001"/>
                      </a:ext>
                    </a:extLst>
                  </a:tr>
                  <a:tr h="1481949">
                    <a:tc>
                      <a:txBody>
                        <a:bodyPr/>
                        <a:lstStyle/>
                        <a:p>
                          <a:pPr marL="182880" algn="ctr">
                            <a:lnSpc>
                              <a:spcPct val="100000"/>
                            </a:lnSpc>
                            <a:spcBef>
                              <a:spcPts val="1605"/>
                            </a:spcBef>
                          </a:pPr>
                          <a:r>
                            <a:rPr sz="2000" b="1" dirty="0" smtClean="0">
                              <a:latin typeface="Trebuchet MS"/>
                              <a:cs typeface="Trebuchet MS"/>
                            </a:rPr>
                            <a:t>Linux </a:t>
                          </a:r>
                          <a:r>
                            <a:rPr sz="2000" b="1" dirty="0">
                              <a:latin typeface="Trebuchet MS"/>
                              <a:cs typeface="Trebuchet MS"/>
                            </a:rPr>
                            <a:t>+</a:t>
                          </a:r>
                          <a:r>
                            <a:rPr sz="2000" b="1" spc="-30" dirty="0">
                              <a:latin typeface="Trebuchet MS"/>
                              <a:cs typeface="Trebuchet MS"/>
                            </a:rPr>
                            <a:t> </a:t>
                          </a:r>
                          <a:r>
                            <a:rPr sz="2000" b="1" spc="-20" dirty="0" smtClean="0">
                              <a:latin typeface="Trebuchet MS"/>
                              <a:cs typeface="Trebuchet MS"/>
                            </a:rPr>
                            <a:t>Power</a:t>
                          </a:r>
                          <a:r>
                            <a:rPr lang="en-US" sz="2000" b="1" spc="-20" dirty="0" smtClean="0">
                              <a:latin typeface="Trebuchet MS"/>
                              <a:cs typeface="Trebuchet MS"/>
                            </a:rPr>
                            <a:t> 9</a:t>
                          </a:r>
                          <a:endParaRPr sz="2000" dirty="0">
                            <a:latin typeface="Trebuchet MS"/>
                            <a:cs typeface="Trebuchet MS"/>
                          </a:endParaRPr>
                        </a:p>
                      </a:txBody>
                      <a:tcPr marL="0" marR="0" marT="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a:txBody>
                        <a:bodyPr/>
                        <a:lstStyle/>
                        <a:p>
                          <a:pPr algn="ctr">
                            <a:lnSpc>
                              <a:spcPct val="100000"/>
                            </a:lnSpc>
                          </a:pPr>
                          <a:endParaRPr sz="1700" dirty="0">
                            <a:latin typeface="Times New Roman"/>
                            <a:cs typeface="Times New Roman"/>
                          </a:endParaRPr>
                        </a:p>
                      </a:txBody>
                      <a:tcPr marL="0" marR="0" marT="0"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endParaRPr lang="en-US"/>
                        </a:p>
                      </a:txBody>
                      <a:tcPr marL="0" marR="0" marT="38806"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blipFill>
                          <a:blip r:embed="rId3"/>
                          <a:stretch>
                            <a:fillRect l="-185345" t="-90535" r="-95474" b="-141564"/>
                          </a:stretch>
                        </a:blipFill>
                      </a:tcPr>
                    </a:tc>
                    <a:tc>
                      <a:txBody>
                        <a:bodyPr/>
                        <a:lstStyle/>
                        <a:p>
                          <a:endParaRPr lang="en-US"/>
                        </a:p>
                      </a:txBody>
                      <a:tcPr marL="0" marR="0" marT="56444" marB="0" anchor="ctr">
                        <a:lnL w="9525">
                          <a:solidFill>
                            <a:srgbClr val="505050"/>
                          </a:solidFill>
                          <a:prstDash val="solid"/>
                        </a:lnL>
                        <a:lnT w="9525">
                          <a:solidFill>
                            <a:srgbClr val="505050"/>
                          </a:solidFill>
                          <a:prstDash val="solid"/>
                        </a:lnT>
                        <a:lnB w="9525">
                          <a:solidFill>
                            <a:srgbClr val="505050"/>
                          </a:solidFill>
                          <a:prstDash val="solid"/>
                        </a:lnB>
                        <a:blipFill>
                          <a:blip r:embed="rId3"/>
                          <a:stretch>
                            <a:fillRect l="-299548" t="-90535" r="-226" b="-141564"/>
                          </a:stretch>
                        </a:blipFill>
                      </a:tcPr>
                    </a:tc>
                    <a:extLst>
                      <a:ext uri="{0D108BD9-81ED-4DB2-BD59-A6C34878D82A}">
                        <a16:rowId xmlns:a16="http://schemas.microsoft.com/office/drawing/2014/main" val="10002"/>
                      </a:ext>
                    </a:extLst>
                  </a:tr>
                  <a:tr h="663927">
                    <a:tc>
                      <a:txBody>
                        <a:bodyPr/>
                        <a:lstStyle/>
                        <a:p>
                          <a:pPr marL="182880" algn="ctr">
                            <a:lnSpc>
                              <a:spcPct val="100000"/>
                            </a:lnSpc>
                            <a:spcBef>
                              <a:spcPts val="1125"/>
                            </a:spcBef>
                          </a:pPr>
                          <a:r>
                            <a:rPr sz="2000" b="1" dirty="0">
                              <a:latin typeface="Trebuchet MS"/>
                              <a:cs typeface="Trebuchet MS"/>
                            </a:rPr>
                            <a:t>Windows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lang="en-US" sz="1800" spc="-5" dirty="0" smtClean="0">
                              <a:latin typeface="Trebuchet MS"/>
                              <a:cs typeface="Trebuchet MS"/>
                            </a:rPr>
                            <a:t/>
                          </a:r>
                          <a:br>
                            <a:rPr lang="en-US" sz="1800" spc="-5"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64012">
                    <a:tc>
                      <a:txBody>
                        <a:bodyPr/>
                        <a:lstStyle/>
                        <a:p>
                          <a:pPr marL="182880" algn="ctr">
                            <a:lnSpc>
                              <a:spcPct val="100000"/>
                            </a:lnSpc>
                            <a:spcBef>
                              <a:spcPts val="1125"/>
                            </a:spcBef>
                          </a:pPr>
                          <a:r>
                            <a:rPr sz="2000" b="1" spc="-5" dirty="0">
                              <a:latin typeface="Trebuchet MS"/>
                              <a:cs typeface="Trebuchet MS"/>
                            </a:rPr>
                            <a:t>MacOS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lang="en-US" sz="1800" spc="-5" dirty="0" smtClean="0">
                              <a:latin typeface="Trebuchet MS"/>
                              <a:cs typeface="Trebuchet MS"/>
                            </a:rPr>
                            <a:t/>
                          </a:r>
                          <a:br>
                            <a:rPr lang="en-US" sz="1800" spc="-5"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63998">
                    <a:tc>
                      <a:txBody>
                        <a:bodyPr/>
                        <a:lstStyle/>
                        <a:p>
                          <a:pPr marL="182880" algn="ctr">
                            <a:lnSpc>
                              <a:spcPct val="100000"/>
                            </a:lnSpc>
                            <a:spcBef>
                              <a:spcPts val="1125"/>
                            </a:spcBef>
                          </a:pPr>
                          <a:r>
                            <a:rPr sz="2000" b="1" spc="-60" dirty="0">
                              <a:latin typeface="Trebuchet MS"/>
                              <a:cs typeface="Trebuchet MS"/>
                            </a:rPr>
                            <a:t>Tegra</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6350">
                          <a:solidFill>
                            <a:srgbClr val="B3B3B3"/>
                          </a:solidFill>
                          <a:prstDash val="solid"/>
                        </a:lnB>
                        <a:solidFill>
                          <a:srgbClr val="F1F1F1"/>
                        </a:solidFill>
                      </a:tcPr>
                    </a:tc>
                    <a:tc gridSpan="3">
                      <a:txBody>
                        <a:bodyPr/>
                        <a:lstStyle/>
                        <a:p>
                          <a:pPr marL="2497455" marR="2488565" algn="ctr">
                            <a:lnSpc>
                              <a:spcPct val="100000"/>
                            </a:lnSpc>
                            <a:spcBef>
                              <a:spcPts val="390"/>
                            </a:spcBef>
                          </a:pPr>
                          <a:r>
                            <a:rPr sz="1800" spc="-5" dirty="0">
                              <a:latin typeface="Trebuchet MS"/>
                              <a:cs typeface="Trebuchet MS"/>
                            </a:rPr>
                            <a:t>Cached </a:t>
                          </a:r>
                          <a:r>
                            <a:rPr sz="1800" spc="-10" dirty="0">
                              <a:latin typeface="Trebuchet MS"/>
                              <a:cs typeface="Trebuchet MS"/>
                            </a:rPr>
                            <a:t>on </a:t>
                          </a:r>
                          <a:r>
                            <a:rPr sz="1800" spc="-5" dirty="0">
                              <a:latin typeface="Trebuchet MS"/>
                              <a:cs typeface="Trebuchet MS"/>
                            </a:rPr>
                            <a:t>CPU and </a:t>
                          </a:r>
                          <a:r>
                            <a:rPr sz="1800" spc="-10" dirty="0" err="1">
                              <a:latin typeface="Trebuchet MS"/>
                              <a:cs typeface="Trebuchet MS"/>
                            </a:rPr>
                            <a:t>iGPU</a:t>
                          </a:r>
                          <a:r>
                            <a:rPr sz="1800" spc="-10" dirty="0">
                              <a:latin typeface="Trebuchet MS"/>
                              <a:cs typeface="Trebuchet MS"/>
                            </a:rPr>
                            <a:t>  </a:t>
                          </a:r>
                          <a:r>
                            <a:rPr lang="en-US" sz="1800" spc="-10" dirty="0" smtClean="0">
                              <a:latin typeface="Trebuchet MS"/>
                              <a:cs typeface="Trebuchet MS"/>
                            </a:rPr>
                            <a:t/>
                          </a:r>
                          <a:br>
                            <a:rPr lang="en-US" sz="1800" spc="-10"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 access</a:t>
                          </a:r>
                          <a:endParaRPr sz="1800" dirty="0">
                            <a:latin typeface="Trebuchet MS"/>
                            <a:cs typeface="Trebuchet MS"/>
                          </a:endParaRPr>
                        </a:p>
                      </a:txBody>
                      <a:tcPr marL="0" marR="0" marT="55033" marB="0" anchor="ctr">
                        <a:lnL w="9525">
                          <a:solidFill>
                            <a:srgbClr val="505050"/>
                          </a:solidFill>
                          <a:prstDash val="solid"/>
                        </a:lnL>
                        <a:lnT w="9525">
                          <a:solidFill>
                            <a:srgbClr val="505050"/>
                          </a:solidFill>
                          <a:prstDash val="solid"/>
                        </a:lnT>
                        <a:lnB w="6350">
                          <a:solidFill>
                            <a:srgbClr val="B3B3B3"/>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7" name="object 7"/>
              <p:cNvSpPr txBox="1"/>
              <p:nvPr/>
            </p:nvSpPr>
            <p:spPr>
              <a:xfrm>
                <a:off x="145741" y="658368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Light" panose="020F03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Light" panose="020F03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Light" panose="020F03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Light" panose="020F0302020204030204"/>
                  <a:ea typeface="+mn-ea"/>
                  <a:cs typeface="Trebuchet MS"/>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45741" y="6583680"/>
                <a:ext cx="1187759" cy="188656"/>
              </a:xfrm>
              <a:prstGeom prst="rect">
                <a:avLst/>
              </a:prstGeom>
              <a:blipFill>
                <a:blip r:embed="rId4"/>
                <a:stretch>
                  <a:fillRect l="-5128" b="-35484"/>
                </a:stretch>
              </a:blipFill>
            </p:spPr>
            <p:txBody>
              <a:bodyPr/>
              <a:lstStyle/>
              <a:p>
                <a:r>
                  <a:rPr lang="en-US">
                    <a:noFill/>
                  </a:rPr>
                  <a:t> </a:t>
                </a:r>
              </a:p>
            </p:txBody>
          </p:sp>
        </mc:Fallback>
      </mc:AlternateContent>
      <p:cxnSp>
        <p:nvCxnSpPr>
          <p:cNvPr id="3" name="Straight Connector 2"/>
          <p:cNvCxnSpPr/>
          <p:nvPr/>
        </p:nvCxnSpPr>
        <p:spPr>
          <a:xfrm>
            <a:off x="836799" y="1133963"/>
            <a:ext cx="0" cy="4801882"/>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595110" y="1133963"/>
            <a:ext cx="0" cy="4801882"/>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6799" y="5935845"/>
            <a:ext cx="10758311" cy="0"/>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35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 Power 9 on Euler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90180" y="1978149"/>
            <a:ext cx="4735552" cy="3293209"/>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300" b="0" i="0" u="none" strike="noStrike" kern="1200" cap="none" spc="0" normalizeH="0" baseline="0" noProof="0" dirty="0">
                <a:ln>
                  <a:noFill/>
                </a:ln>
                <a:solidFill>
                  <a:srgbClr val="000000"/>
                </a:solidFill>
                <a:effectLst/>
                <a:uLnTx/>
                <a:uFillTx/>
                <a:latin typeface="Consolas"/>
                <a:ea typeface="+mn-ea"/>
                <a:cs typeface="+mn-cs"/>
              </a:rPr>
              <a:t> </a:t>
            </a:r>
            <a:r>
              <a:rPr kumimoji="0" lang="en-US" sz="1300" b="0" i="0" u="none" strike="noStrike" kern="1200" cap="none" spc="0" normalizeH="0" baseline="0" noProof="0" dirty="0">
                <a:ln>
                  <a:noFill/>
                </a:ln>
                <a:solidFill>
                  <a:srgbClr val="A31515"/>
                </a:solidFill>
                <a:effectLst/>
                <a:uLnTx/>
                <a:uFillTx/>
                <a:latin typeface="Consolas"/>
                <a:ea typeface="+mn-ea"/>
                <a:cs typeface="+mn-cs"/>
              </a:rPr>
              <a:t>&lt;</a:t>
            </a:r>
            <a:r>
              <a:rPr kumimoji="0" lang="en-US" sz="13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3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3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 &lt;&lt;&lt;1, </a:t>
            </a:r>
            <a:r>
              <a:rPr kumimoji="0" lang="da-DK"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&gt;&gt;&gt;(10, 100,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a:ea typeface="+mn-ea"/>
                <a:cs typeface="+mn-cs"/>
              </a:rPr>
              <a:t>        std::</a:t>
            </a:r>
            <a:r>
              <a:rPr kumimoji="0" lang="en-US" sz="13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300" b="0" i="0" u="none" strike="noStrike" kern="1200" cap="none" spc="0" normalizeH="0" baseline="0" noProof="0" dirty="0">
                <a:ln>
                  <a:noFill/>
                </a:ln>
                <a:solidFill>
                  <a:srgbClr val="000000"/>
                </a:solidFill>
                <a:effectLst/>
                <a:uLnTx/>
                <a:uFillTx/>
                <a:latin typeface="Consolas"/>
                <a:ea typeface="+mn-ea"/>
                <a:cs typeface="+mn-cs"/>
              </a:rPr>
              <a:t>(</a:t>
            </a:r>
            <a:r>
              <a:rPr kumimoji="0" lang="en-US" sz="13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13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4929660" y="1844665"/>
            <a:ext cx="7129818" cy="363176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me759@euler ~/t/</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nvprof</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NVPROF is profiling process 19313, command: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A+B = 110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A+B =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 A+B =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3: A+B = 113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A+B = 114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5: A+B = 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6: A+B = 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7: A+B = 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Profiling application: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Profiling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Type  Time(%)      Time     Calls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Avg</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Min       Max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GPU activities:  100.00%  5.5040us         1  5.5040us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5.5040us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5.5040us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AplusB</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(int, int, 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API calls:   98.68%  196.71ms         1  196.71ms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196.71ms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196.71ms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cudaLaunchKernel</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0.83%  1.6498ms         1  1.6498ms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1.6498ms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1.6498ms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cuDeviceTotalMem</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0.44%  884.81us        96  9.2160us     199ns  357.96us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cuDeviceGetAttribute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0.04%  76.012us         1  76.012us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76.012us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76.012us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cuDeviceGetName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8.8440us         1  8.8440us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8.8440us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8.8440us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cudaDeviceSynchronize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2.6110us         1  2.6110us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2.6110us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2.6110us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cuDeviceGetPCIBusId</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1.9410us         3     647ns     363ns  1.0430us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cuDeviceGetCount</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1.1720us         2     586ns     326ns     846ns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316ns         1     316ns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316ns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316ns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cuDeviceGetUuid</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8838660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5657"/>
            <a:ext cx="12192000" cy="568247"/>
          </a:xfrm>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 code changes to move func2 from CPU to GPU</a:t>
            </a:r>
            <a:endParaRPr dirty="0"/>
          </a:p>
        </p:txBody>
      </p:sp>
      <p:sp>
        <p:nvSpPr>
          <p:cNvPr id="3" name="object 3"/>
          <p:cNvSpPr txBox="1"/>
          <p:nvPr/>
        </p:nvSpPr>
        <p:spPr>
          <a:xfrm>
            <a:off x="553720" y="2346960"/>
            <a:ext cx="5171722" cy="3837768"/>
          </a:xfrm>
          <a:prstGeom prst="rect">
            <a:avLst/>
          </a:prstGeom>
          <a:solidFill>
            <a:srgbClr val="F1F1F1"/>
          </a:solidFill>
        </p:spPr>
        <p:txBody>
          <a:bodyPr vert="horz" wrap="square" lIns="0" tIns="4939" rIns="0" bIns="0" rtlCol="0" anchor="t">
            <a:spAutoFit/>
          </a:bodyPr>
          <a:lstStyle/>
          <a:p>
            <a:pPr marL="23939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6" normalizeH="0" baseline="0" noProof="0" dirty="0">
                <a:ln>
                  <a:noFill/>
                </a:ln>
                <a:solidFill>
                  <a:srgbClr val="0000FF"/>
                </a:solidFill>
                <a:effectLst/>
                <a:uLnTx/>
                <a:uFillTx/>
                <a:latin typeface="Consolas"/>
                <a:ea typeface="+mn-ea"/>
                <a:cs typeface="Consolas"/>
              </a:rPr>
              <a:t>float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lang="en-US" sz="2000" b="0" i="0" u="none" strike="noStrike" kern="1200" cap="none" spc="0" normalizeH="0" baseline="0" noProof="0">
              <a:ln>
                <a:noFill/>
              </a:ln>
              <a:solidFill>
                <a:prstClr val="black"/>
              </a:solidFill>
              <a:effectLst/>
              <a:uLnTx/>
              <a:uFillTx/>
              <a:latin typeface="Consolas"/>
              <a:ea typeface="+mn-ea"/>
              <a:cs typeface="Consolas"/>
            </a:endParaRPr>
          </a:p>
          <a:p>
            <a:pPr marL="239395" marR="0" lvl="0" indent="0" algn="l" defTabSz="914400" rtl="0" eaLnBrk="1" fontAlgn="auto" latinLnBrk="0" hangingPunct="1">
              <a:lnSpc>
                <a:spcPct val="100000"/>
              </a:lnSpc>
              <a:spcBef>
                <a:spcPts val="427"/>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239886" marR="2276099" lvl="0" indent="0" algn="l" defTabSz="914400" rtl="0" eaLnBrk="1" fontAlgn="auto" latinLnBrk="0" hangingPunct="1">
              <a:lnSpc>
                <a:spcPct val="2356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  </a:t>
            </a:r>
            <a:r>
              <a:rPr kumimoji="0" sz="2000" b="0" i="0" u="none" strike="noStrike" kern="1200" cap="none" spc="-6" normalizeH="0" baseline="0" noProof="0" dirty="0">
                <a:ln>
                  <a:noFill/>
                </a:ln>
                <a:solidFill>
                  <a:srgbClr val="795E25"/>
                </a:solidFill>
                <a:effectLst/>
                <a:uLnTx/>
                <a:uFillTx/>
                <a:latin typeface="Consolas"/>
                <a:ea typeface="+mn-ea"/>
                <a:cs typeface="Consolas"/>
              </a:rPr>
              <a:t>cpu_func2</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11"/>
              </a:spcBef>
              <a:spcAft>
                <a:spcPts val="0"/>
              </a:spcAft>
              <a:buClrTx/>
              <a:buSzTx/>
              <a:buFontTx/>
              <a:buNone/>
              <a:tabLst/>
              <a:defRPr/>
            </a:pPr>
            <a:endParaRPr kumimoji="0" sz="2444" b="0" i="0" u="none" strike="noStrike" kern="1200" cap="none" spc="0" normalizeH="0" baseline="0" noProof="0">
              <a:ln>
                <a:noFill/>
              </a:ln>
              <a:solidFill>
                <a:prstClr val="black"/>
              </a:solidFill>
              <a:effectLst/>
              <a:uLnTx/>
              <a:uFillTx/>
              <a:latin typeface="Times New Roman"/>
              <a:ea typeface="+mn-ea"/>
              <a:cs typeface="Times New Roman"/>
            </a:endParaRPr>
          </a:p>
          <a:p>
            <a:pPr marL="239395" marR="2275840" lvl="0" indent="0" algn="l" defTabSz="914400" rtl="0" eaLnBrk="1" fontAlgn="auto" latinLnBrk="0" hangingPunct="1">
              <a:lnSpc>
                <a:spcPct val="235700"/>
              </a:lnSpc>
              <a:spcBef>
                <a:spcPts val="6"/>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lang="en-US" sz="2000" b="0" i="0" u="none" strike="noStrike" kern="1200" cap="none" spc="-6" normalizeH="0" baseline="0" noProof="0" dirty="0">
              <a:ln>
                <a:noFill/>
              </a:ln>
              <a:solidFill>
                <a:prstClr val="black"/>
              </a:solidFill>
              <a:effectLst/>
              <a:uLnTx/>
              <a:uFillTx/>
              <a:latin typeface="Consolas"/>
              <a:ea typeface="+mn-ea"/>
              <a:cs typeface="Consolas"/>
            </a:endParaRPr>
          </a:p>
          <a:p>
            <a:pPr marL="239395" marR="2275840" lvl="0" indent="0" algn="l" defTabSz="914400" rtl="0" eaLnBrk="1" fontAlgn="auto" latinLnBrk="0" hangingPunct="1">
              <a:lnSpc>
                <a:spcPct val="235700"/>
              </a:lnSpc>
              <a:spcBef>
                <a:spcPts val="6"/>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 data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p:nvPr/>
        </p:nvSpPr>
        <p:spPr>
          <a:xfrm>
            <a:off x="6143412" y="2346960"/>
            <a:ext cx="5171722" cy="1800578"/>
          </a:xfrm>
          <a:custGeom>
            <a:avLst/>
            <a:gdLst/>
            <a:ahLst/>
            <a:cxnLst/>
            <a:rect l="l" t="t" r="r" b="b"/>
            <a:pathLst>
              <a:path w="4654550" h="1620520">
                <a:moveTo>
                  <a:pt x="0" y="1620012"/>
                </a:moveTo>
                <a:lnTo>
                  <a:pt x="4654296" y="1620012"/>
                </a:lnTo>
                <a:lnTo>
                  <a:pt x="4654296" y="0"/>
                </a:lnTo>
                <a:lnTo>
                  <a:pt x="0" y="0"/>
                </a:lnTo>
                <a:lnTo>
                  <a:pt x="0" y="1620012"/>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6143412" y="4963161"/>
            <a:ext cx="5171722" cy="1407583"/>
          </a:xfrm>
          <a:custGeom>
            <a:avLst/>
            <a:gdLst/>
            <a:ahLst/>
            <a:cxnLst/>
            <a:rect l="l" t="t" r="r" b="b"/>
            <a:pathLst>
              <a:path w="4654550" h="1266825">
                <a:moveTo>
                  <a:pt x="0" y="1266443"/>
                </a:moveTo>
                <a:lnTo>
                  <a:pt x="4654296" y="1266443"/>
                </a:lnTo>
                <a:lnTo>
                  <a:pt x="4654296" y="0"/>
                </a:lnTo>
                <a:lnTo>
                  <a:pt x="0" y="0"/>
                </a:lnTo>
                <a:lnTo>
                  <a:pt x="0" y="1266443"/>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6385278" y="2283742"/>
            <a:ext cx="3641794" cy="735956"/>
          </a:xfrm>
          <a:prstGeom prst="rect">
            <a:avLst/>
          </a:prstGeom>
        </p:spPr>
        <p:txBody>
          <a:bodyPr vert="horz" wrap="square" lIns="0" tIns="68438" rIns="0" bIns="0" rtlCol="0" anchor="t">
            <a:spAutoFit/>
          </a:bodyPr>
          <a:lstStyle/>
          <a:p>
            <a:pPr marL="0" marR="0" lvl="0" indent="0" algn="l" defTabSz="914400" rtl="0" eaLnBrk="1" fontAlgn="auto" latinLnBrk="0" hangingPunct="1">
              <a:lnSpc>
                <a:spcPct val="100000"/>
              </a:lnSpc>
              <a:spcBef>
                <a:spcPts val="538"/>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a:t>
            </a:r>
            <a:r>
              <a:rPr kumimoji="0" sz="2000" b="0" i="0" u="none" strike="noStrike" kern="1200" cap="none" spc="-11" normalizeH="0" baseline="0" noProof="0" dirty="0">
                <a:ln>
                  <a:noFill/>
                </a:ln>
                <a:solidFill>
                  <a:srgbClr val="0000FF"/>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422"/>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7" name="object 7"/>
          <p:cNvSpPr txBox="1"/>
          <p:nvPr/>
        </p:nvSpPr>
        <p:spPr>
          <a:xfrm>
            <a:off x="6385278" y="3415172"/>
            <a:ext cx="2659944" cy="322025"/>
          </a:xfrm>
          <a:prstGeom prst="rect">
            <a:avLst/>
          </a:prstGeom>
        </p:spPr>
        <p:txBody>
          <a:bodyPr vert="horz" wrap="square" lIns="0" tIns="14111" rIns="0" bIns="0" rtlCol="0">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8"/>
          <p:cNvSpPr txBox="1"/>
          <p:nvPr/>
        </p:nvSpPr>
        <p:spPr>
          <a:xfrm>
            <a:off x="6385278" y="4212616"/>
            <a:ext cx="3898900" cy="602729"/>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428"/>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cudaDeviceSynchronize</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9" name="object 9"/>
          <p:cNvSpPr txBox="1"/>
          <p:nvPr/>
        </p:nvSpPr>
        <p:spPr>
          <a:xfrm>
            <a:off x="6385278" y="5210499"/>
            <a:ext cx="2659944" cy="322025"/>
          </a:xfrm>
          <a:prstGeom prst="rect">
            <a:avLst/>
          </a:prstGeom>
        </p:spPr>
        <p:txBody>
          <a:bodyPr vert="horz" wrap="square" lIns="0" tIns="14111" rIns="0" bIns="0" rtlCol="0">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10" name="object 10"/>
          <p:cNvSpPr txBox="1"/>
          <p:nvPr/>
        </p:nvSpPr>
        <p:spPr>
          <a:xfrm>
            <a:off x="6385278" y="5930505"/>
            <a:ext cx="2340470" cy="322025"/>
          </a:xfrm>
          <a:prstGeom prst="rect">
            <a:avLst/>
          </a:prstGeom>
        </p:spPr>
        <p:txBody>
          <a:bodyPr vert="horz" wrap="square" lIns="0" tIns="14111" rIns="0" bIns="0" rtlCol="0" anchor="t">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 d</a:t>
            </a:r>
            <a:r>
              <a:rPr kumimoji="0" lang="en-US" sz="2000" b="0" i="0" u="none" strike="noStrike" kern="1200" cap="none" spc="0" normalizeH="0" baseline="0" noProof="0" dirty="0">
                <a:ln>
                  <a:noFill/>
                </a:ln>
                <a:solidFill>
                  <a:prstClr val="black"/>
                </a:solidFill>
                <a:effectLst/>
                <a:uLnTx/>
                <a:uFillTx/>
                <a:latin typeface="Consolas"/>
                <a:ea typeface="+mn-ea"/>
                <a:cs typeface="Consolas"/>
              </a:rPr>
              <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ta</a:t>
            </a:r>
            <a:r>
              <a:rPr kumimoji="0" lang="en-US" sz="2000" b="0" i="0" u="none" strike="noStrike" kern="1200" cap="none" spc="0" normalizeH="0" baseline="0" noProof="0" dirty="0">
                <a:ln>
                  <a:noFill/>
                </a:ln>
                <a:solidFill>
                  <a:prstClr val="black"/>
                </a:solidFill>
                <a:effectLst/>
                <a:uLnTx/>
                <a:uFillTx/>
                <a:latin typeface="Consolas"/>
                <a:ea typeface="+mn-ea"/>
                <a:cs typeface="Consolas"/>
              </a:rPr>
              <a:t>;</a:t>
            </a:r>
          </a:p>
        </p:txBody>
      </p:sp>
      <p:sp>
        <p:nvSpPr>
          <p:cNvPr id="11" name="object 11"/>
          <p:cNvSpPr txBox="1"/>
          <p:nvPr/>
        </p:nvSpPr>
        <p:spPr>
          <a:xfrm>
            <a:off x="2587554" y="1932940"/>
            <a:ext cx="1102783"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Trebuchet MS"/>
                <a:ea typeface="+mn-ea"/>
                <a:cs typeface="Trebuchet MS"/>
              </a:rPr>
              <a:t>CPU</a:t>
            </a:r>
            <a:r>
              <a:rPr kumimoji="0" sz="2000" b="0" i="0" u="none" strike="noStrike" kern="1200" cap="none" spc="-1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code</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12" name="object 12"/>
          <p:cNvSpPr txBox="1"/>
          <p:nvPr/>
        </p:nvSpPr>
        <p:spPr>
          <a:xfrm>
            <a:off x="5203049" y="1297602"/>
            <a:ext cx="5215467" cy="963291"/>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CPU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vs</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GPU</a:t>
            </a:r>
            <a:endParaRPr kumimoji="0" sz="2667" b="0" i="0" u="none" strike="noStrike" kern="1200" cap="none" spc="0" normalizeH="0" baseline="0" noProof="0" dirty="0">
              <a:ln>
                <a:noFill/>
              </a:ln>
              <a:solidFill>
                <a:prstClr val="black"/>
              </a:solidFill>
              <a:effectLst/>
              <a:uLnTx/>
              <a:uFillTx/>
              <a:latin typeface="Trebuchet MS"/>
              <a:ea typeface="+mn-ea"/>
              <a:cs typeface="Trebuchet MS"/>
            </a:endParaRPr>
          </a:p>
          <a:p>
            <a:pPr marL="1849243" marR="0" lvl="0" indent="0" algn="l" defTabSz="914400" rtl="0" eaLnBrk="1" fontAlgn="auto" latinLnBrk="0" hangingPunct="1">
              <a:lnSpc>
                <a:spcPct val="100000"/>
              </a:lnSpc>
              <a:spcBef>
                <a:spcPts val="180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3" name="object 13"/>
          <p:cNvSpPr/>
          <p:nvPr/>
        </p:nvSpPr>
        <p:spPr>
          <a:xfrm>
            <a:off x="6143412" y="4146974"/>
            <a:ext cx="5171722" cy="816328"/>
          </a:xfrm>
          <a:custGeom>
            <a:avLst/>
            <a:gdLst/>
            <a:ahLst/>
            <a:cxnLst/>
            <a:rect l="l" t="t" r="r" b="b"/>
            <a:pathLst>
              <a:path w="4654550" h="734695">
                <a:moveTo>
                  <a:pt x="0" y="734568"/>
                </a:moveTo>
                <a:lnTo>
                  <a:pt x="4654296" y="734568"/>
                </a:lnTo>
                <a:lnTo>
                  <a:pt x="4654296" y="0"/>
                </a:lnTo>
                <a:lnTo>
                  <a:pt x="0" y="0"/>
                </a:lnTo>
                <a:lnTo>
                  <a:pt x="0" y="734568"/>
                </a:lnTo>
                <a:close/>
              </a:path>
            </a:pathLst>
          </a:custGeom>
          <a:solidFill>
            <a:srgbClr val="76B8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bject 7">
                <a:extLst>
                  <a:ext uri="{FF2B5EF4-FFF2-40B4-BE49-F238E27FC236}">
                    <a16:creationId xmlns:a16="http://schemas.microsoft.com/office/drawing/2014/main" id="{6015970E-A026-4EC2-9A46-E954626ABA2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5" name="object 7">
                <a:extLst>
                  <a:ext uri="{FF2B5EF4-FFF2-40B4-BE49-F238E27FC236}">
                    <a16:creationId xmlns:a16="http://schemas.microsoft.com/office/drawing/2014/main" id="{6015970E-A026-4EC2-9A46-E954626ABA2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14" name="Down Arrow 13"/>
          <p:cNvSpPr/>
          <p:nvPr/>
        </p:nvSpPr>
        <p:spPr>
          <a:xfrm rot="20283818">
            <a:off x="9176877" y="4761946"/>
            <a:ext cx="308060" cy="343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9374220" y="5150238"/>
            <a:ext cx="2513958" cy="523220"/>
          </a:xfrm>
          <a:prstGeom prst="rect">
            <a:avLst/>
          </a:prstGeom>
          <a:solidFill>
            <a:srgbClr val="FF0000">
              <a:alpha val="40000"/>
            </a:srgb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prstClr val="black"/>
                </a:solidFill>
                <a:effectLst/>
                <a:uLnTx/>
                <a:uFillTx/>
                <a:latin typeface="Trebuchet MS"/>
                <a:ea typeface="+mn-ea"/>
                <a:cs typeface="Trebuchet MS"/>
              </a:rPr>
              <a:t>This function call not needed</a:t>
            </a:r>
            <a:br>
              <a:rPr kumimoji="0" lang="en-US" sz="1400" b="0" i="0" u="none" strike="noStrike" kern="1200" cap="none" spc="-6" normalizeH="0" baseline="0" noProof="0" dirty="0">
                <a:ln>
                  <a:noFill/>
                </a:ln>
                <a:solidFill>
                  <a:prstClr val="black"/>
                </a:solidFill>
                <a:effectLst/>
                <a:uLnTx/>
                <a:uFillTx/>
                <a:latin typeface="Trebuchet MS"/>
                <a:ea typeface="+mn-ea"/>
                <a:cs typeface="Trebuchet MS"/>
              </a:rPr>
            </a:br>
            <a:r>
              <a:rPr kumimoji="0" lang="en-US" sz="1400" b="0" i="0" u="none" strike="noStrike" kern="1200" cap="none" spc="-6" normalizeH="0" baseline="0" noProof="0" dirty="0">
                <a:ln>
                  <a:noFill/>
                </a:ln>
                <a:solidFill>
                  <a:prstClr val="black"/>
                </a:solidFill>
                <a:effectLst/>
                <a:uLnTx/>
                <a:uFillTx/>
                <a:latin typeface="Trebuchet MS"/>
                <a:ea typeface="+mn-ea"/>
                <a:cs typeface="Trebuchet MS"/>
              </a:rPr>
              <a:t>if synchronous kernel calls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08278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27573"/>
            <a:ext cx="12192000" cy="568247"/>
          </a:xfrm>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 GPU vs GPU, without/with use of UM</a:t>
            </a:r>
            <a:endParaRPr dirty="0"/>
          </a:p>
        </p:txBody>
      </p:sp>
      <p:sp>
        <p:nvSpPr>
          <p:cNvPr id="5" name="object 5"/>
          <p:cNvSpPr txBox="1"/>
          <p:nvPr/>
        </p:nvSpPr>
        <p:spPr>
          <a:xfrm>
            <a:off x="6143412" y="2346960"/>
            <a:ext cx="5171722" cy="4047119"/>
          </a:xfrm>
          <a:prstGeom prst="rect">
            <a:avLst/>
          </a:prstGeom>
          <a:solidFill>
            <a:srgbClr val="F1F1F1"/>
          </a:solidFill>
        </p:spPr>
        <p:txBody>
          <a:bodyPr vert="horz" wrap="square" lIns="0" tIns="4939" rIns="0" bIns="0" rtlCol="0" anchor="t">
            <a:spAutoFit/>
          </a:bodyPr>
          <a:lstStyle/>
          <a:p>
            <a:pPr marL="24066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a:t>
            </a:r>
            <a:r>
              <a:rPr kumimoji="0" sz="2000" b="0" i="0" u="none" strike="noStrike" kern="1200" cap="none" spc="-11" normalizeH="0" baseline="0" noProof="0" dirty="0">
                <a:ln>
                  <a:noFill/>
                </a:ln>
                <a:solidFill>
                  <a:srgbClr val="0000FF"/>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40665" marR="0" lvl="0" indent="0" algn="l" defTabSz="914400" rtl="0" eaLnBrk="1" fontAlgn="auto" latinLnBrk="0" hangingPunct="1">
              <a:lnSpc>
                <a:spcPct val="100000"/>
              </a:lnSpc>
              <a:spcBef>
                <a:spcPts val="427"/>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lang="en-US" sz="2000" b="0" i="0" u="none" strike="noStrike" kern="1200" cap="none" spc="-11"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61"/>
              </a:spcBef>
              <a:spcAft>
                <a:spcPts val="0"/>
              </a:spcAft>
              <a:buClrTx/>
              <a:buSzTx/>
              <a:buFontTx/>
              <a:buNone/>
              <a:tabLst/>
              <a:defRPr/>
            </a:pPr>
            <a:endParaRPr kumimoji="0" sz="2778" b="0" i="0" u="none" strike="noStrike" kern="1200" cap="none" spc="0" normalizeH="0" baseline="0" noProof="0">
              <a:ln>
                <a:noFill/>
              </a:ln>
              <a:solidFill>
                <a:prstClr val="black"/>
              </a:solidFill>
              <a:effectLst/>
              <a:uLnTx/>
              <a:uFillTx/>
              <a:latin typeface="Times New Roman"/>
              <a:ea typeface="+mn-ea"/>
              <a:cs typeface="Times New Roman"/>
            </a:endParaRPr>
          </a:p>
          <a:p>
            <a:pPr marL="241298"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11"/>
              </a:spcBef>
              <a:spcAft>
                <a:spcPts val="0"/>
              </a:spcAft>
              <a:buClrTx/>
              <a:buSzTx/>
              <a:buFontTx/>
              <a:buNone/>
              <a:tabLst/>
              <a:defRPr/>
            </a:pPr>
            <a:endParaRPr kumimoji="0" sz="2444" b="0" i="0" u="none" strike="noStrike" kern="1200" cap="none" spc="0" normalizeH="0" baseline="0" noProof="0">
              <a:ln>
                <a:noFill/>
              </a:ln>
              <a:solidFill>
                <a:prstClr val="black"/>
              </a:solidFill>
              <a:effectLst/>
              <a:uLnTx/>
              <a:uFillTx/>
              <a:latin typeface="Times New Roman"/>
              <a:ea typeface="+mn-ea"/>
              <a:cs typeface="Times New Roman"/>
            </a:endParaRPr>
          </a:p>
          <a:p>
            <a:pPr marL="241298" marR="1022340" lvl="0" indent="0" algn="l" defTabSz="914400" rtl="0" eaLnBrk="1" fontAlgn="auto" latinLnBrk="0" hangingPunct="1">
              <a:lnSpc>
                <a:spcPct val="1179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  </a:t>
            </a:r>
            <a:r>
              <a:rPr kumimoji="0" sz="2000" b="0" i="0" u="none" strike="noStrike" kern="1200" cap="none" spc="-6" normalizeH="0" baseline="0" noProof="0" dirty="0">
                <a:ln>
                  <a:noFill/>
                </a:ln>
                <a:solidFill>
                  <a:srgbClr val="795E25"/>
                </a:solidFill>
                <a:effectLst/>
                <a:uLnTx/>
                <a:uFillTx/>
                <a:latin typeface="Consolas"/>
                <a:ea typeface="+mn-ea"/>
                <a:cs typeface="Consolas"/>
              </a:rPr>
              <a:t>cudaDeviceSynchronize</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240665" marR="2275840" lvl="0" indent="0" algn="l" defTabSz="914400" rtl="0" eaLnBrk="1" fontAlgn="auto" latinLnBrk="0" hangingPunct="1">
              <a:lnSpc>
                <a:spcPts val="5667"/>
              </a:lnSpc>
              <a:spcBef>
                <a:spcPts val="722"/>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40665" marR="2275840" lvl="0" indent="0" algn="l" defTabSz="914400" rtl="0" eaLnBrk="1" fontAlgn="auto" latinLnBrk="0" hangingPunct="1">
              <a:lnSpc>
                <a:spcPts val="5667"/>
              </a:lnSpc>
              <a:spcBef>
                <a:spcPts val="722"/>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795E25"/>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6" name="object 6"/>
          <p:cNvSpPr txBox="1"/>
          <p:nvPr/>
        </p:nvSpPr>
        <p:spPr>
          <a:xfrm>
            <a:off x="1459794" y="1297602"/>
            <a:ext cx="8959144" cy="963291"/>
          </a:xfrm>
          <a:prstGeom prst="rect">
            <a:avLst/>
          </a:prstGeom>
        </p:spPr>
        <p:txBody>
          <a:bodyPr vert="horz" wrap="square" lIns="0" tIns="14111" rIns="0" bIns="0" rtlCol="0">
            <a:spAutoFit/>
          </a:bodyPr>
          <a:lstStyle/>
          <a:p>
            <a:pPr marL="0" marR="0" lvl="0" indent="0" algn="ctr"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Explicit</a:t>
            </a:r>
            <a:r>
              <a:rPr kumimoji="0" lang="en-US" sz="2667" b="0" i="0" u="none" strike="noStrike" kern="1200" cap="none" spc="-6" normalizeH="0" baseline="0" noProof="0" dirty="0">
                <a:ln>
                  <a:noFill/>
                </a:ln>
                <a:solidFill>
                  <a:srgbClr val="76B800"/>
                </a:solidFill>
                <a:effectLst/>
                <a:uLnTx/>
                <a:uFillTx/>
                <a:latin typeface="Trebuchet MS"/>
                <a:ea typeface="+mn-ea"/>
                <a:cs typeface="Trebuchet MS"/>
              </a:rPr>
              <a:t> mem. Management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vs</a:t>
            </a:r>
            <a:r>
              <a:rPr kumimoji="0" lang="en-US" sz="2667" b="0" i="0" u="none" strike="noStrike" kern="1200" cap="none" spc="0" normalizeH="0" baseline="0" noProof="0" dirty="0">
                <a:ln>
                  <a:noFill/>
                </a:ln>
                <a:solidFill>
                  <a:srgbClr val="76B800"/>
                </a:solidFill>
                <a:effectLst/>
                <a:uLnTx/>
                <a:uFillTx/>
                <a:latin typeface="Trebuchet MS"/>
                <a:ea typeface="+mn-ea"/>
                <a:cs typeface="Trebuchet MS"/>
              </a:rPr>
              <a:t>.</a:t>
            </a:r>
            <a:r>
              <a:rPr kumimoji="0" sz="2667" b="0" i="0" u="none" strike="noStrike" kern="1200" cap="none" spc="0"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Unified</a:t>
            </a:r>
            <a:r>
              <a:rPr kumimoji="0" sz="2667" b="0" i="0" u="none" strike="noStrike" kern="1200" cap="none" spc="17"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Memory</a:t>
            </a:r>
            <a:endParaRPr kumimoji="0" sz="2667" b="0" i="0" u="none" strike="noStrike" kern="1200" cap="none" spc="0" normalizeH="0" baseline="0" noProof="0" dirty="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592177"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graphicFrame>
        <p:nvGraphicFramePr>
          <p:cNvPr id="7" name="object 7"/>
          <p:cNvGraphicFramePr>
            <a:graphicFrameLocks noGrp="1"/>
          </p:cNvGraphicFramePr>
          <p:nvPr/>
        </p:nvGraphicFramePr>
        <p:xfrm>
          <a:off x="362202" y="2334735"/>
          <a:ext cx="5589929" cy="4023358"/>
        </p:xfrm>
        <a:graphic>
          <a:graphicData uri="http://schemas.openxmlformats.org/drawingml/2006/table">
            <a:tbl>
              <a:tblPr firstRow="1" bandRow="1">
                <a:tableStyleId>{2D5ABB26-0587-4C30-8999-92F81FD0307C}</a:tableStyleId>
              </a:tblPr>
              <a:tblGrid>
                <a:gridCol w="5589929">
                  <a:extLst>
                    <a:ext uri="{9D8B030D-6E8A-4147-A177-3AD203B41FA5}">
                      <a16:colId xmlns:a16="http://schemas.microsoft.com/office/drawing/2014/main" val="20000"/>
                    </a:ext>
                  </a:extLst>
                </a:gridCol>
              </a:tblGrid>
              <a:tr h="712892">
                <a:tc>
                  <a:txBody>
                    <a:bodyPr/>
                    <a:lstStyle/>
                    <a:p>
                      <a:pPr marL="215900">
                        <a:lnSpc>
                          <a:spcPct val="100000"/>
                        </a:lnSpc>
                        <a:spcBef>
                          <a:spcPts val="35"/>
                        </a:spcBef>
                      </a:pPr>
                      <a:r>
                        <a:rPr lang="en-US" sz="2000" spc="-10" dirty="0">
                          <a:solidFill>
                            <a:srgbClr val="0000FF"/>
                          </a:solidFill>
                          <a:latin typeface="Consolas"/>
                          <a:cs typeface="Consolas"/>
                        </a:rPr>
                        <a:t>float </a:t>
                      </a:r>
                      <a:r>
                        <a:rPr sz="2000" spc="-5" dirty="0">
                          <a:latin typeface="Consolas"/>
                          <a:cs typeface="Consolas"/>
                        </a:rPr>
                        <a:t>*data, *</a:t>
                      </a:r>
                      <a:r>
                        <a:rPr sz="2000" spc="-5" dirty="0" err="1">
                          <a:latin typeface="Consolas"/>
                          <a:cs typeface="Consolas"/>
                        </a:rPr>
                        <a:t>d_data</a:t>
                      </a:r>
                      <a:r>
                        <a:rPr sz="2000" spc="-5" dirty="0">
                          <a:latin typeface="Consolas"/>
                          <a:cs typeface="Consolas"/>
                        </a:rPr>
                        <a:t>;</a:t>
                      </a:r>
                      <a:endParaRPr sz="2000" dirty="0">
                        <a:latin typeface="Consolas"/>
                        <a:cs typeface="Consolas"/>
                      </a:endParaRPr>
                    </a:p>
                    <a:p>
                      <a:pPr marL="215900">
                        <a:lnSpc>
                          <a:spcPct val="100000"/>
                        </a:lnSpc>
                        <a:spcBef>
                          <a:spcPts val="384"/>
                        </a:spcBef>
                      </a:pPr>
                      <a:r>
                        <a:rPr sz="2000" spc="-5" dirty="0">
                          <a:latin typeface="Consolas"/>
                          <a:cs typeface="Consolas"/>
                        </a:rPr>
                        <a:t>data </a:t>
                      </a:r>
                      <a:r>
                        <a:rPr sz="2000" dirty="0">
                          <a:latin typeface="Consolas"/>
                          <a:cs typeface="Consolas"/>
                        </a:rPr>
                        <a:t>=</a:t>
                      </a:r>
                      <a:r>
                        <a:rPr sz="2000" spc="-10" dirty="0">
                          <a:latin typeface="Consolas"/>
                          <a:cs typeface="Consolas"/>
                        </a:rPr>
                        <a:t> </a:t>
                      </a:r>
                      <a:r>
                        <a:rPr lang="en-US" sz="2000" spc="-5" dirty="0">
                          <a:solidFill>
                            <a:srgbClr val="C00000"/>
                          </a:solidFill>
                          <a:latin typeface="Consolas"/>
                          <a:cs typeface="Consolas"/>
                        </a:rPr>
                        <a:t>new </a:t>
                      </a:r>
                      <a:r>
                        <a:rPr lang="en-US" sz="2000" spc="-5" dirty="0">
                          <a:solidFill>
                            <a:srgbClr val="000BE6"/>
                          </a:solidFill>
                          <a:latin typeface="Consolas"/>
                          <a:cs typeface="Consolas"/>
                        </a:rPr>
                        <a:t>float</a:t>
                      </a:r>
                      <a:r>
                        <a:rPr lang="en-US" sz="2000" spc="-5" dirty="0">
                          <a:latin typeface="Consolas"/>
                          <a:cs typeface="Consolas"/>
                        </a:rPr>
                        <a:t>[</a:t>
                      </a:r>
                      <a:r>
                        <a:rPr sz="2000" spc="-5" dirty="0">
                          <a:latin typeface="Consolas"/>
                          <a:cs typeface="Consolas"/>
                        </a:rPr>
                        <a:t>N</a:t>
                      </a:r>
                      <a:r>
                        <a:rPr lang="en-US" sz="2000" spc="-5" dirty="0">
                          <a:latin typeface="Consolas"/>
                          <a:cs typeface="Consolas"/>
                        </a:rPr>
                        <a:t>];</a:t>
                      </a:r>
                      <a:endParaRPr sz="2000" dirty="0">
                        <a:latin typeface="Consolas"/>
                        <a:cs typeface="Consolas"/>
                      </a:endParaRPr>
                    </a:p>
                  </a:txBody>
                  <a:tcPr marL="0" marR="0" marT="4939" marB="0">
                    <a:solidFill>
                      <a:srgbClr val="F1F1F1"/>
                    </a:solidFill>
                  </a:tcPr>
                </a:tc>
                <a:extLst>
                  <a:ext uri="{0D108BD9-81ED-4DB2-BD59-A6C34878D82A}">
                    <a16:rowId xmlns:a16="http://schemas.microsoft.com/office/drawing/2014/main" val="10000"/>
                  </a:ext>
                </a:extLst>
              </a:tr>
              <a:tr h="369147">
                <a:tc>
                  <a:txBody>
                    <a:bodyPr/>
                    <a:lstStyle/>
                    <a:p>
                      <a:pPr lvl="0">
                        <a:lnSpc>
                          <a:spcPct val="100000"/>
                        </a:lnSpc>
                        <a:buNone/>
                      </a:pPr>
                      <a:endParaRPr sz="2100" dirty="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1"/>
                  </a:ext>
                </a:extLst>
              </a:tr>
              <a:tr h="357292">
                <a:tc>
                  <a:txBody>
                    <a:bodyPr/>
                    <a:lstStyle/>
                    <a:p>
                      <a:pPr marL="215900">
                        <a:lnSpc>
                          <a:spcPct val="100000"/>
                        </a:lnSpc>
                      </a:pPr>
                      <a:r>
                        <a:rPr sz="2000" spc="-5" dirty="0">
                          <a:solidFill>
                            <a:srgbClr val="795E25"/>
                          </a:solidFill>
                          <a:latin typeface="Consolas"/>
                          <a:cs typeface="Consolas"/>
                        </a:rPr>
                        <a:t>cpu_func1</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txBody>
                  <a:tcPr marL="0" marR="0" marT="0" marB="0">
                    <a:solidFill>
                      <a:srgbClr val="F1F1F1"/>
                    </a:solidFill>
                  </a:tcPr>
                </a:tc>
                <a:extLst>
                  <a:ext uri="{0D108BD9-81ED-4DB2-BD59-A6C34878D82A}">
                    <a16:rowId xmlns:a16="http://schemas.microsoft.com/office/drawing/2014/main" val="10002"/>
                  </a:ext>
                </a:extLst>
              </a:tr>
              <a:tr h="1473200">
                <a:tc>
                  <a:txBody>
                    <a:bodyPr/>
                    <a:lstStyle/>
                    <a:p>
                      <a:pPr>
                        <a:lnSpc>
                          <a:spcPct val="100000"/>
                        </a:lnSpc>
                      </a:pPr>
                      <a:endParaRPr sz="21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3"/>
                  </a:ext>
                </a:extLst>
              </a:tr>
              <a:tr h="1110827">
                <a:tc>
                  <a:txBody>
                    <a:bodyPr/>
                    <a:lstStyle/>
                    <a:p>
                      <a:pPr marL="215900">
                        <a:lnSpc>
                          <a:spcPts val="1914"/>
                        </a:lnSpc>
                      </a:pPr>
                      <a:r>
                        <a:rPr sz="2000" spc="-5" dirty="0">
                          <a:solidFill>
                            <a:srgbClr val="795E25"/>
                          </a:solidFill>
                          <a:latin typeface="Consolas"/>
                          <a:cs typeface="Consolas"/>
                        </a:rPr>
                        <a:t>cpu_func3</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p>
                      <a:pPr>
                        <a:lnSpc>
                          <a:spcPct val="100000"/>
                        </a:lnSpc>
                        <a:spcBef>
                          <a:spcPts val="55"/>
                        </a:spcBef>
                      </a:pPr>
                      <a:endParaRPr sz="2800">
                        <a:latin typeface="Times New Roman"/>
                        <a:cs typeface="Times New Roman"/>
                      </a:endParaRPr>
                    </a:p>
                    <a:p>
                      <a:pPr marL="215900">
                        <a:lnSpc>
                          <a:spcPct val="100000"/>
                        </a:lnSpc>
                      </a:pPr>
                      <a:r>
                        <a:rPr lang="en-US" sz="2000" spc="-5" dirty="0">
                          <a:solidFill>
                            <a:srgbClr val="C00000"/>
                          </a:solidFill>
                          <a:latin typeface="Consolas"/>
                          <a:cs typeface="Consolas"/>
                        </a:rPr>
                        <a:t>delete[]</a:t>
                      </a:r>
                      <a:r>
                        <a:rPr lang="en-US" sz="2000" spc="-5" dirty="0">
                          <a:solidFill>
                            <a:srgbClr val="795E25"/>
                          </a:solidFill>
                          <a:latin typeface="Consolas"/>
                          <a:cs typeface="Consolas"/>
                        </a:rPr>
                        <a:t> </a:t>
                      </a:r>
                      <a:r>
                        <a:rPr lang="en-US" sz="2000" spc="-5" dirty="0">
                          <a:latin typeface="Consolas"/>
                          <a:cs typeface="Consolas"/>
                        </a:rPr>
                        <a:t>data;</a:t>
                      </a:r>
                      <a:endParaRPr sz="2000" dirty="0">
                        <a:latin typeface="Consolas"/>
                        <a:cs typeface="Consolas"/>
                      </a:endParaRPr>
                    </a:p>
                  </a:txBody>
                  <a:tcPr marL="0" marR="0" marT="0" marB="0">
                    <a:solidFill>
                      <a:srgbClr val="F1F1F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object 7">
                <a:extLst>
                  <a:ext uri="{FF2B5EF4-FFF2-40B4-BE49-F238E27FC236}">
                    <a16:creationId xmlns:a16="http://schemas.microsoft.com/office/drawing/2014/main" id="{4277FC80-5252-4E25-B370-5E1CF2736769}"/>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9" name="object 7">
                <a:extLst>
                  <a:ext uri="{FF2B5EF4-FFF2-40B4-BE49-F238E27FC236}">
                    <a16:creationId xmlns:a16="http://schemas.microsoft.com/office/drawing/2014/main" id="{4277FC80-5252-4E25-B370-5E1CF2736769}"/>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 name="object 3"/>
          <p:cNvSpPr txBox="1"/>
          <p:nvPr/>
        </p:nvSpPr>
        <p:spPr>
          <a:xfrm>
            <a:off x="582279" y="3110673"/>
            <a:ext cx="5464772" cy="248722"/>
          </a:xfrm>
          <a:prstGeom prst="rect">
            <a:avLst/>
          </a:prstGeom>
        </p:spPr>
        <p:txBody>
          <a:bodyPr vert="horz" wrap="square" lIns="0" tIns="0" rIns="0" bIns="0" rtlCol="0" anchor="t">
            <a:spAutoFit/>
          </a:bodyPr>
          <a:lstStyle/>
          <a:p>
            <a:pPr marL="0" marR="0" lvl="0" indent="0" algn="l" defTabSz="914400" rtl="0" eaLnBrk="1" fontAlgn="auto" latinLnBrk="0" hangingPunct="1">
              <a:lnSpc>
                <a:spcPts val="1889"/>
              </a:lnSpc>
              <a:spcBef>
                <a:spcPts val="0"/>
              </a:spcBef>
              <a:spcAft>
                <a:spcPts val="0"/>
              </a:spcAft>
              <a:buClrTx/>
              <a:buSzTx/>
              <a:buFontTx/>
              <a:buNone/>
              <a:tabLst/>
              <a:defRPr/>
            </a:pPr>
            <a:r>
              <a:rPr kumimoji="0" sz="2000" b="0" i="0" u="none" strike="noStrike" kern="1200" cap="none" spc="-6" normalizeH="0" baseline="0" noProof="0" err="1">
                <a:ln>
                  <a:noFill/>
                </a:ln>
                <a:solidFill>
                  <a:srgbClr val="795E25"/>
                </a:solidFill>
                <a:effectLst/>
                <a:uLnTx/>
                <a:uFillTx/>
                <a:latin typeface="Consolas"/>
                <a:ea typeface="+mn-ea"/>
                <a:cs typeface="Consolas"/>
              </a:rPr>
              <a:t>cudaMalloc</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srgbClr val="C00000"/>
                </a:solidFill>
                <a:effectLst/>
                <a:uLnTx/>
                <a:uFillTx/>
                <a:latin typeface="Consolas"/>
                <a:ea typeface="+mn-ea"/>
                <a:cs typeface="Consolas"/>
              </a:rPr>
              <a:t>&amp;</a:t>
            </a:r>
            <a:r>
              <a:rPr kumimoji="0" sz="2000" b="0" i="0" u="none" strike="noStrike" kern="1200" cap="none" spc="-6" normalizeH="0" baseline="0" noProof="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94" normalizeH="0" baseline="0" noProof="0" dirty="0">
                <a:ln>
                  <a:noFill/>
                </a:ln>
                <a:solidFill>
                  <a:prstClr val="black"/>
                </a:solidFill>
                <a:effectLst/>
                <a:uLnTx/>
                <a:uFillTx/>
                <a:latin typeface="Consolas"/>
                <a:ea typeface="+mn-ea"/>
                <a:cs typeface="Consolas"/>
              </a:rPr>
              <a:t> </a:t>
            </a:r>
            <a:r>
              <a:rPr kumimoji="0" sz="2000" b="0" i="0" u="none" strike="noStrike" kern="1200" cap="none" spc="-11" normalizeH="0" baseline="0" noProof="0" dirty="0">
                <a:ln>
                  <a:noFill/>
                </a:ln>
                <a:solidFill>
                  <a:prstClr val="black"/>
                </a:solidFill>
                <a:effectLst/>
                <a:uLnTx/>
                <a:uFillTx/>
                <a:latin typeface="Consolas"/>
                <a:ea typeface="+mn-ea"/>
                <a:cs typeface="Consolas"/>
              </a:rPr>
              <a:t>N</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 * </a:t>
            </a:r>
            <a:r>
              <a:rPr kumimoji="0" lang="en-US" sz="2000" b="0" i="0" u="none" strike="noStrike" kern="1200" cap="none" spc="-11" normalizeH="0" baseline="0" noProof="0" err="1">
                <a:ln>
                  <a:noFill/>
                </a:ln>
                <a:solidFill>
                  <a:srgbClr val="C00000"/>
                </a:solidFill>
                <a:effectLst/>
                <a:uLnTx/>
                <a:uFillTx/>
                <a:latin typeface="Consolas"/>
                <a:ea typeface="+mn-ea"/>
                <a:cs typeface="Consolas"/>
              </a:rPr>
              <a:t>sizeof</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txBox="1"/>
          <p:nvPr/>
        </p:nvSpPr>
        <p:spPr>
          <a:xfrm>
            <a:off x="582280" y="3853629"/>
            <a:ext cx="4457699" cy="1308371"/>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(d_data, data, N,</a:t>
            </a:r>
            <a:r>
              <a:rPr kumimoji="0" sz="2000" b="0" i="0" u="none" strike="noStrike" kern="1200" cap="none" spc="-72"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gpu_func2&lt;&lt;&lt;...&gt;&gt;&gt;(d_data, N);  </a:t>
            </a:r>
            <a:r>
              <a:rPr kumimoji="0" sz="2000" b="0" i="0" u="none" strike="noStrike" kern="1200" cap="none" spc="-6" normalizeH="0" baseline="0" noProof="0" dirty="0">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(data, d_data, N,</a:t>
            </a:r>
            <a:r>
              <a:rPr kumimoji="0" sz="2000" b="0" i="0" u="none" strike="noStrike" kern="1200" cap="none" spc="-72"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srgbClr val="795E25"/>
                </a:solidFill>
                <a:effectLst/>
                <a:uLnTx/>
                <a:uFillTx/>
                <a:latin typeface="Consolas"/>
                <a:ea typeface="+mn-ea"/>
                <a:cs typeface="Consolas"/>
              </a:rPr>
              <a:t>cudaFree</a:t>
            </a:r>
            <a:r>
              <a:rPr kumimoji="0" sz="2000" b="0" i="0" u="none" strike="noStrike" kern="1200" cap="none" spc="-6" normalizeH="0" baseline="0" noProof="0" dirty="0">
                <a:ln>
                  <a:noFill/>
                </a:ln>
                <a:solidFill>
                  <a:prstClr val="black"/>
                </a:solidFill>
                <a:effectLst/>
                <a:uLnTx/>
                <a:uFillTx/>
                <a:latin typeface="Consolas"/>
                <a:ea typeface="+mn-ea"/>
                <a:cs typeface="Consolas"/>
              </a:rPr>
              <a:t>(d_data);</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363882616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a:t>
            </a:r>
            <a:endParaRPr dirty="0"/>
          </a:p>
        </p:txBody>
      </p:sp>
      <p:sp>
        <p:nvSpPr>
          <p:cNvPr id="3" name="object 3"/>
          <p:cNvSpPr txBox="1"/>
          <p:nvPr/>
        </p:nvSpPr>
        <p:spPr>
          <a:xfrm>
            <a:off x="172716" y="2462105"/>
            <a:ext cx="6363547" cy="3525951"/>
          </a:xfrm>
          <a:prstGeom prst="rect">
            <a:avLst/>
          </a:prstGeom>
          <a:solidFill>
            <a:srgbClr val="F1F1F1"/>
          </a:solidFill>
        </p:spPr>
        <p:txBody>
          <a:bodyPr vert="horz" wrap="square" lIns="0" tIns="4939" rIns="0" bIns="0" rtlCol="0" anchor="t">
            <a:spAutoFit/>
          </a:bodyPr>
          <a:lstStyle/>
          <a:p>
            <a:pPr marL="23939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 </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cudaMalloc</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srgbClr val="C00000"/>
                </a:solidFill>
                <a:effectLst/>
                <a:uLnTx/>
                <a:uFillTx/>
                <a:latin typeface="Consolas"/>
                <a:ea typeface="+mn-ea"/>
                <a:cs typeface="Consolas"/>
              </a:rPr>
              <a:t>&amp;</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a:t>
            </a:r>
            <a:r>
              <a:rPr kumimoji="0" sz="2000" b="0" i="0" u="none" strike="noStrike" kern="1200" cap="none" spc="-11" normalizeH="0" baseline="0" noProof="0" dirty="0">
                <a:ln>
                  <a:noFill/>
                </a:ln>
                <a:solidFill>
                  <a:prstClr val="black"/>
                </a:solidFill>
                <a:effectLst/>
                <a:uLnTx/>
                <a:uFillTx/>
                <a:latin typeface="Consolas"/>
                <a:ea typeface="+mn-ea"/>
                <a:cs typeface="Consolas"/>
              </a:rPr>
              <a:t>N</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 *  </a:t>
            </a:r>
            <a:r>
              <a:rPr kumimoji="0" lang="en-US" sz="2000" b="0" i="0" u="none" strike="noStrike" kern="1200" cap="none" spc="-11" normalizeH="0" baseline="0" noProof="0" dirty="0" err="1">
                <a:ln>
                  <a:noFill/>
                </a:ln>
                <a:solidFill>
                  <a:srgbClr val="C00000"/>
                </a:solidFill>
                <a:effectLst/>
                <a:uLnTx/>
                <a:uFillTx/>
                <a:latin typeface="Consolas"/>
                <a:ea typeface="+mn-ea"/>
                <a:cs typeface="Consolas"/>
              </a:rPr>
              <a:t>sizeof</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 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data, 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cudaFree</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17"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23939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795E25"/>
                </a:solidFill>
                <a:effectLst/>
                <a:uLnTx/>
                <a:uFillTx/>
                <a:latin typeface="Consolas"/>
                <a:ea typeface="+mn-ea"/>
                <a:cs typeface="Consolas"/>
              </a:rPr>
              <a:t> </a:t>
            </a:r>
            <a:r>
              <a:rPr kumimoji="0" lang="en-US" sz="2000" b="0" i="0" u="none" strike="noStrike" kern="1200" cap="none" spc="-6" normalizeH="0" baseline="0" noProof="0" dirty="0">
                <a:ln>
                  <a:noFill/>
                </a:ln>
                <a:solidFill>
                  <a:prstClr val="black"/>
                </a:solidFill>
                <a:effectLst/>
                <a:uLnTx/>
                <a:uFillTx/>
                <a:latin typeface="Consolas"/>
                <a:ea typeface="+mn-ea"/>
                <a:cs typeface="Consolas"/>
              </a:rPr>
              <a:t>data;</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txBox="1"/>
          <p:nvPr/>
        </p:nvSpPr>
        <p:spPr>
          <a:xfrm>
            <a:off x="7110019" y="3853629"/>
            <a:ext cx="4735689" cy="248722"/>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cudaMemPrefetchAsync</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N,</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GPU)</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7110019" y="4572026"/>
            <a:ext cx="4735689" cy="248722"/>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cudaMemPrefetchAsync</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N,</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CPU)</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1459794" y="1297602"/>
            <a:ext cx="8972550" cy="963291"/>
          </a:xfrm>
          <a:prstGeom prst="rect">
            <a:avLst/>
          </a:prstGeom>
        </p:spPr>
        <p:txBody>
          <a:bodyPr vert="horz" wrap="square" lIns="0" tIns="14111" rIns="0" bIns="0" rtlCol="0">
            <a:spAutoFit/>
          </a:bodyPr>
          <a:lstStyle/>
          <a:p>
            <a:pPr marL="2430615" marR="0" lvl="0" indent="0" algn="l"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0" normalizeH="0" baseline="0" noProof="0" dirty="0">
                <a:ln>
                  <a:noFill/>
                </a:ln>
                <a:solidFill>
                  <a:srgbClr val="76B800"/>
                </a:solidFill>
                <a:effectLst/>
                <a:uLnTx/>
                <a:uFillTx/>
                <a:latin typeface="Trebuchet MS"/>
                <a:ea typeface="+mn-ea"/>
                <a:cs typeface="Trebuchet MS"/>
              </a:rPr>
              <a:t>Full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Control with</a:t>
            </a:r>
            <a:r>
              <a:rPr kumimoji="0" sz="2667" b="0" i="0" u="none" strike="noStrike" kern="1200" cap="none" spc="11" normalizeH="0" baseline="0" noProof="0" dirty="0">
                <a:ln>
                  <a:noFill/>
                </a:ln>
                <a:solidFill>
                  <a:srgbClr val="76B800"/>
                </a:solidFill>
                <a:effectLst/>
                <a:uLnTx/>
                <a:uFillTx/>
                <a:latin typeface="Trebuchet MS"/>
                <a:ea typeface="+mn-ea"/>
                <a:cs typeface="Trebuchet MS"/>
              </a:rPr>
              <a:t>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Prefetching</a:t>
            </a:r>
            <a:endParaRPr kumimoji="0" sz="2667" b="0" i="0" u="none" strike="noStrike" kern="1200" cap="none" spc="0" normalizeH="0" baseline="0" noProof="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582300"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Unified Memory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61" normalizeH="0" baseline="0" noProof="0" dirty="0">
                <a:ln>
                  <a:noFill/>
                </a:ln>
                <a:solidFill>
                  <a:prstClr val="black"/>
                </a:solidFill>
                <a:effectLst/>
                <a:uLnTx/>
                <a:uFillTx/>
                <a:latin typeface="Trebuchet MS"/>
                <a:ea typeface="+mn-ea"/>
                <a:cs typeface="Trebuchet MS"/>
              </a:rPr>
              <a:t> </a:t>
            </a:r>
            <a:r>
              <a:rPr kumimoji="0" sz="2000" b="0" i="0" u="none" strike="noStrike" kern="1200" cap="none" spc="-17" normalizeH="0" baseline="0" noProof="0" dirty="0">
                <a:ln>
                  <a:noFill/>
                </a:ln>
                <a:solidFill>
                  <a:prstClr val="black"/>
                </a:solidFill>
                <a:effectLst/>
                <a:uLnTx/>
                <a:uFillTx/>
                <a:latin typeface="Trebuchet MS"/>
                <a:ea typeface="+mn-ea"/>
                <a:cs typeface="Trebuchet MS"/>
              </a:rPr>
              <a:t>Prefetching</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graphicFrame>
        <p:nvGraphicFramePr>
          <p:cNvPr id="7" name="object 7"/>
          <p:cNvGraphicFramePr>
            <a:graphicFrameLocks noGrp="1"/>
          </p:cNvGraphicFramePr>
          <p:nvPr/>
        </p:nvGraphicFramePr>
        <p:xfrm>
          <a:off x="6868153" y="2346960"/>
          <a:ext cx="5171722" cy="4023359"/>
        </p:xfrm>
        <a:graphic>
          <a:graphicData uri="http://schemas.openxmlformats.org/drawingml/2006/table">
            <a:tbl>
              <a:tblPr firstRow="1" bandRow="1">
                <a:tableStyleId>{2D5ABB26-0587-4C30-8999-92F81FD0307C}</a:tableStyleId>
              </a:tblPr>
              <a:tblGrid>
                <a:gridCol w="5171722">
                  <a:extLst>
                    <a:ext uri="{9D8B030D-6E8A-4147-A177-3AD203B41FA5}">
                      <a16:colId xmlns:a16="http://schemas.microsoft.com/office/drawing/2014/main" val="20000"/>
                    </a:ext>
                  </a:extLst>
                </a:gridCol>
              </a:tblGrid>
              <a:tr h="1442720">
                <a:tc>
                  <a:txBody>
                    <a:bodyPr/>
                    <a:lstStyle/>
                    <a:p>
                      <a:pPr marL="217170">
                        <a:lnSpc>
                          <a:spcPct val="100000"/>
                        </a:lnSpc>
                        <a:spcBef>
                          <a:spcPts val="35"/>
                        </a:spcBef>
                      </a:pPr>
                      <a:r>
                        <a:rPr lang="en-US" sz="2000" spc="-10" dirty="0">
                          <a:solidFill>
                            <a:srgbClr val="0000FF"/>
                          </a:solidFill>
                          <a:latin typeface="Consolas"/>
                          <a:cs typeface="Consolas"/>
                        </a:rPr>
                        <a:t>float </a:t>
                      </a:r>
                      <a:r>
                        <a:rPr sz="2000" spc="-5" dirty="0">
                          <a:latin typeface="Consolas"/>
                          <a:cs typeface="Consolas"/>
                        </a:rPr>
                        <a:t>*data;</a:t>
                      </a:r>
                      <a:endParaRPr sz="2000" dirty="0">
                        <a:latin typeface="Consolas"/>
                        <a:cs typeface="Consolas"/>
                      </a:endParaRPr>
                    </a:p>
                    <a:p>
                      <a:pPr marL="217170">
                        <a:lnSpc>
                          <a:spcPct val="100000"/>
                        </a:lnSpc>
                        <a:spcBef>
                          <a:spcPts val="384"/>
                        </a:spcBef>
                      </a:pPr>
                      <a:r>
                        <a:rPr sz="2000" spc="-5" dirty="0">
                          <a:latin typeface="Consolas"/>
                          <a:cs typeface="Consolas"/>
                        </a:rPr>
                        <a:t>data </a:t>
                      </a:r>
                      <a:r>
                        <a:rPr sz="2000" dirty="0">
                          <a:latin typeface="Consolas"/>
                          <a:cs typeface="Consolas"/>
                        </a:rPr>
                        <a:t>=</a:t>
                      </a:r>
                      <a:r>
                        <a:rPr sz="2000" spc="-10" dirty="0">
                          <a:latin typeface="Consolas"/>
                          <a:cs typeface="Consolas"/>
                        </a:rPr>
                        <a:t> </a:t>
                      </a:r>
                      <a:r>
                        <a:rPr lang="en-US" sz="2000" spc="-10" dirty="0">
                          <a:solidFill>
                            <a:srgbClr val="C00000"/>
                          </a:solidFill>
                          <a:latin typeface="Consolas"/>
                          <a:cs typeface="Consolas"/>
                        </a:rPr>
                        <a:t>new </a:t>
                      </a:r>
                      <a:r>
                        <a:rPr lang="en-US" sz="2000" spc="-10" dirty="0">
                          <a:solidFill>
                            <a:srgbClr val="000BE6"/>
                          </a:solidFill>
                          <a:latin typeface="Consolas"/>
                          <a:cs typeface="Consolas"/>
                        </a:rPr>
                        <a:t>float</a:t>
                      </a:r>
                      <a:r>
                        <a:rPr lang="en-US" sz="2000" spc="-5" dirty="0">
                          <a:latin typeface="Consolas"/>
                          <a:cs typeface="Consolas"/>
                        </a:rPr>
                        <a:t>[</a:t>
                      </a:r>
                      <a:r>
                        <a:rPr sz="2000" spc="-5" dirty="0">
                          <a:latin typeface="Consolas"/>
                          <a:cs typeface="Consolas"/>
                        </a:rPr>
                        <a:t>N</a:t>
                      </a:r>
                      <a:r>
                        <a:rPr lang="en-US" sz="2000" spc="-5" dirty="0">
                          <a:latin typeface="Consolas"/>
                          <a:cs typeface="Consolas"/>
                        </a:rPr>
                        <a:t>];</a:t>
                      </a:r>
                      <a:endParaRPr sz="2000" dirty="0">
                        <a:latin typeface="Consolas"/>
                        <a:cs typeface="Consolas"/>
                      </a:endParaRPr>
                    </a:p>
                    <a:p>
                      <a:pPr>
                        <a:lnSpc>
                          <a:spcPct val="100000"/>
                        </a:lnSpc>
                        <a:spcBef>
                          <a:spcPts val="55"/>
                        </a:spcBef>
                      </a:pPr>
                      <a:endParaRPr sz="2800">
                        <a:latin typeface="Times New Roman"/>
                        <a:cs typeface="Times New Roman"/>
                      </a:endParaRPr>
                    </a:p>
                    <a:p>
                      <a:pPr marL="217170">
                        <a:lnSpc>
                          <a:spcPct val="100000"/>
                        </a:lnSpc>
                      </a:pPr>
                      <a:r>
                        <a:rPr sz="2000" spc="-5" dirty="0">
                          <a:solidFill>
                            <a:srgbClr val="795E25"/>
                          </a:solidFill>
                          <a:latin typeface="Consolas"/>
                          <a:cs typeface="Consolas"/>
                        </a:rPr>
                        <a:t>cpu_func1</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txBody>
                  <a:tcPr marL="0" marR="0" marT="4939" marB="0">
                    <a:solidFill>
                      <a:srgbClr val="F1F1F1"/>
                    </a:solidFill>
                  </a:tcPr>
                </a:tc>
                <a:extLst>
                  <a:ext uri="{0D108BD9-81ED-4DB2-BD59-A6C34878D82A}">
                    <a16:rowId xmlns:a16="http://schemas.microsoft.com/office/drawing/2014/main" val="10000"/>
                  </a:ext>
                </a:extLst>
              </a:tr>
              <a:tr h="369146">
                <a:tc>
                  <a:txBody>
                    <a:bodyPr/>
                    <a:lstStyle/>
                    <a:p>
                      <a:pPr>
                        <a:lnSpc>
                          <a:spcPct val="100000"/>
                        </a:lnSpc>
                      </a:pPr>
                      <a:endParaRPr sz="20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1"/>
                  </a:ext>
                </a:extLst>
              </a:tr>
              <a:tr h="348827">
                <a:tc>
                  <a:txBody>
                    <a:bodyPr/>
                    <a:lstStyle/>
                    <a:p>
                      <a:pPr marL="217170">
                        <a:lnSpc>
                          <a:spcPts val="2080"/>
                        </a:lnSpc>
                      </a:pPr>
                      <a:r>
                        <a:rPr sz="2000" spc="-5" dirty="0">
                          <a:latin typeface="Consolas"/>
                          <a:cs typeface="Consolas"/>
                        </a:rPr>
                        <a:t>gpu_func2&lt;&lt;&lt;...&gt;&gt;&gt;(data,</a:t>
                      </a:r>
                      <a:r>
                        <a:rPr sz="2000" spc="-25" dirty="0">
                          <a:latin typeface="Consolas"/>
                          <a:cs typeface="Consolas"/>
                        </a:rPr>
                        <a:t> </a:t>
                      </a:r>
                      <a:r>
                        <a:rPr sz="2000" spc="-5" dirty="0">
                          <a:latin typeface="Consolas"/>
                          <a:cs typeface="Consolas"/>
                        </a:rPr>
                        <a:t>N);</a:t>
                      </a:r>
                      <a:endParaRPr sz="2000">
                        <a:latin typeface="Consolas"/>
                        <a:cs typeface="Consolas"/>
                      </a:endParaRPr>
                    </a:p>
                  </a:txBody>
                  <a:tcPr marL="0" marR="0" marT="0" marB="0">
                    <a:solidFill>
                      <a:srgbClr val="F1F1F1"/>
                    </a:solidFill>
                  </a:tcPr>
                </a:tc>
                <a:extLst>
                  <a:ext uri="{0D108BD9-81ED-4DB2-BD59-A6C34878D82A}">
                    <a16:rowId xmlns:a16="http://schemas.microsoft.com/office/drawing/2014/main" val="10002"/>
                  </a:ext>
                </a:extLst>
              </a:tr>
              <a:tr h="369146">
                <a:tc>
                  <a:txBody>
                    <a:bodyPr/>
                    <a:lstStyle/>
                    <a:p>
                      <a:pPr>
                        <a:lnSpc>
                          <a:spcPct val="100000"/>
                        </a:lnSpc>
                      </a:pPr>
                      <a:endParaRPr sz="20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3"/>
                  </a:ext>
                </a:extLst>
              </a:tr>
              <a:tr h="1493520">
                <a:tc>
                  <a:txBody>
                    <a:bodyPr/>
                    <a:lstStyle/>
                    <a:p>
                      <a:pPr marL="217170">
                        <a:lnSpc>
                          <a:spcPts val="2080"/>
                        </a:lnSpc>
                      </a:pPr>
                      <a:r>
                        <a:rPr sz="2000" spc="-5" dirty="0">
                          <a:solidFill>
                            <a:srgbClr val="795E25"/>
                          </a:solidFill>
                          <a:latin typeface="Consolas"/>
                          <a:cs typeface="Consolas"/>
                        </a:rPr>
                        <a:t>cudaDeviceSynchronize</a:t>
                      </a:r>
                      <a:r>
                        <a:rPr sz="2000" spc="-5" dirty="0">
                          <a:latin typeface="Consolas"/>
                          <a:cs typeface="Consolas"/>
                        </a:rPr>
                        <a:t>();</a:t>
                      </a:r>
                      <a:endParaRPr sz="2000" dirty="0">
                        <a:latin typeface="Consolas"/>
                        <a:cs typeface="Consolas"/>
                      </a:endParaRPr>
                    </a:p>
                    <a:p>
                      <a:pPr marL="217170">
                        <a:lnSpc>
                          <a:spcPct val="100000"/>
                        </a:lnSpc>
                        <a:spcBef>
                          <a:spcPts val="380"/>
                        </a:spcBef>
                      </a:pPr>
                      <a:r>
                        <a:rPr sz="2000" spc="-5" dirty="0">
                          <a:solidFill>
                            <a:srgbClr val="795E25"/>
                          </a:solidFill>
                          <a:latin typeface="Consolas"/>
                          <a:cs typeface="Consolas"/>
                        </a:rPr>
                        <a:t>cpu_func3</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dirty="0">
                        <a:latin typeface="Consolas"/>
                        <a:cs typeface="Consolas"/>
                      </a:endParaRPr>
                    </a:p>
                    <a:p>
                      <a:pPr>
                        <a:lnSpc>
                          <a:spcPct val="100000"/>
                        </a:lnSpc>
                        <a:spcBef>
                          <a:spcPts val="10"/>
                        </a:spcBef>
                      </a:pPr>
                      <a:endParaRPr sz="2800" dirty="0">
                        <a:latin typeface="Times New Roman"/>
                        <a:cs typeface="Times New Roman"/>
                      </a:endParaRPr>
                    </a:p>
                    <a:p>
                      <a:pPr marL="217170">
                        <a:lnSpc>
                          <a:spcPct val="100000"/>
                        </a:lnSpc>
                      </a:pPr>
                      <a:r>
                        <a:rPr lang="en-US" sz="2000" spc="-5" dirty="0">
                          <a:solidFill>
                            <a:srgbClr val="C00000"/>
                          </a:solidFill>
                          <a:latin typeface="Consolas"/>
                          <a:cs typeface="Consolas"/>
                        </a:rPr>
                        <a:t>delete[]</a:t>
                      </a:r>
                      <a:r>
                        <a:rPr lang="en-US" sz="2000" spc="-5" dirty="0">
                          <a:solidFill>
                            <a:srgbClr val="795E25"/>
                          </a:solidFill>
                          <a:latin typeface="Consolas"/>
                          <a:cs typeface="Consolas"/>
                        </a:rPr>
                        <a:t> </a:t>
                      </a:r>
                      <a:r>
                        <a:rPr lang="en-US" sz="2000" spc="-5" dirty="0">
                          <a:latin typeface="Consolas"/>
                          <a:cs typeface="Consolas"/>
                        </a:rPr>
                        <a:t>data;</a:t>
                      </a:r>
                      <a:endParaRPr sz="2000" dirty="0">
                        <a:latin typeface="Consolas"/>
                        <a:cs typeface="Consolas"/>
                      </a:endParaRPr>
                    </a:p>
                  </a:txBody>
                  <a:tcPr marL="0" marR="0" marT="0" marB="0">
                    <a:solidFill>
                      <a:srgbClr val="F1F1F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object 7">
                <a:extLst>
                  <a:ext uri="{FF2B5EF4-FFF2-40B4-BE49-F238E27FC236}">
                    <a16:creationId xmlns:a16="http://schemas.microsoft.com/office/drawing/2014/main" id="{09F7B64E-B506-4D93-88C9-A482F7330CD1}"/>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9" name="object 7">
                <a:extLst>
                  <a:ext uri="{FF2B5EF4-FFF2-40B4-BE49-F238E27FC236}">
                    <a16:creationId xmlns:a16="http://schemas.microsoft.com/office/drawing/2014/main" id="{09F7B64E-B506-4D93-88C9-A482F7330CD1}"/>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35476179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553721" y="3227493"/>
            <a:ext cx="5828594" cy="2462389"/>
          </a:xfrm>
          <a:custGeom>
            <a:avLst/>
            <a:gdLst/>
            <a:ahLst/>
            <a:cxnLst/>
            <a:rect l="l" t="t" r="r" b="b"/>
            <a:pathLst>
              <a:path w="5245735" h="2216150">
                <a:moveTo>
                  <a:pt x="0" y="2215895"/>
                </a:moveTo>
                <a:lnTo>
                  <a:pt x="5245608" y="2215895"/>
                </a:lnTo>
                <a:lnTo>
                  <a:pt x="5245608" y="0"/>
                </a:lnTo>
                <a:lnTo>
                  <a:pt x="0" y="0"/>
                </a:lnTo>
                <a:lnTo>
                  <a:pt x="0" y="2215895"/>
                </a:lnTo>
                <a:close/>
              </a:path>
            </a:pathLst>
          </a:custGeom>
          <a:solidFill>
            <a:srgbClr val="76B8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a:t>
            </a:r>
            <a:endParaRPr dirty="0"/>
          </a:p>
        </p:txBody>
      </p:sp>
      <p:sp>
        <p:nvSpPr>
          <p:cNvPr id="3" name="object 3"/>
          <p:cNvSpPr txBox="1"/>
          <p:nvPr/>
        </p:nvSpPr>
        <p:spPr>
          <a:xfrm>
            <a:off x="553721" y="2346960"/>
            <a:ext cx="5828594" cy="558643"/>
          </a:xfrm>
          <a:prstGeom prst="rect">
            <a:avLst/>
          </a:prstGeom>
          <a:solidFill>
            <a:srgbClr val="F1F1F1"/>
          </a:solidFill>
        </p:spPr>
        <p:txBody>
          <a:bodyPr vert="horz" wrap="square" lIns="0" tIns="15522" rIns="0" bIns="0" rtlCol="0">
            <a:spAutoFit/>
          </a:bodyPr>
          <a:lstStyle/>
          <a:p>
            <a:pPr marL="209548" marR="0" lvl="0" indent="0" algn="l" defTabSz="914400" rtl="0" eaLnBrk="1" fontAlgn="auto" latinLnBrk="0" hangingPunct="1">
              <a:lnSpc>
                <a:spcPct val="100000"/>
              </a:lnSpc>
              <a:spcBef>
                <a:spcPts val="122"/>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**data;</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209548"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008000"/>
                </a:solidFill>
                <a:effectLst/>
                <a:uLnTx/>
                <a:uFillTx/>
                <a:latin typeface="Consolas"/>
                <a:ea typeface="+mn-ea"/>
                <a:cs typeface="Consolas"/>
              </a:rPr>
              <a:t>// allocate </a:t>
            </a:r>
            <a:r>
              <a:rPr kumimoji="0" sz="1556" b="0" i="0" u="none" strike="noStrike" kern="1200" cap="none" spc="6" normalizeH="0" baseline="0" noProof="0" dirty="0">
                <a:ln>
                  <a:noFill/>
                </a:ln>
                <a:solidFill>
                  <a:srgbClr val="008000"/>
                </a:solidFill>
                <a:effectLst/>
                <a:uLnTx/>
                <a:uFillTx/>
                <a:latin typeface="Consolas"/>
                <a:ea typeface="+mn-ea"/>
                <a:cs typeface="Consolas"/>
              </a:rPr>
              <a:t>and </a:t>
            </a:r>
            <a:r>
              <a:rPr kumimoji="0" sz="1556" b="0" i="0" u="none" strike="noStrike" kern="1200" cap="none" spc="0" normalizeH="0" baseline="0" noProof="0" dirty="0">
                <a:ln>
                  <a:noFill/>
                </a:ln>
                <a:solidFill>
                  <a:srgbClr val="008000"/>
                </a:solidFill>
                <a:effectLst/>
                <a:uLnTx/>
                <a:uFillTx/>
                <a:latin typeface="Consolas"/>
                <a:ea typeface="+mn-ea"/>
                <a:cs typeface="Consolas"/>
              </a:rPr>
              <a:t>initialize data on </a:t>
            </a:r>
            <a:r>
              <a:rPr kumimoji="0" sz="1556" b="0" i="0" u="none" strike="noStrike" kern="1200" cap="none" spc="6" normalizeH="0" baseline="0" noProof="0" dirty="0">
                <a:ln>
                  <a:noFill/>
                </a:ln>
                <a:solidFill>
                  <a:srgbClr val="008000"/>
                </a:solidFill>
                <a:effectLst/>
                <a:uLnTx/>
                <a:uFillTx/>
                <a:latin typeface="Consolas"/>
                <a:ea typeface="+mn-ea"/>
                <a:cs typeface="Consolas"/>
              </a:rPr>
              <a:t>the</a:t>
            </a:r>
            <a:r>
              <a:rPr kumimoji="0" sz="1556" b="0" i="0" u="none" strike="noStrike" kern="1200" cap="none" spc="11" normalizeH="0" baseline="0" noProof="0" dirty="0">
                <a:ln>
                  <a:noFill/>
                </a:ln>
                <a:solidFill>
                  <a:srgbClr val="008000"/>
                </a:solidFill>
                <a:effectLst/>
                <a:uLnTx/>
                <a:uFillTx/>
                <a:latin typeface="Consolas"/>
                <a:ea typeface="+mn-ea"/>
                <a:cs typeface="Consolas"/>
              </a:rPr>
              <a:t> </a:t>
            </a:r>
            <a:r>
              <a:rPr kumimoji="0" sz="1556" b="0" i="0" u="none" strike="noStrike" kern="1200" cap="none" spc="6" normalizeH="0" baseline="0" noProof="0" dirty="0">
                <a:ln>
                  <a:noFill/>
                </a:ln>
                <a:solidFill>
                  <a:srgbClr val="008000"/>
                </a:solidFill>
                <a:effectLst/>
                <a:uLnTx/>
                <a:uFillTx/>
                <a:latin typeface="Consolas"/>
                <a:ea typeface="+mn-ea"/>
                <a:cs typeface="Consolas"/>
              </a:rPr>
              <a:t>CPU</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4" name="object 4"/>
          <p:cNvSpPr txBox="1"/>
          <p:nvPr/>
        </p:nvSpPr>
        <p:spPr>
          <a:xfrm>
            <a:off x="763692" y="3307543"/>
            <a:ext cx="5360811" cy="2285626"/>
          </a:xfrm>
          <a:prstGeom prst="rect">
            <a:avLst/>
          </a:prstGeom>
        </p:spPr>
        <p:txBody>
          <a:bodyPr vert="horz" wrap="square" lIns="0" tIns="0" rIns="0" bIns="0" rtlCol="0" anchor="t">
            <a:spAutoFit/>
          </a:bodyPr>
          <a:lstStyle/>
          <a:p>
            <a:pPr marL="0" marR="0" lvl="0" indent="0" algn="l" defTabSz="914400" rtl="0" eaLnBrk="1" fontAlgn="auto" latinLnBrk="0" hangingPunct="1">
              <a:lnSpc>
                <a:spcPts val="1472"/>
              </a:lnSpc>
              <a:spcBef>
                <a:spcPts val="0"/>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**d_data;</a:t>
            </a:r>
          </a:p>
          <a:p>
            <a:pPr marL="0" marR="100330" lvl="0" indent="0" algn="l" defTabSz="914400" rtl="0" eaLnBrk="1" fontAlgn="auto" latinLnBrk="0" hangingPunct="1">
              <a:lnSpc>
                <a:spcPct val="125699"/>
              </a:lnSpc>
              <a:spcBef>
                <a:spcPts val="0"/>
              </a:spcBef>
              <a:spcAft>
                <a:spcPts val="0"/>
              </a:spcAft>
              <a:buClrTx/>
              <a:buSzTx/>
              <a:buFontTx/>
              <a:buNone/>
              <a:tabLst/>
              <a:defRPr/>
            </a:pPr>
            <a:r>
              <a:rPr kumimoji="0" sz="1550" b="0" i="0" u="none" strike="noStrike" kern="1200" cap="none" spc="0" normalizeH="0" baseline="0" noProof="0" dirty="0">
                <a:ln>
                  <a:noFill/>
                </a:ln>
                <a:solidFill>
                  <a:srgbClr val="0000FF"/>
                </a:solidFill>
                <a:effectLst/>
                <a:uLnTx/>
                <a:uFillTx/>
                <a:latin typeface="Consolas"/>
                <a:ea typeface="+mn-ea"/>
                <a:cs typeface="Consolas"/>
              </a:rPr>
              <a:t>char </a:t>
            </a:r>
            <a:r>
              <a:rPr kumimoji="0" sz="1550" b="0" i="0" u="none" strike="noStrike" kern="1200" cap="none" spc="0" normalizeH="0" baseline="0" noProof="0" dirty="0">
                <a:ln>
                  <a:noFill/>
                </a:ln>
                <a:solidFill>
                  <a:prstClr val="black"/>
                </a:solidFill>
                <a:effectLst/>
                <a:uLnTx/>
                <a:uFillTx/>
                <a:latin typeface="Consolas"/>
                <a:ea typeface="+mn-ea"/>
                <a:cs typeface="Consolas"/>
              </a:rPr>
              <a:t>**</a:t>
            </a:r>
            <a:r>
              <a:rPr kumimoji="0" sz="1550" b="0" i="0" u="none" strike="noStrike" kern="1200" cap="none" spc="0" normalizeH="0" baseline="0" noProof="0" dirty="0" err="1">
                <a:ln>
                  <a:noFill/>
                </a:ln>
                <a:solidFill>
                  <a:prstClr val="black"/>
                </a:solidFill>
                <a:effectLst/>
                <a:uLnTx/>
                <a:uFillTx/>
                <a:latin typeface="Consolas"/>
                <a:ea typeface="+mn-ea"/>
                <a:cs typeface="Consolas"/>
              </a:rPr>
              <a:t>h_data</a:t>
            </a:r>
            <a:r>
              <a:rPr kumimoji="0" sz="1550" b="0" i="0" u="none" strike="noStrike" kern="1200" cap="none" spc="0" normalizeH="0" baseline="0" noProof="0" dirty="0">
                <a:ln>
                  <a:noFill/>
                </a:ln>
                <a:solidFill>
                  <a:prstClr val="black"/>
                </a:solidFill>
                <a:effectLst/>
                <a:uLnTx/>
                <a:uFillTx/>
                <a:latin typeface="Consolas"/>
                <a:ea typeface="+mn-ea"/>
                <a:cs typeface="Consolas"/>
              </a:rPr>
              <a:t> = </a:t>
            </a:r>
            <a:r>
              <a:rPr kumimoji="0" lang="en-US" sz="1550" b="0" i="0" u="none" strike="noStrike" kern="1200" cap="none" spc="0" normalizeH="0" baseline="0" noProof="0" dirty="0">
                <a:ln>
                  <a:noFill/>
                </a:ln>
                <a:solidFill>
                  <a:srgbClr val="000BE6"/>
                </a:solidFill>
                <a:effectLst/>
                <a:uLnTx/>
                <a:uFillTx/>
                <a:latin typeface="Consolas"/>
                <a:ea typeface="+mn-ea"/>
                <a:cs typeface="+mn-cs"/>
              </a:rPr>
              <a:t>new</a:t>
            </a:r>
            <a:r>
              <a:rPr kumimoji="0" lang="en-US" sz="1550" b="0" i="0" u="none" strike="noStrike" kern="1200" cap="none" spc="0" normalizeH="0" baseline="0" noProof="0" dirty="0">
                <a:ln>
                  <a:noFill/>
                </a:ln>
                <a:solidFill>
                  <a:srgbClr val="C00000"/>
                </a:solidFill>
                <a:effectLst/>
                <a:uLnTx/>
                <a:uFillTx/>
                <a:latin typeface="Consolas"/>
                <a:ea typeface="+mn-ea"/>
                <a:cs typeface="Consolas"/>
              </a:rPr>
              <a:t> </a:t>
            </a:r>
            <a:r>
              <a:rPr kumimoji="0" lang="en-US" sz="1550" b="0" i="0" u="none" strike="noStrike" kern="1200" cap="none" spc="0" normalizeH="0" baseline="0" noProof="0" dirty="0">
                <a:ln>
                  <a:noFill/>
                </a:ln>
                <a:solidFill>
                  <a:srgbClr val="000BE6"/>
                </a:solidFill>
                <a:effectLst/>
                <a:uLnTx/>
                <a:uFillTx/>
                <a:latin typeface="Consolas"/>
                <a:ea typeface="+mn-ea"/>
                <a:cs typeface="Consolas"/>
              </a:rPr>
              <a:t>char*</a:t>
            </a:r>
            <a:r>
              <a:rPr kumimoji="0" lang="en-US" sz="1550" b="0" i="0" u="none" strike="noStrike" kern="1200" cap="none" spc="0" normalizeH="0" baseline="0" noProof="0" dirty="0">
                <a:ln>
                  <a:noFill/>
                </a:ln>
                <a:solidFill>
                  <a:prstClr val="black"/>
                </a:solidFill>
                <a:effectLst/>
                <a:uLnTx/>
                <a:uFillTx/>
                <a:latin typeface="Consolas"/>
                <a:ea typeface="+mn-ea"/>
                <a:cs typeface="Consolas"/>
              </a:rPr>
              <a:t>[N];  </a:t>
            </a:r>
            <a:endParaRPr kumimoji="0" lang="en-US" sz="1550" b="0" i="0" u="none" strike="noStrike" kern="1200" cap="none" spc="0" normalizeH="0" baseline="0" noProof="0" dirty="0">
              <a:ln>
                <a:noFill/>
              </a:ln>
              <a:solidFill>
                <a:srgbClr val="000000"/>
              </a:solidFill>
              <a:effectLst/>
              <a:uLnTx/>
              <a:uFillTx/>
              <a:latin typeface="Consolas"/>
              <a:ea typeface="+mn-ea"/>
              <a:cs typeface="Consolas"/>
            </a:endParaRPr>
          </a:p>
          <a:p>
            <a:pPr marL="0" marR="100330" lvl="0" indent="0" algn="l" defTabSz="914400" rtl="0" eaLnBrk="1" fontAlgn="auto" latinLnBrk="0" hangingPunct="1">
              <a:lnSpc>
                <a:spcPct val="125699"/>
              </a:lnSpc>
              <a:spcBef>
                <a:spcPts val="0"/>
              </a:spcBef>
              <a:spcAft>
                <a:spcPts val="0"/>
              </a:spcAft>
              <a:buClrTx/>
              <a:buSzTx/>
              <a:buFontTx/>
              <a:buNone/>
              <a:tabLst/>
              <a:defRPr/>
            </a:pPr>
            <a:r>
              <a:rPr kumimoji="0" sz="1550" b="0" i="0" u="none" strike="noStrike" kern="1200" cap="none" spc="0" normalizeH="0" baseline="0" noProof="0" dirty="0">
                <a:ln>
                  <a:noFill/>
                </a:ln>
                <a:solidFill>
                  <a:srgbClr val="AE00DB"/>
                </a:solidFill>
                <a:effectLst/>
                <a:uLnTx/>
                <a:uFillTx/>
                <a:latin typeface="Consolas"/>
                <a:ea typeface="+mn-ea"/>
                <a:cs typeface="Consolas"/>
              </a:rPr>
              <a:t>for </a:t>
            </a:r>
            <a:r>
              <a:rPr kumimoji="0" sz="1550" b="0" i="0" u="none" strike="noStrike" kern="1200" cap="none" spc="0" normalizeH="0" baseline="0" noProof="0" dirty="0">
                <a:ln>
                  <a:noFill/>
                </a:ln>
                <a:solidFill>
                  <a:prstClr val="black"/>
                </a:solidFill>
                <a:effectLst/>
                <a:uLnTx/>
                <a:uFillTx/>
                <a:latin typeface="Consolas"/>
                <a:ea typeface="+mn-ea"/>
                <a:cs typeface="Consolas"/>
              </a:rPr>
              <a:t>(</a:t>
            </a:r>
            <a:r>
              <a:rPr kumimoji="0" sz="1550" b="0" i="0" u="none" strike="noStrike" kern="1200" cap="none" spc="0" normalizeH="0" baseline="0" noProof="0" dirty="0">
                <a:ln>
                  <a:noFill/>
                </a:ln>
                <a:solidFill>
                  <a:srgbClr val="0000FF"/>
                </a:solidFill>
                <a:effectLst/>
                <a:uLnTx/>
                <a:uFillTx/>
                <a:latin typeface="Consolas"/>
                <a:ea typeface="+mn-ea"/>
                <a:cs typeface="Consolas"/>
              </a:rPr>
              <a:t>int </a:t>
            </a:r>
            <a:r>
              <a:rPr kumimoji="0" sz="1550" b="0" i="0" u="none" strike="noStrike" kern="1200" cap="none" spc="0" normalizeH="0" baseline="0" noProof="0" dirty="0" err="1">
                <a:ln>
                  <a:noFill/>
                </a:ln>
                <a:solidFill>
                  <a:prstClr val="black"/>
                </a:solidFill>
                <a:effectLst/>
                <a:uLnTx/>
                <a:uFillTx/>
                <a:latin typeface="Consolas"/>
                <a:ea typeface="+mn-ea"/>
                <a:cs typeface="Consolas"/>
              </a:rPr>
              <a:t>i</a:t>
            </a:r>
            <a:r>
              <a:rPr kumimoji="0" sz="1550" b="0" i="0" u="none" strike="noStrike" kern="1200" cap="none" spc="0" normalizeH="0" baseline="0" noProof="0" dirty="0">
                <a:ln>
                  <a:noFill/>
                </a:ln>
                <a:solidFill>
                  <a:prstClr val="black"/>
                </a:solidFill>
                <a:effectLst/>
                <a:uLnTx/>
                <a:uFillTx/>
                <a:latin typeface="Consolas"/>
                <a:ea typeface="+mn-ea"/>
                <a:cs typeface="Consolas"/>
              </a:rPr>
              <a:t> = </a:t>
            </a:r>
            <a:r>
              <a:rPr kumimoji="0" sz="1550" b="0" i="0" u="none" strike="noStrike" kern="1200" cap="none" spc="0" normalizeH="0" baseline="0" noProof="0" dirty="0">
                <a:ln>
                  <a:noFill/>
                </a:ln>
                <a:solidFill>
                  <a:srgbClr val="09875A"/>
                </a:solidFill>
                <a:effectLst/>
                <a:uLnTx/>
                <a:uFillTx/>
                <a:latin typeface="Consolas"/>
                <a:ea typeface="+mn-ea"/>
                <a:cs typeface="Consolas"/>
              </a:rPr>
              <a:t>0</a:t>
            </a:r>
            <a:r>
              <a:rPr kumimoji="0" sz="1550" b="0" i="0" u="none" strike="noStrike" kern="1200" cap="none" spc="0" normalizeH="0" baseline="0" noProof="0" dirty="0">
                <a:ln>
                  <a:noFill/>
                </a:ln>
                <a:solidFill>
                  <a:prstClr val="black"/>
                </a:solidFill>
                <a:effectLst/>
                <a:uLnTx/>
                <a:uFillTx/>
                <a:latin typeface="Consolas"/>
                <a:ea typeface="+mn-ea"/>
                <a:cs typeface="Consolas"/>
              </a:rPr>
              <a:t>; i &lt; </a:t>
            </a:r>
            <a:r>
              <a:rPr kumimoji="0" sz="1550" b="0" i="0" u="none" strike="noStrike" kern="1200" cap="none" spc="6" normalizeH="0" baseline="0" noProof="0" dirty="0">
                <a:ln>
                  <a:noFill/>
                </a:ln>
                <a:solidFill>
                  <a:prstClr val="black"/>
                </a:solidFill>
                <a:effectLst/>
                <a:uLnTx/>
                <a:uFillTx/>
                <a:latin typeface="Consolas"/>
                <a:ea typeface="+mn-ea"/>
                <a:cs typeface="Consolas"/>
              </a:rPr>
              <a:t>N; </a:t>
            </a:r>
            <a:r>
              <a:rPr kumimoji="0" sz="1550" b="0" i="0" u="none" strike="noStrike" kern="1200" cap="none" spc="0" normalizeH="0" baseline="0" noProof="0" dirty="0">
                <a:ln>
                  <a:noFill/>
                </a:ln>
                <a:solidFill>
                  <a:prstClr val="black"/>
                </a:solidFill>
                <a:effectLst/>
                <a:uLnTx/>
                <a:uFillTx/>
                <a:latin typeface="Consolas"/>
                <a:ea typeface="+mn-ea"/>
                <a:cs typeface="Consolas"/>
              </a:rPr>
              <a:t>i++)</a:t>
            </a:r>
            <a:r>
              <a:rPr kumimoji="0" sz="1550" b="0" i="0" u="none" strike="noStrike" kern="1200" cap="none" spc="28" normalizeH="0" baseline="0" noProof="0" dirty="0">
                <a:ln>
                  <a:noFill/>
                </a:ln>
                <a:solidFill>
                  <a:prstClr val="black"/>
                </a:solidFill>
                <a:effectLst/>
                <a:uLnTx/>
                <a:uFillTx/>
                <a:latin typeface="Consolas"/>
                <a:ea typeface="+mn-ea"/>
                <a:cs typeface="Consolas"/>
              </a:rPr>
              <a:t> </a:t>
            </a:r>
            <a:r>
              <a:rPr kumimoji="0" sz="1550" b="0" i="0" u="none" strike="noStrike" kern="1200" cap="none" spc="0" normalizeH="0" baseline="0" noProof="0" dirty="0">
                <a:ln>
                  <a:noFill/>
                </a:ln>
                <a:solidFill>
                  <a:prstClr val="black"/>
                </a:solidFill>
                <a:effectLst/>
                <a:uLnTx/>
                <a:uFillTx/>
                <a:latin typeface="Consolas"/>
                <a:ea typeface="+mn-ea"/>
                <a:cs typeface="Consolas"/>
              </a:rPr>
              <a:t>{</a:t>
            </a:r>
          </a:p>
          <a:p>
            <a:pPr marL="218014"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cudaMalloc</a:t>
            </a:r>
            <a:r>
              <a:rPr kumimoji="0" sz="1556" b="0" i="0" u="none" strike="noStrike" kern="1200" cap="none" spc="0" normalizeH="0" baseline="0" noProof="0" dirty="0">
                <a:ln>
                  <a:noFill/>
                </a:ln>
                <a:solidFill>
                  <a:prstClr val="black"/>
                </a:solidFill>
                <a:effectLst/>
                <a:uLnTx/>
                <a:uFillTx/>
                <a:latin typeface="Consolas"/>
                <a:ea typeface="+mn-ea"/>
                <a:cs typeface="Consolas"/>
              </a:rPr>
              <a:t>(&amp;h_data[i], </a:t>
            </a:r>
            <a:r>
              <a:rPr kumimoji="0" sz="1556" b="0" i="0" u="none" strike="noStrike" kern="1200" cap="none" spc="6"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dirty="0">
              <a:ln>
                <a:noFill/>
              </a:ln>
              <a:solidFill>
                <a:prstClr val="black"/>
              </a:solidFill>
              <a:effectLst/>
              <a:uLnTx/>
              <a:uFillTx/>
              <a:latin typeface="Consolas"/>
              <a:ea typeface="+mn-ea"/>
              <a:cs typeface="Consolas"/>
            </a:endParaRPr>
          </a:p>
          <a:p>
            <a:pPr marL="218014" marR="0" lvl="0" indent="0" algn="l" defTabSz="914400" rtl="0" eaLnBrk="1" fontAlgn="auto" latinLnBrk="0" hangingPunct="1">
              <a:lnSpc>
                <a:spcPct val="100000"/>
              </a:lnSpc>
              <a:spcBef>
                <a:spcPts val="482"/>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cudaMemcpy</a:t>
            </a:r>
            <a:r>
              <a:rPr kumimoji="0" sz="1556" b="0" i="0" u="none" strike="noStrike" kern="1200" cap="none" spc="0" normalizeH="0" baseline="0" noProof="0" dirty="0">
                <a:ln>
                  <a:noFill/>
                </a:ln>
                <a:solidFill>
                  <a:prstClr val="black"/>
                </a:solidFill>
                <a:effectLst/>
                <a:uLnTx/>
                <a:uFillTx/>
                <a:latin typeface="Consolas"/>
                <a:ea typeface="+mn-ea"/>
                <a:cs typeface="Consolas"/>
              </a:rPr>
              <a:t>(h_data[i], data[i], </a:t>
            </a:r>
            <a:r>
              <a:rPr kumimoji="0" sz="1556" b="0" i="0" u="none" strike="noStrike" kern="1200" cap="none" spc="-6" normalizeH="0" baseline="0" noProof="0" dirty="0">
                <a:ln>
                  <a:noFill/>
                </a:ln>
                <a:solidFill>
                  <a:prstClr val="black"/>
                </a:solidFill>
                <a:effectLst/>
                <a:uLnTx/>
                <a:uFillTx/>
                <a:latin typeface="Consolas"/>
                <a:ea typeface="+mn-ea"/>
                <a:cs typeface="Consolas"/>
              </a:rPr>
              <a:t>N,</a:t>
            </a:r>
            <a:r>
              <a:rPr kumimoji="0" sz="1556" b="0" i="0" u="none" strike="noStrike" kern="1200" cap="none" spc="22"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a:t>
            </a:r>
          </a:p>
          <a:p>
            <a:pPr marL="0" marR="0" lvl="0" indent="0" algn="l" defTabSz="914400" rtl="0" eaLnBrk="1" fontAlgn="auto" latinLnBrk="0" hangingPunct="1">
              <a:lnSpc>
                <a:spcPct val="100000"/>
              </a:lnSpc>
              <a:spcBef>
                <a:spcPts val="482"/>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a:t>
            </a:r>
          </a:p>
          <a:p>
            <a:pPr marL="0" marR="0" lvl="0" indent="0" algn="l" defTabSz="914400" rtl="0" eaLnBrk="1" fontAlgn="auto" latinLnBrk="0" hangingPunct="1">
              <a:lnSpc>
                <a:spcPct val="125699"/>
              </a:lnSpc>
              <a:spcBef>
                <a:spcPts val="0"/>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cudaMalloc</a:t>
            </a:r>
            <a:r>
              <a:rPr kumimoji="0" sz="1556" b="0" i="0" u="none" strike="noStrike" kern="1200" cap="none" spc="0" normalizeH="0" baseline="0" noProof="0" dirty="0">
                <a:ln>
                  <a:noFill/>
                </a:ln>
                <a:solidFill>
                  <a:prstClr val="black"/>
                </a:solidFill>
                <a:effectLst/>
                <a:uLnTx/>
                <a:uFillTx/>
                <a:latin typeface="Consolas"/>
                <a:ea typeface="+mn-ea"/>
                <a:cs typeface="Consolas"/>
              </a:rPr>
              <a:t>(&amp;d_data, N*</a:t>
            </a:r>
            <a:r>
              <a:rPr kumimoji="0" sz="1556" b="0" i="0" u="none" strike="noStrike" kern="1200" cap="none" spc="0" normalizeH="0" baseline="0" noProof="0" dirty="0">
                <a:ln>
                  <a:noFill/>
                </a:ln>
                <a:solidFill>
                  <a:srgbClr val="0000FF"/>
                </a:solidFill>
                <a:effectLst/>
                <a:uLnTx/>
                <a:uFillTx/>
                <a:latin typeface="Consolas"/>
                <a:ea typeface="+mn-ea"/>
                <a:cs typeface="Consolas"/>
              </a:rPr>
              <a:t>sizeof</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0"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srgbClr val="795E25"/>
                </a:solidFill>
                <a:effectLst/>
                <a:uLnTx/>
                <a:uFillTx/>
                <a:latin typeface="Consolas"/>
                <a:ea typeface="+mn-ea"/>
                <a:cs typeface="Consolas"/>
              </a:rPr>
              <a:t>cudaMemcpy</a:t>
            </a:r>
            <a:r>
              <a:rPr kumimoji="0" sz="1556" b="0" i="0" u="none" strike="noStrike" kern="1200" cap="none" spc="0" normalizeH="0" baseline="0" noProof="0" dirty="0">
                <a:ln>
                  <a:noFill/>
                </a:ln>
                <a:solidFill>
                  <a:prstClr val="black"/>
                </a:solidFill>
                <a:effectLst/>
                <a:uLnTx/>
                <a:uFillTx/>
                <a:latin typeface="Consolas"/>
                <a:ea typeface="+mn-ea"/>
                <a:cs typeface="Consolas"/>
              </a:rPr>
              <a:t>(d_data, </a:t>
            </a:r>
            <a:r>
              <a:rPr kumimoji="0" sz="1556" b="0" i="0" u="none" strike="noStrike" kern="1200" cap="none" spc="6" normalizeH="0" baseline="0" noProof="0" dirty="0">
                <a:ln>
                  <a:noFill/>
                </a:ln>
                <a:solidFill>
                  <a:prstClr val="black"/>
                </a:solidFill>
                <a:effectLst/>
                <a:uLnTx/>
                <a:uFillTx/>
                <a:latin typeface="Consolas"/>
                <a:ea typeface="+mn-ea"/>
                <a:cs typeface="Consolas"/>
              </a:rPr>
              <a:t>h_data, </a:t>
            </a:r>
            <a:r>
              <a:rPr kumimoji="0" sz="1556" b="0" i="0" u="none" strike="noStrike" kern="1200" cap="none" spc="0" normalizeH="0" baseline="0" noProof="0" dirty="0">
                <a:ln>
                  <a:noFill/>
                </a:ln>
                <a:solidFill>
                  <a:prstClr val="black"/>
                </a:solidFill>
                <a:effectLst/>
                <a:uLnTx/>
                <a:uFillTx/>
                <a:latin typeface="Consolas"/>
                <a:ea typeface="+mn-ea"/>
                <a:cs typeface="Consolas"/>
              </a:rPr>
              <a:t>N*</a:t>
            </a:r>
            <a:r>
              <a:rPr kumimoji="0" sz="1556" b="0" i="0" u="none" strike="noStrike" kern="1200" cap="none" spc="0" normalizeH="0" baseline="0" noProof="0" dirty="0">
                <a:ln>
                  <a:noFill/>
                </a:ln>
                <a:solidFill>
                  <a:srgbClr val="0000FF"/>
                </a:solidFill>
                <a:effectLst/>
                <a:uLnTx/>
                <a:uFillTx/>
                <a:latin typeface="Consolas"/>
                <a:ea typeface="+mn-ea"/>
                <a:cs typeface="Consolas"/>
              </a:rPr>
              <a:t>sizeof</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83"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a:t>
            </a:r>
          </a:p>
        </p:txBody>
      </p:sp>
      <p:sp>
        <p:nvSpPr>
          <p:cNvPr id="5" name="object 5"/>
          <p:cNvSpPr txBox="1"/>
          <p:nvPr/>
        </p:nvSpPr>
        <p:spPr>
          <a:xfrm>
            <a:off x="553721" y="5689600"/>
            <a:ext cx="5828594" cy="503095"/>
          </a:xfrm>
          <a:prstGeom prst="rect">
            <a:avLst/>
          </a:prstGeom>
          <a:solidFill>
            <a:srgbClr val="F1F1F1"/>
          </a:solidFill>
        </p:spPr>
        <p:txBody>
          <a:bodyPr vert="horz" wrap="square" lIns="0" tIns="7056" rIns="0" bIns="0" rtlCol="0">
            <a:spAutoFit/>
          </a:bodyPr>
          <a:lstStyle/>
          <a:p>
            <a:pPr marL="0" marR="0" lvl="0" indent="0" algn="l" defTabSz="914400" rtl="0" eaLnBrk="1" fontAlgn="auto" latinLnBrk="0" hangingPunct="1">
              <a:lnSpc>
                <a:spcPct val="100000"/>
              </a:lnSpc>
              <a:spcBef>
                <a:spcPts val="56"/>
              </a:spcBef>
              <a:spcAft>
                <a:spcPts val="0"/>
              </a:spcAft>
              <a:buClrTx/>
              <a:buSzTx/>
              <a:buFontTx/>
              <a:buNone/>
              <a:tabLst/>
              <a:defRPr/>
            </a:pPr>
            <a:endParaRPr kumimoji="0" sz="1667" b="0" i="0" u="none" strike="noStrike" kern="1200" cap="none" spc="0" normalizeH="0" baseline="0" noProof="0">
              <a:ln>
                <a:noFill/>
              </a:ln>
              <a:solidFill>
                <a:prstClr val="black"/>
              </a:solidFill>
              <a:effectLst/>
              <a:uLnTx/>
              <a:uFillTx/>
              <a:latin typeface="Times New Roman"/>
              <a:ea typeface="+mn-ea"/>
              <a:cs typeface="Times New Roman"/>
            </a:endParaRPr>
          </a:p>
          <a:p>
            <a:pPr marL="209548" marR="0" lvl="0" indent="0" algn="l" defTabSz="914400" rtl="0" eaLnBrk="1" fontAlgn="auto" latinLnBrk="0" hangingPunct="1">
              <a:lnSpc>
                <a:spcPct val="100000"/>
              </a:lnSpc>
              <a:spcBef>
                <a:spcPts val="0"/>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gpu_func&lt;&lt;&lt;...&gt;&gt;&gt;(d_data,</a:t>
            </a:r>
            <a:r>
              <a:rPr kumimoji="0" sz="1556" b="0" i="0" u="none" strike="noStrike" kern="1200" cap="none" spc="17"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717453" y="2346960"/>
            <a:ext cx="4968522" cy="4004651"/>
          </a:xfrm>
          <a:prstGeom prst="rect">
            <a:avLst/>
          </a:prstGeom>
          <a:solidFill>
            <a:srgbClr val="F1F1F1"/>
          </a:solidFill>
        </p:spPr>
        <p:txBody>
          <a:bodyPr vert="horz" wrap="square" lIns="0" tIns="15522" rIns="0" bIns="0" rtlCol="0">
            <a:spAutoFit/>
          </a:bodyPr>
          <a:lstStyle/>
          <a:p>
            <a:pPr marL="210253" marR="0" lvl="0" indent="0" algn="l" defTabSz="914400" rtl="0" eaLnBrk="1" fontAlgn="auto" latinLnBrk="0" hangingPunct="1">
              <a:lnSpc>
                <a:spcPct val="100000"/>
              </a:lnSpc>
              <a:spcBef>
                <a:spcPts val="122"/>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**data;</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210253"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008000"/>
                </a:solidFill>
                <a:effectLst/>
                <a:uLnTx/>
                <a:uFillTx/>
                <a:latin typeface="Consolas"/>
                <a:ea typeface="+mn-ea"/>
                <a:cs typeface="Consolas"/>
              </a:rPr>
              <a:t>// allocate </a:t>
            </a:r>
            <a:r>
              <a:rPr kumimoji="0" sz="1556" b="0" i="0" u="none" strike="noStrike" kern="1200" cap="none" spc="6" normalizeH="0" baseline="0" noProof="0" dirty="0">
                <a:ln>
                  <a:noFill/>
                </a:ln>
                <a:solidFill>
                  <a:srgbClr val="008000"/>
                </a:solidFill>
                <a:effectLst/>
                <a:uLnTx/>
                <a:uFillTx/>
                <a:latin typeface="Consolas"/>
                <a:ea typeface="+mn-ea"/>
                <a:cs typeface="Consolas"/>
              </a:rPr>
              <a:t>and </a:t>
            </a:r>
            <a:r>
              <a:rPr kumimoji="0" sz="1556" b="0" i="0" u="none" strike="noStrike" kern="1200" cap="none" spc="0" normalizeH="0" baseline="0" noProof="0" dirty="0">
                <a:ln>
                  <a:noFill/>
                </a:ln>
                <a:solidFill>
                  <a:srgbClr val="008000"/>
                </a:solidFill>
                <a:effectLst/>
                <a:uLnTx/>
                <a:uFillTx/>
                <a:latin typeface="Consolas"/>
                <a:ea typeface="+mn-ea"/>
                <a:cs typeface="Consolas"/>
              </a:rPr>
              <a:t>initialize data on </a:t>
            </a:r>
            <a:r>
              <a:rPr kumimoji="0" sz="1556" b="0" i="0" u="none" strike="noStrike" kern="1200" cap="none" spc="6" normalizeH="0" baseline="0" noProof="0" dirty="0">
                <a:ln>
                  <a:noFill/>
                </a:ln>
                <a:solidFill>
                  <a:srgbClr val="008000"/>
                </a:solidFill>
                <a:effectLst/>
                <a:uLnTx/>
                <a:uFillTx/>
                <a:latin typeface="Consolas"/>
                <a:ea typeface="+mn-ea"/>
                <a:cs typeface="Consolas"/>
              </a:rPr>
              <a:t>the</a:t>
            </a:r>
            <a:r>
              <a:rPr kumimoji="0" sz="1556" b="0" i="0" u="none" strike="noStrike" kern="1200" cap="none" spc="17" normalizeH="0" baseline="0" noProof="0" dirty="0">
                <a:ln>
                  <a:noFill/>
                </a:ln>
                <a:solidFill>
                  <a:srgbClr val="008000"/>
                </a:solidFill>
                <a:effectLst/>
                <a:uLnTx/>
                <a:uFillTx/>
                <a:latin typeface="Consolas"/>
                <a:ea typeface="+mn-ea"/>
                <a:cs typeface="Consolas"/>
              </a:rPr>
              <a:t> </a:t>
            </a:r>
            <a:r>
              <a:rPr kumimoji="0" sz="1556" b="0" i="0" u="none" strike="noStrike" kern="1200" cap="none" spc="6" normalizeH="0" baseline="0" noProof="0" dirty="0">
                <a:ln>
                  <a:noFill/>
                </a:ln>
                <a:solidFill>
                  <a:srgbClr val="008000"/>
                </a:solidFill>
                <a:effectLst/>
                <a:uLnTx/>
                <a:uFillTx/>
                <a:latin typeface="Consolas"/>
                <a:ea typeface="+mn-ea"/>
                <a:cs typeface="Consolas"/>
              </a:rPr>
              <a:t>CPU</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67" b="0" i="0" u="none" strike="noStrike" kern="1200" cap="none" spc="0" normalizeH="0" baseline="0" noProof="0">
              <a:ln>
                <a:noFill/>
              </a:ln>
              <a:solidFill>
                <a:prstClr val="black"/>
              </a:solidFill>
              <a:effectLst/>
              <a:uLnTx/>
              <a:uFillTx/>
              <a:latin typeface="Times New Roman"/>
              <a:ea typeface="+mn-ea"/>
              <a:cs typeface="Times New Roman"/>
            </a:endParaRPr>
          </a:p>
          <a:p>
            <a:pPr marL="210253" marR="0" lvl="0" indent="0" algn="l" defTabSz="914400" rtl="0" eaLnBrk="1" fontAlgn="auto" latinLnBrk="0" hangingPunct="1">
              <a:lnSpc>
                <a:spcPct val="100000"/>
              </a:lnSpc>
              <a:spcBef>
                <a:spcPts val="0"/>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gpu_func&lt;&lt;&lt;...&gt;&gt;&gt;(data, </a:t>
            </a:r>
            <a:r>
              <a:rPr kumimoji="0" sz="1556" b="0" i="0" u="none" strike="noStrike" kern="1200" cap="none" spc="6"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1788583" y="1297602"/>
            <a:ext cx="9102371" cy="963291"/>
          </a:xfrm>
          <a:prstGeom prst="rect">
            <a:avLst/>
          </a:prstGeom>
        </p:spPr>
        <p:txBody>
          <a:bodyPr vert="horz" wrap="square" lIns="0" tIns="14111" rIns="0" bIns="0" rtlCol="0">
            <a:spAutoFit/>
          </a:bodyPr>
          <a:lstStyle/>
          <a:p>
            <a:pPr marL="0" marR="478362" lvl="0" indent="0" algn="ctr"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Deep</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Copy</a:t>
            </a:r>
            <a:endParaRPr kumimoji="0" sz="2667" b="0" i="0" u="none" strike="noStrike" kern="1200" cap="none" spc="0" normalizeH="0" baseline="0" noProof="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735404"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mc:AlternateContent xmlns:mc="http://schemas.openxmlformats.org/markup-compatibility/2006" xmlns:a14="http://schemas.microsoft.com/office/drawing/2010/main">
        <mc:Choice Requires="a14">
          <p:sp>
            <p:nvSpPr>
              <p:cNvPr id="10" name="object 7">
                <a:extLst>
                  <a:ext uri="{FF2B5EF4-FFF2-40B4-BE49-F238E27FC236}">
                    <a16:creationId xmlns:a16="http://schemas.microsoft.com/office/drawing/2014/main" id="{5DCAC3D0-41C4-49F1-BF5C-1A2EA91E33FB}"/>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0" name="object 7">
                <a:extLst>
                  <a:ext uri="{FF2B5EF4-FFF2-40B4-BE49-F238E27FC236}">
                    <a16:creationId xmlns:a16="http://schemas.microsoft.com/office/drawing/2014/main" id="{5DCAC3D0-41C4-49F1-BF5C-1A2EA91E33FB}"/>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30133516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High vantage point, the big picture</a:t>
            </a:r>
          </a:p>
        </p:txBody>
      </p:sp>
      <p:sp>
        <p:nvSpPr>
          <p:cNvPr id="7" name="Content Placeholder 6"/>
          <p:cNvSpPr>
            <a:spLocks noGrp="1"/>
          </p:cNvSpPr>
          <p:nvPr>
            <p:ph idx="1"/>
          </p:nvPr>
        </p:nvSpPr>
        <p:spPr/>
        <p:txBody>
          <a:bodyPr>
            <a:normAutofit lnSpcReduction="10000"/>
          </a:bodyPr>
          <a:lstStyle/>
          <a:p>
            <a:endParaRPr lang="en-US" dirty="0"/>
          </a:p>
          <a:p>
            <a:r>
              <a:rPr lang="en-US" dirty="0"/>
              <a:t>In the beginning, to have data on the host changed on the device you would have to first use </a:t>
            </a:r>
            <a:r>
              <a:rPr lang="en-US" dirty="0" err="1">
                <a:latin typeface="Consolas" panose="020B0609020204030204" pitchFamily="49" charset="0"/>
              </a:rPr>
              <a:t>cudaMemcpy</a:t>
            </a:r>
            <a:r>
              <a:rPr lang="en-US" dirty="0"/>
              <a:t> to trigger a data transfer from the host to the device</a:t>
            </a:r>
          </a:p>
          <a:p>
            <a:pPr lvl="1"/>
            <a:r>
              <a:rPr lang="en-US" dirty="0"/>
              <a:t>The same held in the other direction; i.e., changing data on the device by the host – you needed a transfer</a:t>
            </a:r>
          </a:p>
          <a:p>
            <a:endParaRPr lang="en-US" dirty="0"/>
          </a:p>
          <a:p>
            <a:r>
              <a:rPr lang="en-US" dirty="0"/>
              <a:t>Then, the device could access memory on the host (Z-C memory access)</a:t>
            </a:r>
          </a:p>
          <a:p>
            <a:pPr lvl="1"/>
            <a:r>
              <a:rPr lang="en-US" dirty="0"/>
              <a:t>Still required pointer de-mangling</a:t>
            </a:r>
          </a:p>
          <a:p>
            <a:endParaRPr lang="en-US" dirty="0"/>
          </a:p>
          <a:p>
            <a:r>
              <a:rPr lang="en-US" dirty="0"/>
              <a:t>Then, the idea of a unified virtual space took off and we had UVA</a:t>
            </a:r>
          </a:p>
          <a:p>
            <a:pPr lvl="1"/>
            <a:r>
              <a:rPr lang="en-US" dirty="0"/>
              <a:t>P2P communication, no need for pointer de-mangling</a:t>
            </a:r>
          </a:p>
          <a:p>
            <a:endParaRPr lang="en-US" dirty="0"/>
          </a:p>
          <a:p>
            <a:r>
              <a:rPr lang="en-US" dirty="0"/>
              <a:t>Finally, the UM (managed memory) came along; processors can access each other’s memory</a:t>
            </a:r>
          </a:p>
          <a:p>
            <a:pPr lvl="1"/>
            <a:r>
              <a:rPr lang="en-US" dirty="0"/>
              <a:t>The field is in flux</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3164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 Why Bother?</a:t>
            </a:r>
          </a:p>
        </p:txBody>
      </p:sp>
      <p:sp>
        <p:nvSpPr>
          <p:cNvPr id="3" name="Content Placeholder 2"/>
          <p:cNvSpPr>
            <a:spLocks noGrp="1"/>
          </p:cNvSpPr>
          <p:nvPr>
            <p:ph idx="1"/>
          </p:nvPr>
        </p:nvSpPr>
        <p:spPr/>
        <p:txBody>
          <a:bodyPr/>
          <a:lstStyle/>
          <a:p>
            <a:pPr marL="230188" lvl="1" indent="-230188">
              <a:spcBef>
                <a:spcPts val="1400"/>
              </a:spcBef>
              <a:spcAft>
                <a:spcPts val="0"/>
              </a:spcAft>
              <a:buFont typeface="+mj-lt"/>
              <a:buAutoNum type="arabicPeriod"/>
            </a:pPr>
            <a:endParaRPr lang="en-US" dirty="0"/>
          </a:p>
          <a:p>
            <a:pPr marL="230188" lvl="1" indent="-230188">
              <a:spcBef>
                <a:spcPts val="1400"/>
              </a:spcBef>
              <a:spcAft>
                <a:spcPts val="0"/>
              </a:spcAft>
              <a:buFont typeface="+mj-lt"/>
              <a:buAutoNum type="arabicPeriod"/>
            </a:pPr>
            <a:r>
              <a:rPr lang="en-US" dirty="0"/>
              <a:t>A matter of convenience</a:t>
            </a:r>
          </a:p>
          <a:p>
            <a:pPr marL="502920" lvl="2">
              <a:spcBef>
                <a:spcPts val="1400"/>
              </a:spcBef>
              <a:spcAft>
                <a:spcPts val="0"/>
              </a:spcAft>
            </a:pPr>
            <a:r>
              <a:rPr lang="en-US" dirty="0"/>
              <a:t>Much simpler to write code using via managed memory</a:t>
            </a:r>
          </a:p>
          <a:p>
            <a:pPr marL="502920" lvl="2">
              <a:spcBef>
                <a:spcPts val="1400"/>
              </a:spcBef>
              <a:spcAft>
                <a:spcPts val="0"/>
              </a:spcAft>
            </a:pPr>
            <a:r>
              <a:rPr lang="en-US" dirty="0"/>
              <a:t>For the casual programmer, the code will probably run faster due to data locality</a:t>
            </a:r>
          </a:p>
          <a:p>
            <a:pPr marL="777240" lvl="3">
              <a:spcBef>
                <a:spcPts val="1400"/>
              </a:spcBef>
              <a:spcAft>
                <a:spcPts val="0"/>
              </a:spcAft>
            </a:pPr>
            <a:r>
              <a:rPr lang="en-US" dirty="0"/>
              <a:t>The CUDA runtime will take care of moving the data where it ought to be</a:t>
            </a:r>
          </a:p>
          <a:p>
            <a:pPr marL="320040" lvl="2">
              <a:spcBef>
                <a:spcPts val="1400"/>
              </a:spcBef>
            </a:pPr>
            <a:endParaRPr lang="en-US" dirty="0"/>
          </a:p>
          <a:p>
            <a:pPr marL="230188" lvl="1" indent="-230188">
              <a:spcBef>
                <a:spcPts val="1400"/>
              </a:spcBef>
              <a:spcAft>
                <a:spcPts val="0"/>
              </a:spcAft>
              <a:buFont typeface="+mj-lt"/>
              <a:buAutoNum type="arabicPeriod"/>
            </a:pPr>
            <a:r>
              <a:rPr lang="en-US" dirty="0"/>
              <a:t>Looking ahead, we’ll see more of this</a:t>
            </a:r>
          </a:p>
          <a:p>
            <a:pPr marL="502920" lvl="2">
              <a:spcBef>
                <a:spcPts val="1400"/>
              </a:spcBef>
              <a:spcAft>
                <a:spcPts val="0"/>
              </a:spcAft>
            </a:pPr>
            <a:r>
              <a:rPr lang="en-US" dirty="0"/>
              <a:t>Already the case for integrated GPUs that are part of the system chipset (</a:t>
            </a:r>
            <a:r>
              <a:rPr lang="en-US" dirty="0" err="1"/>
              <a:t>Tegra</a:t>
            </a:r>
            <a:r>
              <a:rPr lang="en-US" dirty="0"/>
              <a:t> Xavier)</a:t>
            </a:r>
          </a:p>
          <a:p>
            <a:pPr marL="502920" lvl="2">
              <a:spcBef>
                <a:spcPts val="1400"/>
              </a:spcBef>
              <a:spcAft>
                <a:spcPts val="0"/>
              </a:spcAft>
            </a:pPr>
            <a:r>
              <a:rPr lang="en-US" dirty="0"/>
              <a:t>Better support coming for Windows &amp; MacOS</a:t>
            </a:r>
          </a:p>
          <a:p>
            <a:pPr marL="502920" lvl="2">
              <a:spcBef>
                <a:spcPts val="1400"/>
              </a:spcBef>
              <a:spcAft>
                <a:spcPts val="0"/>
              </a:spcAft>
            </a:pPr>
            <a:r>
              <a:rPr lang="en-US" dirty="0"/>
              <a:t>This is likely going to be the way Grace &amp; Hopper work together (to be released in 2023)</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208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A0CA73-1D6C-B321-E997-DE6C44CE755B}"/>
              </a:ext>
            </a:extLst>
          </p:cNvPr>
          <p:cNvSpPr>
            <a:spLocks noGrp="1"/>
          </p:cNvSpPr>
          <p:nvPr>
            <p:ph type="title"/>
          </p:nvPr>
        </p:nvSpPr>
        <p:spPr/>
        <p:txBody>
          <a:bodyPr/>
          <a:lstStyle/>
          <a:p>
            <a:r>
              <a:rPr lang="en-US" dirty="0"/>
              <a:t>Grace + Hopper Superchip </a:t>
            </a:r>
            <a:r>
              <a:rPr lang="en-US" sz="2400" dirty="0"/>
              <a:t>[coming up in 2023]</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9558EA7F-71A0-967A-A016-D647B9B665A7}"/>
              </a:ext>
            </a:extLst>
          </p:cNvPr>
          <p:cNvSpPr>
            <a:spLocks noGrp="1"/>
          </p:cNvSpPr>
          <p:nvPr>
            <p:ph type="body" sz="quarter" idx="13"/>
          </p:nvPr>
        </p:nvSpPr>
        <p:spPr/>
        <p:txBody>
          <a:bodyPr/>
          <a:lstStyle/>
          <a:p>
            <a:r>
              <a:rPr lang="en-US" dirty="0"/>
              <a:t>[</a:t>
            </a:r>
            <a:r>
              <a:rPr lang="en-US" dirty="0">
                <a:hlinkClick r:id="rId2"/>
              </a:rPr>
              <a:t>NVIDIA Grace Hopper Superchip Architecture Whitepaper</a:t>
            </a:r>
            <a:r>
              <a:rPr lang="en-US" dirty="0"/>
              <a:t>]</a:t>
            </a:r>
          </a:p>
        </p:txBody>
      </p:sp>
      <p:pic>
        <p:nvPicPr>
          <p:cNvPr id="11" name="Picture 10">
            <a:extLst>
              <a:ext uri="{FF2B5EF4-FFF2-40B4-BE49-F238E27FC236}">
                <a16:creationId xmlns:a16="http://schemas.microsoft.com/office/drawing/2014/main" id="{1A7BA2EE-A656-C4E7-FAAE-01141703E14D}"/>
              </a:ext>
            </a:extLst>
          </p:cNvPr>
          <p:cNvPicPr>
            <a:picLocks noChangeAspect="1"/>
          </p:cNvPicPr>
          <p:nvPr/>
        </p:nvPicPr>
        <p:blipFill>
          <a:blip r:embed="rId3"/>
          <a:stretch>
            <a:fillRect/>
          </a:stretch>
        </p:blipFill>
        <p:spPr>
          <a:xfrm>
            <a:off x="3393408" y="1160493"/>
            <a:ext cx="5584338" cy="2760238"/>
          </a:xfrm>
          <a:prstGeom prst="rect">
            <a:avLst/>
          </a:prstGeom>
        </p:spPr>
      </p:pic>
      <p:pic>
        <p:nvPicPr>
          <p:cNvPr id="13" name="Picture 12">
            <a:extLst>
              <a:ext uri="{FF2B5EF4-FFF2-40B4-BE49-F238E27FC236}">
                <a16:creationId xmlns:a16="http://schemas.microsoft.com/office/drawing/2014/main" id="{89CB4EE1-72AD-6028-1735-4F97D494337C}"/>
              </a:ext>
            </a:extLst>
          </p:cNvPr>
          <p:cNvPicPr>
            <a:picLocks noChangeAspect="1"/>
          </p:cNvPicPr>
          <p:nvPr/>
        </p:nvPicPr>
        <p:blipFill>
          <a:blip r:embed="rId4"/>
          <a:stretch>
            <a:fillRect/>
          </a:stretch>
        </p:blipFill>
        <p:spPr>
          <a:xfrm>
            <a:off x="3879272" y="4307194"/>
            <a:ext cx="4647798" cy="1482435"/>
          </a:xfrm>
          <a:prstGeom prst="rect">
            <a:avLst/>
          </a:prstGeom>
        </p:spPr>
      </p:pic>
    </p:spTree>
    <p:extLst>
      <p:ext uri="{BB962C8B-B14F-4D97-AF65-F5344CB8AC3E}">
        <p14:creationId xmlns:p14="http://schemas.microsoft.com/office/powerpoint/2010/main" val="2790070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172-EA4C-EBFC-4E29-B8FE207EB661}"/>
              </a:ext>
            </a:extLst>
          </p:cNvPr>
          <p:cNvSpPr>
            <a:spLocks noGrp="1"/>
          </p:cNvSpPr>
          <p:nvPr>
            <p:ph type="title"/>
          </p:nvPr>
        </p:nvSpPr>
        <p:spPr/>
        <p:txBody>
          <a:bodyPr/>
          <a:lstStyle/>
          <a:p>
            <a:r>
              <a:rPr lang="en-US" dirty="0"/>
              <a:t>Person of the day: Grace Hopper</a:t>
            </a:r>
          </a:p>
        </p:txBody>
      </p:sp>
      <p:sp>
        <p:nvSpPr>
          <p:cNvPr id="3" name="Slide Number Placeholder 2">
            <a:extLst>
              <a:ext uri="{FF2B5EF4-FFF2-40B4-BE49-F238E27FC236}">
                <a16:creationId xmlns:a16="http://schemas.microsoft.com/office/drawing/2014/main" id="{56D62332-7EB1-48E7-59FD-E0CEA91F3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9395AF2-3032-C2F4-D85C-2E72D8D1E9A4}"/>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E90FA1A2-B840-0820-D98D-384D372779C5}"/>
              </a:ext>
            </a:extLst>
          </p:cNvPr>
          <p:cNvPicPr>
            <a:picLocks noChangeAspect="1"/>
          </p:cNvPicPr>
          <p:nvPr/>
        </p:nvPicPr>
        <p:blipFill>
          <a:blip r:embed="rId2"/>
          <a:stretch>
            <a:fillRect/>
          </a:stretch>
        </p:blipFill>
        <p:spPr>
          <a:xfrm>
            <a:off x="1340844" y="1413164"/>
            <a:ext cx="3422037" cy="4277546"/>
          </a:xfrm>
          <a:prstGeom prst="rect">
            <a:avLst/>
          </a:prstGeom>
        </p:spPr>
      </p:pic>
      <p:pic>
        <p:nvPicPr>
          <p:cNvPr id="6" name="Picture 5">
            <a:extLst>
              <a:ext uri="{FF2B5EF4-FFF2-40B4-BE49-F238E27FC236}">
                <a16:creationId xmlns:a16="http://schemas.microsoft.com/office/drawing/2014/main" id="{39828F28-988F-A103-86A1-DD857C8EC14E}"/>
              </a:ext>
            </a:extLst>
          </p:cNvPr>
          <p:cNvPicPr>
            <a:picLocks noChangeAspect="1"/>
          </p:cNvPicPr>
          <p:nvPr/>
        </p:nvPicPr>
        <p:blipFill>
          <a:blip r:embed="rId3"/>
          <a:stretch>
            <a:fillRect/>
          </a:stretch>
        </p:blipFill>
        <p:spPr>
          <a:xfrm>
            <a:off x="6954982" y="1477629"/>
            <a:ext cx="3364857" cy="4213081"/>
          </a:xfrm>
          <a:prstGeom prst="rect">
            <a:avLst/>
          </a:prstGeom>
        </p:spPr>
      </p:pic>
      <p:sp>
        <p:nvSpPr>
          <p:cNvPr id="8" name="TextBox 7">
            <a:extLst>
              <a:ext uri="{FF2B5EF4-FFF2-40B4-BE49-F238E27FC236}">
                <a16:creationId xmlns:a16="http://schemas.microsoft.com/office/drawing/2014/main" id="{80EF573B-52A5-8183-3A6C-AA427A072A56}"/>
              </a:ext>
            </a:extLst>
          </p:cNvPr>
          <p:cNvSpPr txBox="1"/>
          <p:nvPr/>
        </p:nvSpPr>
        <p:spPr>
          <a:xfrm>
            <a:off x="2172556" y="5831194"/>
            <a:ext cx="8592883" cy="553998"/>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most dangerous phrase in the language is, ‘We’ve always done it this way.’”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 Navy Rear Admiral Grace Murray Hopper [1906 - 1992]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93046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a:t>
            </a:r>
            <a:r>
              <a:rPr lang="en-US" b="1" dirty="0">
                <a:solidFill>
                  <a:srgbClr val="FFC000"/>
                </a:solidFill>
              </a:rPr>
              <a:t>thrust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3175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57EC41C-5342-4E7F-B842-B1C9A79EEBB5}"/>
              </a:ext>
            </a:extLst>
          </p:cNvPr>
          <p:cNvSpPr/>
          <p:nvPr/>
        </p:nvSpPr>
        <p:spPr>
          <a:xfrm>
            <a:off x="1415332" y="4661273"/>
            <a:ext cx="9272677" cy="7566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Three Ways to Accelerate via Parallel Computing*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Rounded Rectangle 16"/>
          <p:cNvSpPr>
            <a:spLocks noChangeAspect="1"/>
          </p:cNvSpPr>
          <p:nvPr/>
        </p:nvSpPr>
        <p:spPr>
          <a:xfrm>
            <a:off x="1600200" y="2737319"/>
            <a:ext cx="2868214"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Libraries</a:t>
            </a:r>
          </a:p>
        </p:txBody>
      </p:sp>
      <p:sp>
        <p:nvSpPr>
          <p:cNvPr id="18" name="Rounded Rectangle 17"/>
          <p:cNvSpPr>
            <a:spLocks noChangeAspect="1"/>
          </p:cNvSpPr>
          <p:nvPr/>
        </p:nvSpPr>
        <p:spPr>
          <a:xfrm>
            <a:off x="4630577" y="2737319"/>
            <a:ext cx="2868216"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Directives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Arial"/>
                <a:ea typeface="+mn-ea"/>
                <a:cs typeface="+mn-cs"/>
              </a:rPr>
              <a:t>[e.g., </a:t>
            </a:r>
            <a:r>
              <a:rPr kumimoji="0" lang="en-US" sz="1600" b="0" i="0" u="none" strike="noStrike" kern="0" cap="none" spc="0" normalizeH="0" baseline="0" noProof="0" dirty="0" err="1">
                <a:ln>
                  <a:noFill/>
                </a:ln>
                <a:solidFill>
                  <a:srgbClr val="C00000"/>
                </a:solidFill>
                <a:effectLst/>
                <a:uLnTx/>
                <a:uFillTx/>
                <a:latin typeface="Arial"/>
                <a:ea typeface="+mn-ea"/>
                <a:cs typeface="+mn-cs"/>
              </a:rPr>
              <a:t>OpenAcc</a:t>
            </a:r>
            <a:r>
              <a:rPr kumimoji="0" lang="en-US" sz="1600" b="0" i="0" u="none" strike="noStrike" kern="0" cap="none" spc="0" normalizeH="0" baseline="0" noProof="0" dirty="0">
                <a:ln>
                  <a:noFill/>
                </a:ln>
                <a:solidFill>
                  <a:srgbClr val="C00000"/>
                </a:solidFill>
                <a:effectLst/>
                <a:uLnTx/>
                <a:uFillTx/>
                <a:latin typeface="Arial"/>
                <a:ea typeface="+mn-ea"/>
                <a:cs typeface="+mn-cs"/>
              </a:rPr>
              <a:t>, OpenMP]</a:t>
            </a:r>
          </a:p>
        </p:txBody>
      </p:sp>
      <p:sp>
        <p:nvSpPr>
          <p:cNvPr id="19" name="Rounded Rectangle 18"/>
          <p:cNvSpPr>
            <a:spLocks noChangeAspect="1"/>
          </p:cNvSpPr>
          <p:nvPr/>
        </p:nvSpPr>
        <p:spPr>
          <a:xfrm>
            <a:off x="7645814" y="2707314"/>
            <a:ext cx="2869787"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Arial"/>
                <a:ea typeface="+mn-ea"/>
                <a:cs typeface="+mn-cs"/>
              </a:rPr>
              <a:t>Programming Languages</a:t>
            </a:r>
          </a:p>
        </p:txBody>
      </p:sp>
      <p:sp>
        <p:nvSpPr>
          <p:cNvPr id="20" name="Rounded Rectangle 19"/>
          <p:cNvSpPr>
            <a:spLocks noChangeAspect="1"/>
          </p:cNvSpPr>
          <p:nvPr/>
        </p:nvSpPr>
        <p:spPr>
          <a:xfrm>
            <a:off x="1559672" y="1649143"/>
            <a:ext cx="9032129" cy="933158"/>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Some 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Arial"/>
                <a:ea typeface="+mn-ea"/>
                <a:cs typeface="+mn-cs"/>
              </a:rPr>
              <a:t>[built on top of]</a:t>
            </a:r>
          </a:p>
        </p:txBody>
      </p:sp>
      <p:sp>
        <p:nvSpPr>
          <p:cNvPr id="21" name="Right Brace 6"/>
          <p:cNvSpPr>
            <a:spLocks/>
          </p:cNvSpPr>
          <p:nvPr/>
        </p:nvSpPr>
        <p:spPr bwMode="auto">
          <a:xfrm rot="5400000">
            <a:off x="4272201" y="1832207"/>
            <a:ext cx="370046" cy="5409247"/>
          </a:xfrm>
          <a:prstGeom prst="rightBrace">
            <a:avLst>
              <a:gd name="adj1" fmla="val 8324"/>
              <a:gd name="adj2" fmla="val 50194"/>
            </a:avLst>
          </a:prstGeom>
          <a:noFill/>
          <a:ln w="19050">
            <a:solidFill>
              <a:srgbClr val="FFFFFF"/>
            </a:solidFill>
            <a:round/>
            <a:headEnd/>
            <a:tailEnd/>
          </a:ln>
        </p:spPr>
        <p:txBody>
          <a:bodyPr wrap="none" anchor="ctr">
            <a:prstTxWarp prst="textNoShape">
              <a:avLst/>
            </a:prstTxWarp>
          </a:bodyPr>
          <a:lstStyle/>
          <a:p>
            <a:pPr marL="4763"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endParaRPr kumimoji="0" lang="en-US" sz="1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angle 7"/>
          <p:cNvSpPr>
            <a:spLocks noChangeArrowheads="1"/>
          </p:cNvSpPr>
          <p:nvPr/>
        </p:nvSpPr>
        <p:spPr bwMode="auto">
          <a:xfrm>
            <a:off x="1661646" y="4870304"/>
            <a:ext cx="1435008" cy="338554"/>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itchFamily="-72" charset="0"/>
                <a:ea typeface="+mn-ea"/>
                <a:cs typeface="+mn-cs"/>
              </a:rPr>
              <a:t>Easier to Use</a:t>
            </a:r>
          </a:p>
        </p:txBody>
      </p:sp>
      <p:sp>
        <p:nvSpPr>
          <p:cNvPr id="23" name="Rectangle 8"/>
          <p:cNvSpPr>
            <a:spLocks noChangeArrowheads="1"/>
          </p:cNvSpPr>
          <p:nvPr/>
        </p:nvSpPr>
        <p:spPr bwMode="auto">
          <a:xfrm>
            <a:off x="6424654" y="4835302"/>
            <a:ext cx="4105700" cy="338554"/>
          </a:xfrm>
          <a:prstGeom prst="rect">
            <a:avLst/>
          </a:prstGeom>
          <a:noFill/>
          <a:ln w="9525">
            <a:noFill/>
            <a:miter lim="800000"/>
            <a:headEnd/>
            <a:tailEnd/>
          </a:ln>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itchFamily="-72" charset="0"/>
                <a:ea typeface="+mn-ea"/>
                <a:cs typeface="+mn-cs"/>
              </a:rPr>
              <a:t>Opportunities for Performance Gains</a:t>
            </a:r>
          </a:p>
        </p:txBody>
      </p:sp>
      <p:sp>
        <p:nvSpPr>
          <p:cNvPr id="24" name="Right Brace 9"/>
          <p:cNvSpPr>
            <a:spLocks/>
          </p:cNvSpPr>
          <p:nvPr/>
        </p:nvSpPr>
        <p:spPr bwMode="auto">
          <a:xfrm rot="5400000">
            <a:off x="8474154" y="3232382"/>
            <a:ext cx="370046" cy="2608897"/>
          </a:xfrm>
          <a:prstGeom prst="rightBrace">
            <a:avLst>
              <a:gd name="adj1" fmla="val 8323"/>
              <a:gd name="adj2" fmla="val 50194"/>
            </a:avLst>
          </a:prstGeom>
          <a:noFill/>
          <a:ln w="19050">
            <a:solidFill>
              <a:srgbClr val="FFFFFF"/>
            </a:solidFill>
            <a:round/>
            <a:headEnd/>
            <a:tailEnd/>
          </a:ln>
        </p:spPr>
        <p:txBody>
          <a:bodyPr wrap="none" anchor="ctr">
            <a:prstTxWarp prst="textNoShape">
              <a:avLst/>
            </a:prstTxWarp>
          </a:bodyPr>
          <a:lstStyle/>
          <a:p>
            <a:pPr marL="4763"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endParaRPr kumimoji="0" lang="en-US" sz="1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p:nvSpPr>
        <p:spPr>
          <a:xfrm>
            <a:off x="33866" y="6627168"/>
            <a:ext cx="12137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[C. Woolley]</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8136948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dirty="0"/>
              <a:t>Acknowledgments</a:t>
            </a:r>
          </a:p>
        </p:txBody>
      </p:sp>
      <p:sp>
        <p:nvSpPr>
          <p:cNvPr id="3075"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46A19B-6443-4264-8DEE-2894200F6237}"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077" name="Rectangle 3"/>
          <p:cNvSpPr>
            <a:spLocks noGrp="1" noChangeArrowheads="1"/>
          </p:cNvSpPr>
          <p:nvPr>
            <p:ph type="body" idx="4294967295"/>
          </p:nvPr>
        </p:nvSpPr>
        <p:spPr>
          <a:xfrm>
            <a:off x="529166" y="1494896"/>
            <a:ext cx="9896237" cy="4084810"/>
          </a:xfrm>
        </p:spPr>
        <p:txBody>
          <a:bodyPr>
            <a:normAutofit/>
          </a:bodyPr>
          <a:lstStyle/>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The </a:t>
            </a:r>
            <a:r>
              <a:rPr lang="en-US" sz="1800" b="1" dirty="0">
                <a:solidFill>
                  <a:srgbClr val="0070C0"/>
                </a:solidFill>
                <a:latin typeface="Courier New" pitchFamily="49" charset="0"/>
                <a:cs typeface="Courier New" pitchFamily="49" charset="0"/>
              </a:rPr>
              <a:t>thrust</a:t>
            </a:r>
            <a:r>
              <a:rPr lang="en-US" sz="1800" dirty="0"/>
              <a:t> slides include material provided by Nathan Bell previously of  NVIDIA</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Modified here and there, responsible for inaccuracies</a:t>
            </a:r>
          </a:p>
          <a:p>
            <a:pPr eaLnBrk="1" hangingPunct="1">
              <a:lnSpc>
                <a:spcPct val="90000"/>
              </a:lnSpc>
              <a:buNone/>
            </a:pPr>
            <a:endParaRPr lang="en-US" sz="1800" dirty="0"/>
          </a:p>
        </p:txBody>
      </p:sp>
    </p:spTree>
    <p:extLst>
      <p:ext uri="{BB962C8B-B14F-4D97-AF65-F5344CB8AC3E}">
        <p14:creationId xmlns:p14="http://schemas.microsoft.com/office/powerpoint/2010/main" val="28962426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Philosophy, </a:t>
            </a:r>
            <a:r>
              <a:rPr lang="en-US" dirty="0">
                <a:solidFill>
                  <a:srgbClr val="FFC000"/>
                </a:solidFill>
                <a:latin typeface="Courier New" pitchFamily="49" charset="0"/>
                <a:cs typeface="Courier New" pitchFamily="49" charset="0"/>
              </a:rPr>
              <a:t>thrust</a:t>
            </a:r>
            <a:endParaRPr lang="en-US" dirty="0">
              <a:solidFill>
                <a:srgbClr val="FFC000"/>
              </a:solidFill>
            </a:endParaRPr>
          </a:p>
        </p:txBody>
      </p:sp>
      <p:sp>
        <p:nvSpPr>
          <p:cNvPr id="3" name="Content Placeholder 2"/>
          <p:cNvSpPr>
            <a:spLocks noGrp="1"/>
          </p:cNvSpPr>
          <p:nvPr>
            <p:ph idx="4294967295"/>
          </p:nvPr>
        </p:nvSpPr>
        <p:spPr>
          <a:xfrm>
            <a:off x="231775" y="1495425"/>
            <a:ext cx="11960225" cy="4932363"/>
          </a:xfrm>
        </p:spPr>
        <p:txBody>
          <a:bodyPr>
            <a:normAutofit/>
          </a:bodyPr>
          <a:lstStyle/>
          <a:p>
            <a:pPr eaLnBrk="1" hangingPunct="1"/>
            <a:r>
              <a:rPr lang="en-US" sz="2800" dirty="0">
                <a:solidFill>
                  <a:srgbClr val="0070C0"/>
                </a:solidFill>
                <a:latin typeface="Consolas" panose="020B0609020204030204" pitchFamily="49" charset="0"/>
              </a:rPr>
              <a:t>thrust</a:t>
            </a:r>
            <a:r>
              <a:rPr lang="en-US" sz="2800" dirty="0">
                <a:solidFill>
                  <a:srgbClr val="000000"/>
                </a:solidFill>
              </a:rPr>
              <a:t> aims to balance two competing aspects in programming</a:t>
            </a:r>
          </a:p>
          <a:p>
            <a:pPr lvl="1"/>
            <a:endParaRPr lang="en-US" sz="2400" dirty="0">
              <a:solidFill>
                <a:srgbClr val="000000"/>
              </a:solidFill>
            </a:endParaRPr>
          </a:p>
          <a:p>
            <a:pPr lvl="1"/>
            <a:endParaRPr lang="en-US" sz="2400" dirty="0">
              <a:solidFill>
                <a:srgbClr val="000000"/>
              </a:solidFill>
            </a:endParaRPr>
          </a:p>
          <a:p>
            <a:pPr lvl="1"/>
            <a:r>
              <a:rPr lang="en-US" sz="2400" dirty="0">
                <a:solidFill>
                  <a:srgbClr val="000000"/>
                </a:solidFill>
              </a:rPr>
              <a:t>Increase programmer productivity</a:t>
            </a:r>
          </a:p>
          <a:p>
            <a:pPr lvl="2"/>
            <a:r>
              <a:rPr lang="en-US" sz="2200" dirty="0">
                <a:solidFill>
                  <a:srgbClr val="000000"/>
                </a:solidFill>
              </a:rPr>
              <a:t>Build applications quickly via generic programming</a:t>
            </a:r>
          </a:p>
          <a:p>
            <a:pPr lvl="3"/>
            <a:r>
              <a:rPr lang="en-US" sz="2000" dirty="0">
                <a:solidFill>
                  <a:srgbClr val="000000"/>
                </a:solidFill>
              </a:rPr>
              <a:t>Leverage a template-based approach </a:t>
            </a:r>
          </a:p>
          <a:p>
            <a:pPr lvl="2"/>
            <a:endParaRPr lang="en-US" sz="2200" dirty="0">
              <a:solidFill>
                <a:srgbClr val="000000"/>
              </a:solidFill>
            </a:endParaRPr>
          </a:p>
          <a:p>
            <a:pPr lvl="2"/>
            <a:endParaRPr lang="en-US" sz="2200" dirty="0">
              <a:solidFill>
                <a:srgbClr val="000000"/>
              </a:solidFill>
            </a:endParaRPr>
          </a:p>
          <a:p>
            <a:pPr lvl="2"/>
            <a:endParaRPr lang="en-US" sz="2200" dirty="0">
              <a:solidFill>
                <a:srgbClr val="000000"/>
              </a:solidFill>
            </a:endParaRPr>
          </a:p>
          <a:p>
            <a:pPr lvl="1"/>
            <a:r>
              <a:rPr lang="en-US" sz="2400" dirty="0">
                <a:solidFill>
                  <a:srgbClr val="000000"/>
                </a:solidFill>
              </a:rPr>
              <a:t>Do not sacrifice (or sacrifice as little as possible of) execution speed</a:t>
            </a:r>
          </a:p>
          <a:p>
            <a:pPr lvl="2"/>
            <a:r>
              <a:rPr lang="en-US" sz="2200" dirty="0">
                <a:solidFill>
                  <a:srgbClr val="000000"/>
                </a:solidFill>
              </a:rPr>
              <a:t>Efficient leveraging of GPU hardware</a:t>
            </a:r>
          </a:p>
        </p:txBody>
      </p:sp>
      <p:sp>
        <p:nvSpPr>
          <p:cNvPr id="4" name="Rectangle 3"/>
          <p:cNvSpPr/>
          <p:nvPr/>
        </p:nvSpPr>
        <p:spPr>
          <a:xfrm>
            <a:off x="35654"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63534717"/>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a:solidFill>
                  <a:srgbClr val="FFC000"/>
                </a:solidFill>
                <a:latin typeface="Courier New" pitchFamily="49" charset="0"/>
                <a:cs typeface="Courier New" pitchFamily="49" charset="0"/>
              </a:rPr>
              <a:t>thrust</a:t>
            </a:r>
            <a:r>
              <a:rPr lang="en-US" dirty="0"/>
              <a:t>?</a:t>
            </a:r>
          </a:p>
        </p:txBody>
      </p:sp>
      <p:sp>
        <p:nvSpPr>
          <p:cNvPr id="3" name="Content Placeholder 2"/>
          <p:cNvSpPr>
            <a:spLocks noGrp="1"/>
          </p:cNvSpPr>
          <p:nvPr>
            <p:ph idx="4294967295"/>
          </p:nvPr>
        </p:nvSpPr>
        <p:spPr>
          <a:xfrm>
            <a:off x="231775" y="1495425"/>
            <a:ext cx="11960225" cy="4932363"/>
          </a:xfrm>
        </p:spPr>
        <p:txBody>
          <a:bodyPr>
            <a:normAutofit/>
          </a:bodyPr>
          <a:lstStyle/>
          <a:p>
            <a:pPr lvl="2"/>
            <a:endParaRPr lang="en-US" sz="2200" dirty="0">
              <a:solidFill>
                <a:srgbClr val="000000"/>
              </a:solidFill>
            </a:endParaRPr>
          </a:p>
          <a:p>
            <a:pPr eaLnBrk="1" hangingPunct="1"/>
            <a:r>
              <a:rPr lang="en-US" sz="2800" dirty="0">
                <a:solidFill>
                  <a:srgbClr val="000000"/>
                </a:solidFill>
              </a:rPr>
              <a:t>A template library for parallel computing on GPU </a:t>
            </a:r>
            <a:r>
              <a:rPr lang="en-US" sz="2800" dirty="0">
                <a:solidFill>
                  <a:srgbClr val="0070C0"/>
                </a:solidFill>
              </a:rPr>
              <a:t>and</a:t>
            </a:r>
            <a:r>
              <a:rPr lang="en-US" sz="2800" dirty="0">
                <a:solidFill>
                  <a:srgbClr val="000000"/>
                </a:solidFill>
              </a:rPr>
              <a:t> CPU</a:t>
            </a:r>
            <a:r>
              <a:rPr lang="en-US" sz="2800" b="1" dirty="0">
                <a:solidFill>
                  <a:srgbClr val="FF0000"/>
                </a:solidFill>
              </a:rPr>
              <a:t>*</a:t>
            </a:r>
          </a:p>
          <a:p>
            <a:pPr lvl="1" eaLnBrk="1" hangingPunct="1"/>
            <a:r>
              <a:rPr lang="en-US" sz="2400" dirty="0">
                <a:solidFill>
                  <a:srgbClr val="000000"/>
                </a:solidFill>
              </a:rPr>
              <a:t>Mimics the C++ STL</a:t>
            </a:r>
          </a:p>
          <a:p>
            <a:pPr lvl="1" eaLnBrk="1" hangingPunct="1"/>
            <a:endParaRPr lang="en-US" sz="2400" dirty="0">
              <a:solidFill>
                <a:srgbClr val="000000"/>
              </a:solidFill>
            </a:endParaRPr>
          </a:p>
          <a:p>
            <a:pPr lvl="1" eaLnBrk="1" hangingPunct="1"/>
            <a:endParaRPr lang="en-US" sz="2400" dirty="0">
              <a:solidFill>
                <a:srgbClr val="000000"/>
              </a:solidFill>
            </a:endParaRPr>
          </a:p>
          <a:p>
            <a:pPr eaLnBrk="1" hangingPunct="1"/>
            <a:r>
              <a:rPr lang="en-US" sz="2800" dirty="0">
                <a:solidFill>
                  <a:srgbClr val="000000"/>
                </a:solidFill>
              </a:rPr>
              <a:t>Heavy use of C++ containers</a:t>
            </a:r>
          </a:p>
          <a:p>
            <a:pPr lvl="1"/>
            <a:r>
              <a:rPr lang="en-US" sz="2400" dirty="0">
                <a:solidFill>
                  <a:srgbClr val="000000"/>
                </a:solidFill>
              </a:rPr>
              <a:t>BTW, this is the one lecture where C++ comes into play heavily </a:t>
            </a:r>
          </a:p>
          <a:p>
            <a:pPr lvl="1"/>
            <a:endParaRPr lang="en-US" sz="2400" dirty="0">
              <a:solidFill>
                <a:srgbClr val="000000"/>
              </a:solidFill>
              <a:latin typeface="Courier New" pitchFamily="49" charset="0"/>
              <a:cs typeface="Courier New" pitchFamily="49" charset="0"/>
            </a:endParaRPr>
          </a:p>
          <a:p>
            <a:pPr lvl="1"/>
            <a:endParaRPr lang="en-US" sz="2400" dirty="0">
              <a:solidFill>
                <a:srgbClr val="000000"/>
              </a:solidFill>
              <a:latin typeface="Courier New" pitchFamily="49" charset="0"/>
              <a:cs typeface="Courier New" pitchFamily="49" charset="0"/>
            </a:endParaRPr>
          </a:p>
          <a:p>
            <a:pPr eaLnBrk="1" hangingPunct="1"/>
            <a:r>
              <a:rPr lang="en-US" sz="2800" dirty="0">
                <a:solidFill>
                  <a:srgbClr val="000000"/>
                </a:solidFill>
              </a:rPr>
              <a:t>Provides ready to use generic algorithms</a:t>
            </a:r>
          </a:p>
          <a:p>
            <a:pPr lvl="1" eaLnBrk="1" hangingPunct="1"/>
            <a:r>
              <a:rPr lang="en-US" sz="2400" dirty="0">
                <a:solidFill>
                  <a:srgbClr val="000000"/>
                </a:solidFill>
              </a:rPr>
              <a:t>Sorting, reduction, scan, etc.</a:t>
            </a:r>
            <a:endParaRPr lang="en-US" sz="2400" dirty="0">
              <a:solidFill>
                <a:srgbClr val="000000"/>
              </a:solidFill>
              <a:latin typeface="Courier New" pitchFamily="49" charset="0"/>
              <a:cs typeface="Courier New" pitchFamily="49" charset="0"/>
            </a:endParaRPr>
          </a:p>
        </p:txBody>
      </p:sp>
      <p:sp>
        <p:nvSpPr>
          <p:cNvPr id="5" name="Rectangle 4"/>
          <p:cNvSpPr/>
          <p:nvPr/>
        </p:nvSpPr>
        <p:spPr>
          <a:xfrm>
            <a:off x="31459"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89274616"/>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C000"/>
                </a:solidFill>
                <a:latin typeface="Courier New" pitchFamily="49" charset="0"/>
                <a:cs typeface="Courier New" pitchFamily="49" charset="0"/>
              </a:rPr>
              <a:t>thrust</a:t>
            </a:r>
            <a:r>
              <a:rPr lang="en-US" dirty="0"/>
              <a:t>: used how?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1257" y="1562100"/>
            <a:ext cx="11663265" cy="4683190"/>
          </a:xfrm>
        </p:spPr>
        <p:txBody>
          <a:bodyPr>
            <a:normAutofit/>
          </a:bodyPr>
          <a:lstStyle/>
          <a:p>
            <a:endParaRPr lang="en-US" sz="2800" b="1" dirty="0">
              <a:solidFill>
                <a:srgbClr val="0070C0"/>
              </a:solidFill>
              <a:latin typeface="Courier New" pitchFamily="49" charset="0"/>
              <a:cs typeface="Courier New" pitchFamily="49" charset="0"/>
            </a:endParaRPr>
          </a:p>
          <a:p>
            <a:r>
              <a:rPr lang="en-US" sz="2800" b="1" dirty="0">
                <a:solidFill>
                  <a:srgbClr val="0070C0"/>
                </a:solidFill>
                <a:latin typeface="Courier New" pitchFamily="49" charset="0"/>
                <a:cs typeface="Courier New" pitchFamily="49" charset="0"/>
              </a:rPr>
              <a:t>thrust</a:t>
            </a:r>
            <a:r>
              <a:rPr lang="en-US" sz="2800" dirty="0"/>
              <a:t> is a header library</a:t>
            </a:r>
          </a:p>
          <a:p>
            <a:pPr lvl="1"/>
            <a:r>
              <a:rPr lang="en-US" dirty="0"/>
              <a:t>All its functionality accessed by </a:t>
            </a:r>
            <a:r>
              <a:rPr lang="en-US" dirty="0">
                <a:solidFill>
                  <a:srgbClr val="0070C0"/>
                </a:solidFill>
                <a:latin typeface="Consolas" pitchFamily="49" charset="0"/>
                <a:cs typeface="Consolas" pitchFamily="49" charset="0"/>
              </a:rPr>
              <a:t>#include</a:t>
            </a:r>
            <a:r>
              <a:rPr lang="en-US" dirty="0"/>
              <a:t>-</a:t>
            </a:r>
            <a:r>
              <a:rPr lang="en-US" dirty="0" err="1"/>
              <a:t>ing</a:t>
            </a:r>
            <a:r>
              <a:rPr lang="en-US" dirty="0"/>
              <a:t> the appropriate </a:t>
            </a:r>
            <a:r>
              <a:rPr lang="en-US" b="1" dirty="0">
                <a:solidFill>
                  <a:srgbClr val="0070C0"/>
                </a:solidFill>
                <a:latin typeface="Courier New" pitchFamily="49" charset="0"/>
                <a:cs typeface="Courier New" pitchFamily="49" charset="0"/>
              </a:rPr>
              <a:t>thrust</a:t>
            </a:r>
            <a:r>
              <a:rPr lang="en-US" dirty="0"/>
              <a:t> header file</a:t>
            </a:r>
          </a:p>
          <a:p>
            <a:pPr lvl="1"/>
            <a:endParaRPr lang="en-US" dirty="0"/>
          </a:p>
          <a:p>
            <a:pPr lvl="1"/>
            <a:endParaRPr lang="en-US" dirty="0"/>
          </a:p>
          <a:p>
            <a:r>
              <a:rPr lang="en-US" sz="2800" dirty="0"/>
              <a:t>Program compiled with </a:t>
            </a:r>
            <a:r>
              <a:rPr lang="en-US" sz="2800" b="1" dirty="0" err="1">
                <a:solidFill>
                  <a:srgbClr val="0070C0"/>
                </a:solidFill>
                <a:latin typeface="Courier New" pitchFamily="49" charset="0"/>
                <a:cs typeface="Courier New" pitchFamily="49" charset="0"/>
              </a:rPr>
              <a:t>nvcc</a:t>
            </a:r>
            <a:r>
              <a:rPr lang="en-US" sz="2800" dirty="0"/>
              <a:t> as per usual, no special tools are required</a:t>
            </a:r>
          </a:p>
          <a:p>
            <a:pPr lvl="1"/>
            <a:endParaRPr lang="en-US" dirty="0"/>
          </a:p>
          <a:p>
            <a:pPr lvl="1"/>
            <a:endParaRPr lang="en-US" dirty="0"/>
          </a:p>
          <a:p>
            <a:r>
              <a:rPr lang="en-US" sz="2800" dirty="0"/>
              <a:t>Uses the GPU, but that is transparent to the user</a:t>
            </a:r>
          </a:p>
          <a:p>
            <a:pPr lvl="1"/>
            <a:r>
              <a:rPr lang="en-US" dirty="0"/>
              <a:t>The lib is only callable on the </a:t>
            </a:r>
            <a:r>
              <a:rPr lang="en-US" dirty="0">
                <a:solidFill>
                  <a:srgbClr val="0070C0"/>
                </a:solidFill>
              </a:rPr>
              <a:t>host-side</a:t>
            </a:r>
            <a:r>
              <a:rPr lang="en-US" dirty="0"/>
              <a:t>, using C++ flavored code </a:t>
            </a:r>
          </a:p>
          <a:p>
            <a:pPr lvl="1"/>
            <a:r>
              <a:rPr lang="en-US" dirty="0"/>
              <a:t>The concepts of execution configuration, shared memory, occupancy, blah, blah, blah: </a:t>
            </a:r>
            <a:r>
              <a:rPr lang="en-US" u="sng" dirty="0"/>
              <a:t>it’s all gone</a:t>
            </a:r>
          </a:p>
          <a:p>
            <a:pPr lvl="1"/>
            <a:endParaRPr lang="en-US" dirty="0"/>
          </a:p>
          <a:p>
            <a:pPr lvl="1"/>
            <a:endParaRPr lang="en-US" dirty="0"/>
          </a:p>
        </p:txBody>
      </p:sp>
      <p:sp>
        <p:nvSpPr>
          <p:cNvPr id="5" name="Rectangle 4"/>
          <p:cNvSpPr/>
          <p:nvPr/>
        </p:nvSpPr>
        <p:spPr>
          <a:xfrm>
            <a:off x="35655"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1668255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CE4AD0-DE63-461C-902F-73628FDD7099}"/>
              </a:ext>
            </a:extLst>
          </p:cNvPr>
          <p:cNvSpPr>
            <a:spLocks noGrp="1"/>
          </p:cNvSpPr>
          <p:nvPr>
            <p:ph type="title"/>
          </p:nvPr>
        </p:nvSpPr>
        <p:spPr/>
        <p:txBody>
          <a:bodyPr/>
          <a:lstStyle/>
          <a:p>
            <a:r>
              <a:rPr lang="en-US" dirty="0"/>
              <a:t>Work Plan, </a:t>
            </a:r>
            <a:r>
              <a:rPr lang="en-US" dirty="0">
                <a:solidFill>
                  <a:srgbClr val="FFC000"/>
                </a:solidFill>
                <a:latin typeface="Consolas" panose="020B0609020204030204" pitchFamily="49" charset="0"/>
              </a:rPr>
              <a:t>thrust</a:t>
            </a:r>
          </a:p>
        </p:txBody>
      </p:sp>
      <p:sp>
        <p:nvSpPr>
          <p:cNvPr id="5" name="Content Placeholder 4">
            <a:extLst>
              <a:ext uri="{FF2B5EF4-FFF2-40B4-BE49-F238E27FC236}">
                <a16:creationId xmlns:a16="http://schemas.microsoft.com/office/drawing/2014/main" id="{102C22E0-1C56-4AFF-8655-5BBCD1E1DACC}"/>
              </a:ext>
            </a:extLst>
          </p:cNvPr>
          <p:cNvSpPr>
            <a:spLocks noGrp="1"/>
          </p:cNvSpPr>
          <p:nvPr>
            <p:ph idx="1"/>
          </p:nvPr>
        </p:nvSpPr>
        <p:spPr/>
        <p:txBody>
          <a:bodyPr/>
          <a:lstStyle/>
          <a:p>
            <a:endParaRPr lang="en-US" dirty="0"/>
          </a:p>
          <a:p>
            <a:endParaRPr lang="en-US" dirty="0"/>
          </a:p>
          <a:p>
            <a:r>
              <a:rPr lang="en-US" dirty="0"/>
              <a:t>Namespaces, containers, iterators</a:t>
            </a:r>
          </a:p>
          <a:p>
            <a:endParaRPr lang="en-US" dirty="0"/>
          </a:p>
          <a:p>
            <a:r>
              <a:rPr lang="en-US" dirty="0">
                <a:solidFill>
                  <a:schemeClr val="bg1">
                    <a:lumMod val="65000"/>
                  </a:schemeClr>
                </a:solidFill>
              </a:rPr>
              <a:t>Algorithms</a:t>
            </a:r>
          </a:p>
          <a:p>
            <a:endParaRPr lang="en-US" dirty="0">
              <a:solidFill>
                <a:schemeClr val="bg1">
                  <a:lumMod val="65000"/>
                </a:schemeClr>
              </a:solidFill>
            </a:endParaRPr>
          </a:p>
          <a:p>
            <a:r>
              <a:rPr lang="en-US" dirty="0">
                <a:solidFill>
                  <a:schemeClr val="bg1">
                    <a:lumMod val="65000"/>
                  </a:schemeClr>
                </a:solidFill>
              </a:rPr>
              <a:t>General transformations. Zipping &amp; fusing</a:t>
            </a:r>
          </a:p>
          <a:p>
            <a:endParaRPr lang="en-US" dirty="0">
              <a:solidFill>
                <a:schemeClr val="bg1">
                  <a:lumMod val="65000"/>
                </a:schemeClr>
              </a:solidFill>
            </a:endParaRPr>
          </a:p>
          <a:p>
            <a:r>
              <a:rPr lang="en-US" dirty="0">
                <a:solidFill>
                  <a:schemeClr val="bg1">
                    <a:lumMod val="65000"/>
                  </a:schemeClr>
                </a:solidFill>
              </a:rPr>
              <a:t>Thrust example: Processing rainfall data</a:t>
            </a:r>
          </a:p>
          <a:p>
            <a:endParaRPr lang="en-US" dirty="0"/>
          </a:p>
          <a:p>
            <a:endParaRPr lang="en-US" dirty="0"/>
          </a:p>
        </p:txBody>
      </p:sp>
      <p:sp>
        <p:nvSpPr>
          <p:cNvPr id="3" name="Slide Number Placeholder 2">
            <a:extLst>
              <a:ext uri="{FF2B5EF4-FFF2-40B4-BE49-F238E27FC236}">
                <a16:creationId xmlns:a16="http://schemas.microsoft.com/office/drawing/2014/main" id="{52F3B44D-439D-4F14-BFCF-2B3E05F2DD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6548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Namespaces</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1257" y="1271327"/>
            <a:ext cx="11196910" cy="642938"/>
          </a:xfrm>
        </p:spPr>
        <p:txBody>
          <a:bodyPr>
            <a:normAutofit fontScale="92500" lnSpcReduction="20000"/>
          </a:bodyPr>
          <a:lstStyle/>
          <a:p>
            <a:r>
              <a:rPr lang="en-US" dirty="0">
                <a:solidFill>
                  <a:srgbClr val="0070C0"/>
                </a:solidFill>
                <a:latin typeface="Consolas" panose="020B0609020204030204" pitchFamily="49" charset="0"/>
              </a:rPr>
              <a:t>thrust</a:t>
            </a:r>
            <a:r>
              <a:rPr lang="en-US" dirty="0">
                <a:solidFill>
                  <a:srgbClr val="000000"/>
                </a:solidFill>
              </a:rPr>
              <a:t> and </a:t>
            </a:r>
            <a:r>
              <a:rPr lang="en-US" dirty="0">
                <a:solidFill>
                  <a:srgbClr val="0070C0"/>
                </a:solidFill>
                <a:latin typeface="Consolas" panose="020B0609020204030204" pitchFamily="49" charset="0"/>
              </a:rPr>
              <a:t>std</a:t>
            </a:r>
            <a:r>
              <a:rPr lang="en-US" dirty="0">
                <a:solidFill>
                  <a:srgbClr val="000000"/>
                </a:solidFill>
              </a:rPr>
              <a:t> are two different namespaces that share several function names</a:t>
            </a:r>
          </a:p>
          <a:p>
            <a:pPr lvl="1"/>
            <a:r>
              <a:rPr lang="en-US" dirty="0">
                <a:solidFill>
                  <a:srgbClr val="000000"/>
                </a:solidFill>
              </a:rPr>
              <a:t>Names of these functions are the same, but how they’re implemented and how they work very different</a:t>
            </a:r>
          </a:p>
        </p:txBody>
      </p:sp>
      <p:sp>
        <p:nvSpPr>
          <p:cNvPr id="5" name="Rectangle 4"/>
          <p:cNvSpPr/>
          <p:nvPr/>
        </p:nvSpPr>
        <p:spPr>
          <a:xfrm>
            <a:off x="2214465" y="2194249"/>
            <a:ext cx="69342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call STL sort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call Thrust sort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for brevity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using</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namespace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without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sum = reduce(</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37960475"/>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E1B5E-DEDE-4813-B90F-A78A079D2442}"/>
              </a:ext>
            </a:extLst>
          </p:cNvPr>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 </a:t>
            </a:r>
            <a:r>
              <a:rPr lang="en-US" dirty="0" err="1">
                <a:solidFill>
                  <a:srgbClr val="FFC000"/>
                </a:solidFill>
                <a:latin typeface="Consolas" panose="020B0609020204030204" pitchFamily="49" charset="0"/>
              </a:rPr>
              <a:t>host_vector</a:t>
            </a:r>
            <a:r>
              <a:rPr lang="en-US" dirty="0"/>
              <a:t> &amp; </a:t>
            </a:r>
            <a:r>
              <a:rPr lang="en-US" dirty="0" err="1">
                <a:solidFill>
                  <a:srgbClr val="FFC000"/>
                </a:solidFill>
                <a:latin typeface="Consolas" panose="020B0609020204030204" pitchFamily="49" charset="0"/>
              </a:rPr>
              <a:t>device_vector</a:t>
            </a:r>
            <a:endParaRPr lang="en-US" dirty="0">
              <a:solidFill>
                <a:srgbClr val="FFC000"/>
              </a:solidFill>
              <a:latin typeface="Consolas" panose="020B0609020204030204" pitchFamily="49" charset="0"/>
            </a:endParaRPr>
          </a:p>
        </p:txBody>
      </p:sp>
      <p:sp>
        <p:nvSpPr>
          <p:cNvPr id="5" name="Content Placeholder 4">
            <a:extLst>
              <a:ext uri="{FF2B5EF4-FFF2-40B4-BE49-F238E27FC236}">
                <a16:creationId xmlns:a16="http://schemas.microsoft.com/office/drawing/2014/main" id="{77B258D8-FD88-439C-A0F6-DA5A93E3A8E1}"/>
              </a:ext>
            </a:extLst>
          </p:cNvPr>
          <p:cNvSpPr>
            <a:spLocks noGrp="1"/>
          </p:cNvSpPr>
          <p:nvPr>
            <p:ph idx="1"/>
          </p:nvPr>
        </p:nvSpPr>
        <p:spPr/>
        <p:txBody>
          <a:bodyPr/>
          <a:lstStyle/>
          <a:p>
            <a:endParaRPr lang="en-US" dirty="0"/>
          </a:p>
          <a:p>
            <a:endParaRPr lang="en-US" dirty="0"/>
          </a:p>
          <a:p>
            <a:r>
              <a:rPr lang="en-US" dirty="0">
                <a:latin typeface="Consolas" panose="020B0609020204030204" pitchFamily="49" charset="0"/>
              </a:rPr>
              <a:t>thrust</a:t>
            </a:r>
            <a:r>
              <a:rPr lang="en-US" dirty="0"/>
              <a:t> provides two </a:t>
            </a:r>
            <a:r>
              <a:rPr lang="en-US" dirty="0">
                <a:solidFill>
                  <a:srgbClr val="0070C0"/>
                </a:solidFill>
              </a:rPr>
              <a:t>vector</a:t>
            </a:r>
            <a:r>
              <a:rPr lang="en-US" dirty="0"/>
              <a:t> containers: </a:t>
            </a:r>
            <a:r>
              <a:rPr lang="en-US" dirty="0" err="1">
                <a:latin typeface="Consolas" panose="020B0609020204030204" pitchFamily="49" charset="0"/>
              </a:rPr>
              <a:t>host_vector</a:t>
            </a:r>
            <a:r>
              <a:rPr lang="en-US" dirty="0"/>
              <a:t> and </a:t>
            </a:r>
            <a:r>
              <a:rPr lang="en-US" dirty="0" err="1">
                <a:latin typeface="Consolas" panose="020B0609020204030204" pitchFamily="49" charset="0"/>
              </a:rPr>
              <a:t>device_vector</a:t>
            </a:r>
            <a:r>
              <a:rPr lang="en-US" dirty="0"/>
              <a:t> </a:t>
            </a:r>
          </a:p>
          <a:p>
            <a:pPr lvl="1"/>
            <a:r>
              <a:rPr lang="en-US" dirty="0" err="1">
                <a:latin typeface="Consolas" panose="020B0609020204030204" pitchFamily="49" charset="0"/>
              </a:rPr>
              <a:t>host_vector</a:t>
            </a:r>
            <a:r>
              <a:rPr lang="en-US" dirty="0"/>
              <a:t> is stored in host memory </a:t>
            </a:r>
          </a:p>
          <a:p>
            <a:pPr lvl="1"/>
            <a:r>
              <a:rPr lang="en-US" dirty="0" err="1">
                <a:latin typeface="Consolas" panose="020B0609020204030204" pitchFamily="49" charset="0"/>
              </a:rPr>
              <a:t>device_vector</a:t>
            </a:r>
            <a:r>
              <a:rPr lang="en-US" dirty="0"/>
              <a:t> lives in GPU device memory </a:t>
            </a:r>
          </a:p>
          <a:p>
            <a:endParaRPr lang="en-US" dirty="0"/>
          </a:p>
          <a:p>
            <a:endParaRPr lang="en-US" dirty="0"/>
          </a:p>
          <a:p>
            <a:endParaRPr lang="en-US" dirty="0"/>
          </a:p>
          <a:p>
            <a:r>
              <a:rPr lang="en-US" dirty="0">
                <a:latin typeface="Consolas" panose="020B0609020204030204" pitchFamily="49" charset="0"/>
              </a:rPr>
              <a:t>thrust</a:t>
            </a:r>
            <a:r>
              <a:rPr lang="en-US" dirty="0"/>
              <a:t>’s vector containers are just like std::vector in the C++ STL </a:t>
            </a:r>
          </a:p>
          <a:p>
            <a:pPr lvl="1"/>
            <a:r>
              <a:rPr lang="en-US" dirty="0"/>
              <a:t>Like </a:t>
            </a:r>
            <a:r>
              <a:rPr lang="en-US" dirty="0">
                <a:latin typeface="Consolas" panose="020B0609020204030204" pitchFamily="49" charset="0"/>
              </a:rPr>
              <a:t>std::vector</a:t>
            </a:r>
            <a:r>
              <a:rPr lang="en-US" dirty="0"/>
              <a:t>, </a:t>
            </a:r>
            <a:r>
              <a:rPr lang="en-US" dirty="0" err="1">
                <a:latin typeface="Consolas" panose="020B0609020204030204" pitchFamily="49" charset="0"/>
              </a:rPr>
              <a:t>host_vector</a:t>
            </a:r>
            <a:r>
              <a:rPr lang="en-US" dirty="0"/>
              <a:t> &amp; </a:t>
            </a:r>
            <a:r>
              <a:rPr lang="en-US" dirty="0" err="1">
                <a:latin typeface="Consolas" panose="020B0609020204030204" pitchFamily="49" charset="0"/>
              </a:rPr>
              <a:t>device_vector</a:t>
            </a:r>
            <a:r>
              <a:rPr lang="en-US" dirty="0"/>
              <a:t> are generic containers</a:t>
            </a:r>
          </a:p>
        </p:txBody>
      </p:sp>
      <p:sp>
        <p:nvSpPr>
          <p:cNvPr id="3" name="Slide Number Placeholder 2">
            <a:extLst>
              <a:ext uri="{FF2B5EF4-FFF2-40B4-BE49-F238E27FC236}">
                <a16:creationId xmlns:a16="http://schemas.microsoft.com/office/drawing/2014/main" id="{84E0D1B4-DC88-45B9-9BC4-3B11EA384C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E6FCD97-7CFE-4268-B66A-D4D53C689F21}"/>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EE6FCD97-7CFE-4268-B66A-D4D53C689F2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6358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 </a:t>
            </a:r>
            <a:r>
              <a:rPr lang="en-US" dirty="0" err="1">
                <a:solidFill>
                  <a:srgbClr val="FFC000"/>
                </a:solidFill>
                <a:latin typeface="Consolas" panose="020B0609020204030204" pitchFamily="49" charset="0"/>
              </a:rPr>
              <a:t>host_vector</a:t>
            </a:r>
            <a:r>
              <a:rPr lang="en-US" dirty="0"/>
              <a:t> &amp; </a:t>
            </a:r>
            <a:r>
              <a:rPr lang="en-US" dirty="0" err="1">
                <a:solidFill>
                  <a:srgbClr val="FFC000"/>
                </a:solidFill>
                <a:latin typeface="Consolas" panose="020B0609020204030204" pitchFamily="49" charset="0"/>
              </a:rPr>
              <a:t>device_vector</a:t>
            </a:r>
            <a:endParaRPr lang="en-US" dirty="0"/>
          </a:p>
        </p:txBody>
      </p:sp>
      <p:sp>
        <p:nvSpPr>
          <p:cNvPr id="3" name="Content Placeholder 2"/>
          <p:cNvSpPr>
            <a:spLocks noGrp="1"/>
          </p:cNvSpPr>
          <p:nvPr>
            <p:ph idx="1"/>
          </p:nvPr>
        </p:nvSpPr>
        <p:spPr>
          <a:xfrm>
            <a:off x="292359" y="1165812"/>
            <a:ext cx="11414449" cy="665182"/>
          </a:xfrm>
        </p:spPr>
        <p:txBody>
          <a:bodyPr>
            <a:normAutofit/>
          </a:bodyPr>
          <a:lstStyle/>
          <a:p>
            <a:r>
              <a:rPr lang="en-US" sz="2800" dirty="0">
                <a:solidFill>
                  <a:srgbClr val="000000"/>
                </a:solidFill>
              </a:rPr>
              <a:t>Common operations become concise &amp; readable through use of containers</a:t>
            </a:r>
            <a:endParaRPr lang="en-US" dirty="0">
              <a:solidFill>
                <a:srgbClr val="000000"/>
              </a:solidFill>
            </a:endParaRPr>
          </a:p>
        </p:txBody>
      </p:sp>
      <p:sp>
        <p:nvSpPr>
          <p:cNvPr id="4" name="Rectangle 3"/>
          <p:cNvSpPr/>
          <p:nvPr/>
        </p:nvSpPr>
        <p:spPr>
          <a:xfrm>
            <a:off x="1279377" y="1882029"/>
            <a:ext cx="9064248"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allocate host vector with two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host_vector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h_vec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copy host vector to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device_vector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&lt;int&gt;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manipulate device values from the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 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&lt;&lt; "sum: " &lt;&lt;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&lt;&lt;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endl</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copy host vector to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h_vec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vector memory automatically released w/ free() or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cudaFree</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endParaRPr>
          </a:p>
        </p:txBody>
      </p:sp>
      <p:sp>
        <p:nvSpPr>
          <p:cNvPr id="7" name="Slide Number Placeholder 12"/>
          <p:cNvSpPr>
            <a:spLocks noGrp="1"/>
          </p:cNvSpPr>
          <p:nvPr>
            <p:ph type="sldNum" sz="quarter" idx="12"/>
          </p:nvPr>
        </p:nvSpPr>
        <p:spPr>
          <a:xfrm>
            <a:off x="10204248" y="6553200"/>
            <a:ext cx="387552"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319882"/>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a:t>
            </a:r>
          </a:p>
        </p:txBody>
      </p:sp>
      <p:sp>
        <p:nvSpPr>
          <p:cNvPr id="3" name="Content Placeholder 2"/>
          <p:cNvSpPr>
            <a:spLocks noGrp="1"/>
          </p:cNvSpPr>
          <p:nvPr>
            <p:ph idx="1"/>
          </p:nvPr>
        </p:nvSpPr>
        <p:spPr/>
        <p:txBody>
          <a:bodyPr/>
          <a:lstStyle/>
          <a:p>
            <a:r>
              <a:rPr lang="en-US" sz="2800" dirty="0">
                <a:solidFill>
                  <a:srgbClr val="000000"/>
                </a:solidFill>
              </a:rPr>
              <a:t>Compatible with STL containers (</a:t>
            </a:r>
            <a:r>
              <a:rPr lang="en-US" sz="2800" dirty="0">
                <a:solidFill>
                  <a:srgbClr val="000000"/>
                </a:solidFill>
                <a:latin typeface="Consolas" panose="020B0609020204030204" pitchFamily="49" charset="0"/>
              </a:rPr>
              <a:t>thrust</a:t>
            </a:r>
            <a:r>
              <a:rPr lang="en-US" sz="2800" dirty="0">
                <a:solidFill>
                  <a:srgbClr val="000000"/>
                </a:solidFill>
              </a:rPr>
              <a:t> &amp; </a:t>
            </a:r>
            <a:r>
              <a:rPr lang="en-US" sz="2800" dirty="0" err="1">
                <a:solidFill>
                  <a:srgbClr val="000000"/>
                </a:solidFill>
                <a:latin typeface="Consolas" panose="020B0609020204030204" pitchFamily="49" charset="0"/>
              </a:rPr>
              <a:t>std</a:t>
            </a:r>
            <a:r>
              <a:rPr lang="en-US" sz="2800" dirty="0">
                <a:solidFill>
                  <a:srgbClr val="000000"/>
                </a:solidFill>
              </a:rPr>
              <a:t> containers play well together)</a:t>
            </a:r>
          </a:p>
          <a:p>
            <a:pPr lvl="1"/>
            <a:r>
              <a:rPr lang="en-US" dirty="0">
                <a:solidFill>
                  <a:srgbClr val="000000"/>
                </a:solidFill>
              </a:rPr>
              <a:t>Below, a </a:t>
            </a:r>
            <a:r>
              <a:rPr lang="en-US" dirty="0" err="1">
                <a:solidFill>
                  <a:srgbClr val="000000"/>
                </a:solidFill>
                <a:latin typeface="Consolas" panose="020B0609020204030204" pitchFamily="49" charset="0"/>
              </a:rPr>
              <a:t>std</a:t>
            </a:r>
            <a:r>
              <a:rPr lang="en-US" dirty="0">
                <a:solidFill>
                  <a:srgbClr val="000000"/>
                </a:solidFill>
              </a:rPr>
              <a:t> </a:t>
            </a:r>
            <a:r>
              <a:rPr lang="en-US" b="1" dirty="0">
                <a:solidFill>
                  <a:srgbClr val="C00000"/>
                </a:solidFill>
              </a:rPr>
              <a:t>list</a:t>
            </a:r>
            <a:r>
              <a:rPr lang="en-US" dirty="0">
                <a:solidFill>
                  <a:srgbClr val="000000"/>
                </a:solidFill>
              </a:rPr>
              <a:t> plays well with a </a:t>
            </a:r>
            <a:r>
              <a:rPr lang="en-US" dirty="0">
                <a:solidFill>
                  <a:srgbClr val="000000"/>
                </a:solidFill>
                <a:latin typeface="Consolas" panose="020B0609020204030204" pitchFamily="49" charset="0"/>
              </a:rPr>
              <a:t>thrust</a:t>
            </a:r>
            <a:r>
              <a:rPr lang="en-US" dirty="0">
                <a:solidFill>
                  <a:srgbClr val="000000"/>
                </a:solidFill>
              </a:rPr>
              <a:t> device </a:t>
            </a:r>
            <a:r>
              <a:rPr lang="en-US" b="1" dirty="0">
                <a:solidFill>
                  <a:srgbClr val="C00000"/>
                </a:solidFill>
              </a:rPr>
              <a:t>vector</a:t>
            </a:r>
          </a:p>
        </p:txBody>
      </p:sp>
      <p:sp>
        <p:nvSpPr>
          <p:cNvPr id="4" name="Rectangle 3"/>
          <p:cNvSpPr/>
          <p:nvPr/>
        </p:nvSpPr>
        <p:spPr>
          <a:xfrm>
            <a:off x="720012" y="2495940"/>
            <a:ext cx="9871788" cy="347787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list container on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1"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list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h_list.push_back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h_list.push_back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list to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a:t>
            </a:r>
            <a:r>
              <a:rPr kumimoji="0" lang="en-US" sz="2000" b="1" i="0" u="none" strike="noStrike" kern="1200" cap="none" spc="0" normalizeH="0" baseline="0" noProof="0" dirty="0" err="1">
                <a:ln>
                  <a:noFill/>
                </a:ln>
                <a:solidFill>
                  <a:srgbClr val="FF0000"/>
                </a:solidFill>
                <a:effectLst/>
                <a:uLnTx/>
                <a:uFillTx/>
                <a:latin typeface="Consolas" pitchFamily="49" charset="0"/>
                <a:ea typeface="+mn-ea"/>
                <a:cs typeface="Consolas" pitchFamily="49" charset="0"/>
              </a:rPr>
              <a:t>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h_list.size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::copy(</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alternative method using vector constructor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d_vec2(</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Slide Number Placeholder 12"/>
          <p:cNvSpPr>
            <a:spLocks noGrp="1"/>
          </p:cNvSpPr>
          <p:nvPr>
            <p:ph type="sldNum" sz="quarter" idx="12"/>
          </p:nvPr>
        </p:nvSpPr>
        <p:spPr>
          <a:xfrm>
            <a:off x="10204248" y="6553200"/>
            <a:ext cx="387552"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8124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 think of them as C/C++ pointers</a:t>
            </a:r>
          </a:p>
        </p:txBody>
      </p:sp>
      <p:sp>
        <p:nvSpPr>
          <p:cNvPr id="3" name="Content Placeholder 2"/>
          <p:cNvSpPr>
            <a:spLocks noGrp="1"/>
          </p:cNvSpPr>
          <p:nvPr>
            <p:ph idx="1"/>
          </p:nvPr>
        </p:nvSpPr>
        <p:spPr>
          <a:xfrm>
            <a:off x="543884" y="1128193"/>
            <a:ext cx="10593355" cy="2121159"/>
          </a:xfrm>
        </p:spPr>
        <p:txBody>
          <a:bodyPr>
            <a:normAutofit lnSpcReduction="10000"/>
          </a:bodyPr>
          <a:lstStyle/>
          <a:p>
            <a:r>
              <a:rPr lang="en-US" sz="2800" dirty="0"/>
              <a:t>Sequences are defined by pairs of iterators</a:t>
            </a:r>
          </a:p>
          <a:p>
            <a:pPr lvl="1"/>
            <a:r>
              <a:rPr lang="en-US" sz="2400" dirty="0"/>
              <a:t>See more about iterators in the context of vector containers </a:t>
            </a:r>
            <a:r>
              <a:rPr lang="en-US" sz="2400" dirty="0">
                <a:hlinkClick r:id="rId3"/>
              </a:rPr>
              <a:t>here</a:t>
            </a:r>
            <a:endParaRPr lang="en-US" sz="2400" dirty="0"/>
          </a:p>
          <a:p>
            <a:r>
              <a:rPr lang="en-US" sz="2800" dirty="0"/>
              <a:t>For vector containers, iterators act like pointers</a:t>
            </a:r>
          </a:p>
          <a:p>
            <a:pPr lvl="1"/>
            <a:r>
              <a:rPr lang="en-US" sz="2400" dirty="0"/>
              <a:t>They can be used like pointers (e.g., incremented)</a:t>
            </a:r>
          </a:p>
          <a:p>
            <a:pPr lvl="1"/>
            <a:r>
              <a:rPr lang="en-US" sz="2400" dirty="0"/>
              <a:t>Can be converted to </a:t>
            </a:r>
            <a:r>
              <a:rPr lang="en-US" sz="2400" dirty="0">
                <a:solidFill>
                  <a:schemeClr val="accent6"/>
                </a:solidFill>
              </a:rPr>
              <a:t>raw pointers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593648" y="3854424"/>
            <a:ext cx="10798628" cy="132343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allocate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device_vector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d_vec.begin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returns iterator at first element of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d_vec</a:t>
            </a: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d_vec.end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returns iterator one past the last element of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d_vec</a:t>
            </a:r>
            <a:endParaRPr kumimoji="0" lang="en-US" sz="20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endParaRPr>
          </a:p>
        </p:txBody>
      </p:sp>
      <p:grpSp>
        <p:nvGrpSpPr>
          <p:cNvPr id="19" name="Group 18"/>
          <p:cNvGrpSpPr/>
          <p:nvPr/>
        </p:nvGrpSpPr>
        <p:grpSpPr>
          <a:xfrm>
            <a:off x="2868762" y="5914146"/>
            <a:ext cx="6427638" cy="747521"/>
            <a:chOff x="914400" y="5914145"/>
            <a:chExt cx="6427638" cy="747521"/>
          </a:xfrm>
        </p:grpSpPr>
        <p:sp>
          <p:nvSpPr>
            <p:cNvPr id="6" name="Rectangle 5"/>
            <p:cNvSpPr/>
            <p:nvPr/>
          </p:nvSpPr>
          <p:spPr>
            <a:xfrm>
              <a:off x="34290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37338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40386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3434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4648200" y="5914145"/>
              <a:ext cx="304800" cy="304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Elbow Connector 11"/>
            <p:cNvCxnSpPr>
              <a:stCxn id="15" idx="1"/>
              <a:endCxn id="10" idx="2"/>
            </p:cNvCxnSpPr>
            <p:nvPr/>
          </p:nvCxnSpPr>
          <p:spPr>
            <a:xfrm rot="10800000">
              <a:off x="4800600" y="6218946"/>
              <a:ext cx="963762" cy="258055"/>
            </a:xfrm>
            <a:prstGeom prst="bentConnector2">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7" idx="3"/>
              <a:endCxn id="6" idx="2"/>
            </p:cNvCxnSpPr>
            <p:nvPr/>
          </p:nvCxnSpPr>
          <p:spPr>
            <a:xfrm flipV="1">
              <a:off x="2745350" y="6218945"/>
              <a:ext cx="836050" cy="236673"/>
            </a:xfrm>
            <a:prstGeom prst="bentConnector2">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4362" y="6292334"/>
              <a:ext cx="157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d_vec.end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17" name="TextBox 16"/>
            <p:cNvSpPr txBox="1"/>
            <p:nvPr/>
          </p:nvSpPr>
          <p:spPr>
            <a:xfrm>
              <a:off x="914400" y="6270952"/>
              <a:ext cx="18309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d_vec.begin</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grpSp>
    </p:spTree>
    <p:extLst>
      <p:ext uri="{BB962C8B-B14F-4D97-AF65-F5344CB8AC3E}">
        <p14:creationId xmlns:p14="http://schemas.microsoft.com/office/powerpoint/2010/main" val="30368273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iterators to C/C++ pointers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600853"/>
          </a:xfrm>
        </p:spPr>
        <p:txBody>
          <a:bodyPr>
            <a:normAutofit/>
          </a:bodyPr>
          <a:lstStyle/>
          <a:p>
            <a:r>
              <a:rPr lang="en-US" sz="3200" dirty="0">
                <a:solidFill>
                  <a:srgbClr val="000000"/>
                </a:solidFill>
              </a:rPr>
              <a:t>Convert iterators to raw pointers</a:t>
            </a:r>
          </a:p>
        </p:txBody>
      </p:sp>
      <p:sp>
        <p:nvSpPr>
          <p:cNvPr id="6" name="Rectangle 5"/>
          <p:cNvSpPr/>
          <p:nvPr/>
        </p:nvSpPr>
        <p:spPr>
          <a:xfrm>
            <a:off x="333602" y="2214843"/>
            <a:ext cx="11176453" cy="415498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obtain raw pointer to device vector’s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raw_pointer_cast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a CUDA C 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my_kernel&lt;&lt;&lt; (N+255) / 256, 256 &gt;&gt;&gt;(N, ptr);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a CUDA API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p:txBody>
      </p:sp>
      <p:sp>
        <p:nvSpPr>
          <p:cNvPr id="7" name="Rectangle 6"/>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0580866"/>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pointers to C/C++ iterators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16767" y="1153918"/>
            <a:ext cx="7010400" cy="566737"/>
          </a:xfrm>
        </p:spPr>
        <p:txBody>
          <a:bodyPr>
            <a:normAutofit/>
          </a:bodyPr>
          <a:lstStyle/>
          <a:p>
            <a:r>
              <a:rPr lang="en-US" sz="3200" dirty="0">
                <a:solidFill>
                  <a:srgbClr val="000000"/>
                </a:solidFill>
              </a:rPr>
              <a:t>Wrap raw pointers with </a:t>
            </a:r>
            <a:r>
              <a:rPr lang="en-US" sz="3200" dirty="0" err="1">
                <a:solidFill>
                  <a:srgbClr val="0070C0"/>
                </a:solidFill>
                <a:latin typeface="Consolas" pitchFamily="49" charset="0"/>
                <a:cs typeface="Consolas" pitchFamily="49" charset="0"/>
              </a:rPr>
              <a:t>device_ptr</a:t>
            </a:r>
            <a:endParaRPr lang="en-US" sz="3200" dirty="0">
              <a:solidFill>
                <a:srgbClr val="0070C0"/>
              </a:solidFill>
              <a:latin typeface="Consolas" pitchFamily="49" charset="0"/>
              <a:cs typeface="Consolas" pitchFamily="49" charset="0"/>
            </a:endParaRPr>
          </a:p>
        </p:txBody>
      </p:sp>
      <p:sp>
        <p:nvSpPr>
          <p:cNvPr id="6" name="Rectangle 5"/>
          <p:cNvSpPr/>
          <p:nvPr/>
        </p:nvSpPr>
        <p:spPr>
          <a:xfrm>
            <a:off x="1138335" y="1876165"/>
            <a:ext cx="9660294"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raw pointer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cudaMalloc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&amp;</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wrap raw pointer with a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thrust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sv-SE"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::fill(dev_ptr, dev_ptr + N, (</a:t>
            </a:r>
            <a:r>
              <a:rPr kumimoji="0" lang="sv-SE"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sv-SE"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access device memory through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endPar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[0]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free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cudaFree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560533860"/>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Example: </a:t>
            </a:r>
            <a:r>
              <a:rPr lang="en-US" dirty="0">
                <a:solidFill>
                  <a:srgbClr val="FFC000"/>
                </a:solidFill>
              </a:rPr>
              <a:t>UM</a:t>
            </a:r>
            <a:r>
              <a:rPr lang="en-US" dirty="0"/>
              <a:t> and </a:t>
            </a:r>
            <a:r>
              <a:rPr lang="en-US" dirty="0">
                <a:solidFill>
                  <a:srgbClr val="FFC000"/>
                </a:solidFill>
                <a:latin typeface="Consolas" panose="020B0609020204030204" pitchFamily="49" charset="0"/>
              </a:rPr>
              <a:t>thrust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8328" y="1172369"/>
            <a:ext cx="11975344" cy="526297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ostream</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cmath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reduce.h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&lt;thrust/system/</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cuda</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execution_policy.h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&lt;thrust/system/</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execution_policy.h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ARRAY_SIZE = 1000;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argc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argv</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cudaMallocManaged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(&amp;mA, ARRAY_SIZE *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thrust::sequence(mA, mA + ARRAY_SIZE, 1);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mn-cs"/>
              </a:rPr>
              <a:t>// sequence of increasing numbers, from 1 to ARRAY_SIZE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maximumGPU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thrust::reduce(thrust::</a:t>
            </a:r>
            <a:r>
              <a:rPr kumimoji="0" lang="en-US" sz="14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::par, mA, mA + ARRAY_SIZE, 0.0, thrust::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maximum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maximumCPU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thrust::reduce(thrust::</a:t>
            </a:r>
            <a:r>
              <a:rPr kumimoji="0" lang="en-US" sz="14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::par , mA, mA + ARRAY_SIZE, 0.0, thrust::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maximum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"GPU reduce: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fabs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maximumGPU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ARRAY_SIZE) &lt; 1e-10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"Passed"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"Failed"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"CPU reduce: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fabs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maximumCPU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ARRAY_SIZE) &lt; 1e-10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"Passed"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"Failed"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cxnSp>
        <p:nvCxnSpPr>
          <p:cNvPr id="5" name="Straight Arrow Connector 4">
            <a:extLst>
              <a:ext uri="{FF2B5EF4-FFF2-40B4-BE49-F238E27FC236}">
                <a16:creationId xmlns:a16="http://schemas.microsoft.com/office/drawing/2014/main" id="{9ACD7E6D-5F06-69D7-BF04-D970510059ED}"/>
              </a:ext>
            </a:extLst>
          </p:cNvPr>
          <p:cNvCxnSpPr>
            <a:cxnSpLocks/>
          </p:cNvCxnSpPr>
          <p:nvPr/>
        </p:nvCxnSpPr>
        <p:spPr>
          <a:xfrm flipH="1">
            <a:off x="4984694" y="2071561"/>
            <a:ext cx="2646095" cy="217675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4BD5D3-FD17-9A34-7332-8B9E9F968085}"/>
              </a:ext>
            </a:extLst>
          </p:cNvPr>
          <p:cNvSpPr txBox="1"/>
          <p:nvPr/>
        </p:nvSpPr>
        <p:spPr>
          <a:xfrm>
            <a:off x="7398818" y="1702229"/>
            <a:ext cx="30075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here….</a:t>
            </a:r>
          </a:p>
        </p:txBody>
      </p:sp>
      <p:cxnSp>
        <p:nvCxnSpPr>
          <p:cNvPr id="10" name="Straight Arrow Connector 9">
            <a:extLst>
              <a:ext uri="{FF2B5EF4-FFF2-40B4-BE49-F238E27FC236}">
                <a16:creationId xmlns:a16="http://schemas.microsoft.com/office/drawing/2014/main" id="{2021D9BD-7A17-EA78-216F-59449911C370}"/>
              </a:ext>
            </a:extLst>
          </p:cNvPr>
          <p:cNvCxnSpPr>
            <a:cxnSpLocks/>
          </p:cNvCxnSpPr>
          <p:nvPr/>
        </p:nvCxnSpPr>
        <p:spPr>
          <a:xfrm flipH="1">
            <a:off x="5307026" y="2081739"/>
            <a:ext cx="2323763" cy="253591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76676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Namespaces, containers, iterators: closing remarks</a:t>
            </a:r>
          </a:p>
        </p:txBody>
      </p:sp>
      <p:sp>
        <p:nvSpPr>
          <p:cNvPr id="3" name="Content Placeholder 2"/>
          <p:cNvSpPr>
            <a:spLocks noGrp="1"/>
          </p:cNvSpPr>
          <p:nvPr>
            <p:ph idx="1"/>
          </p:nvPr>
        </p:nvSpPr>
        <p:spPr/>
        <p:txBody>
          <a:bodyPr/>
          <a:lstStyle/>
          <a:p>
            <a:endParaRPr lang="en-US" sz="2000" dirty="0"/>
          </a:p>
          <a:p>
            <a:r>
              <a:rPr lang="en-US" sz="2000" dirty="0"/>
              <a:t>Namespaces</a:t>
            </a:r>
          </a:p>
          <a:p>
            <a:pPr lvl="1"/>
            <a:r>
              <a:rPr lang="en-US" sz="1800" dirty="0"/>
              <a:t>Used to avoid collisions and increase functionality</a:t>
            </a:r>
          </a:p>
          <a:p>
            <a:pPr marL="0" indent="0">
              <a:buNone/>
            </a:pPr>
            <a:endParaRPr lang="en-US" sz="2000" dirty="0"/>
          </a:p>
          <a:p>
            <a:r>
              <a:rPr lang="en-US" sz="2000" dirty="0"/>
              <a:t>Containers</a:t>
            </a:r>
          </a:p>
          <a:p>
            <a:pPr lvl="1"/>
            <a:r>
              <a:rPr lang="en-US" sz="1800" dirty="0"/>
              <a:t>Manage both host &amp; device memory</a:t>
            </a:r>
          </a:p>
          <a:p>
            <a:pPr lvl="1"/>
            <a:r>
              <a:rPr lang="en-US" sz="1800" dirty="0"/>
              <a:t>Automatic allocation and deallocation (no </a:t>
            </a:r>
            <a:r>
              <a:rPr lang="en-US" sz="1800" dirty="0" err="1"/>
              <a:t>cudaMalloc</a:t>
            </a:r>
            <a:r>
              <a:rPr lang="en-US" sz="1800" dirty="0"/>
              <a:t>, </a:t>
            </a:r>
            <a:r>
              <a:rPr lang="en-US" sz="1800" dirty="0" err="1"/>
              <a:t>cudaFree</a:t>
            </a:r>
            <a:r>
              <a:rPr lang="en-US" sz="1800" dirty="0"/>
              <a:t>, etc.)</a:t>
            </a:r>
          </a:p>
          <a:p>
            <a:pPr lvl="1"/>
            <a:r>
              <a:rPr lang="en-US" sz="1800" dirty="0"/>
              <a:t>Transparent data transfers between host &amp; device</a:t>
            </a:r>
          </a:p>
          <a:p>
            <a:pPr marL="0" indent="0">
              <a:buNone/>
            </a:pPr>
            <a:endParaRPr lang="en-US" sz="2000" dirty="0"/>
          </a:p>
          <a:p>
            <a:r>
              <a:rPr lang="en-US" sz="2000" dirty="0"/>
              <a:t>Iterators in </a:t>
            </a:r>
            <a:r>
              <a:rPr lang="en-US" sz="2000" dirty="0">
                <a:latin typeface="Consolas" panose="020B0609020204030204" pitchFamily="49" charset="0"/>
              </a:rPr>
              <a:t>thrust</a:t>
            </a:r>
          </a:p>
          <a:p>
            <a:pPr lvl="1"/>
            <a:r>
              <a:rPr lang="en-US" sz="1800" dirty="0"/>
              <a:t>Behave like pointers pointing in an array</a:t>
            </a:r>
          </a:p>
          <a:p>
            <a:pPr lvl="1"/>
            <a:r>
              <a:rPr lang="en-US" sz="1800" dirty="0"/>
              <a:t>You can move back-and-forth between iterators and raw pointers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1666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CE4AD0-DE63-461C-902F-73628FDD7099}"/>
              </a:ext>
            </a:extLst>
          </p:cNvPr>
          <p:cNvSpPr>
            <a:spLocks noGrp="1"/>
          </p:cNvSpPr>
          <p:nvPr>
            <p:ph type="title"/>
          </p:nvPr>
        </p:nvSpPr>
        <p:spPr/>
        <p:txBody>
          <a:bodyPr/>
          <a:lstStyle/>
          <a:p>
            <a:r>
              <a:rPr lang="en-US" dirty="0"/>
              <a:t>Work Plan, </a:t>
            </a:r>
            <a:r>
              <a:rPr lang="en-US" dirty="0">
                <a:solidFill>
                  <a:srgbClr val="FFC000"/>
                </a:solidFill>
                <a:latin typeface="Consolas" panose="020B0609020204030204" pitchFamily="49" charset="0"/>
              </a:rPr>
              <a:t>thrust</a:t>
            </a:r>
          </a:p>
        </p:txBody>
      </p:sp>
      <p:sp>
        <p:nvSpPr>
          <p:cNvPr id="5" name="Content Placeholder 4">
            <a:extLst>
              <a:ext uri="{FF2B5EF4-FFF2-40B4-BE49-F238E27FC236}">
                <a16:creationId xmlns:a16="http://schemas.microsoft.com/office/drawing/2014/main" id="{102C22E0-1C56-4AFF-8655-5BBCD1E1DACC}"/>
              </a:ext>
            </a:extLst>
          </p:cNvPr>
          <p:cNvSpPr>
            <a:spLocks noGrp="1"/>
          </p:cNvSpPr>
          <p:nvPr>
            <p:ph idx="1"/>
          </p:nvPr>
        </p:nvSpPr>
        <p:spPr/>
        <p:txBody>
          <a:bodyPr/>
          <a:lstStyle/>
          <a:p>
            <a:endParaRPr lang="en-US" dirty="0"/>
          </a:p>
          <a:p>
            <a:endParaRPr lang="en-US" dirty="0"/>
          </a:p>
          <a:p>
            <a:r>
              <a:rPr lang="en-US" dirty="0">
                <a:solidFill>
                  <a:schemeClr val="bg1">
                    <a:lumMod val="65000"/>
                  </a:schemeClr>
                </a:solidFill>
              </a:rPr>
              <a:t>Namespaces, containers, iterators</a:t>
            </a:r>
          </a:p>
          <a:p>
            <a:endParaRPr lang="en-US" dirty="0"/>
          </a:p>
          <a:p>
            <a:r>
              <a:rPr lang="en-US" dirty="0"/>
              <a:t>Algorithms</a:t>
            </a:r>
          </a:p>
          <a:p>
            <a:endParaRPr lang="en-US" dirty="0">
              <a:solidFill>
                <a:schemeClr val="bg1">
                  <a:lumMod val="65000"/>
                </a:schemeClr>
              </a:solidFill>
            </a:endParaRPr>
          </a:p>
          <a:p>
            <a:r>
              <a:rPr lang="en-US" dirty="0">
                <a:solidFill>
                  <a:schemeClr val="bg1">
                    <a:lumMod val="65000"/>
                  </a:schemeClr>
                </a:solidFill>
              </a:rPr>
              <a:t>General transformations. Zipping &amp; fusing</a:t>
            </a:r>
          </a:p>
          <a:p>
            <a:endParaRPr lang="en-US" dirty="0">
              <a:solidFill>
                <a:schemeClr val="bg1">
                  <a:lumMod val="65000"/>
                </a:schemeClr>
              </a:solidFill>
            </a:endParaRPr>
          </a:p>
          <a:p>
            <a:r>
              <a:rPr lang="en-US" dirty="0">
                <a:solidFill>
                  <a:schemeClr val="bg1">
                    <a:lumMod val="65000"/>
                  </a:schemeClr>
                </a:solidFill>
              </a:rPr>
              <a:t>Thrust example: Processing rainfall data</a:t>
            </a:r>
          </a:p>
          <a:p>
            <a:endParaRPr lang="en-US" dirty="0"/>
          </a:p>
          <a:p>
            <a:endParaRPr lang="en-US" dirty="0"/>
          </a:p>
        </p:txBody>
      </p:sp>
      <p:sp>
        <p:nvSpPr>
          <p:cNvPr id="3" name="Slide Number Placeholder 2">
            <a:extLst>
              <a:ext uri="{FF2B5EF4-FFF2-40B4-BE49-F238E27FC236}">
                <a16:creationId xmlns:a16="http://schemas.microsoft.com/office/drawing/2014/main" id="{52F3B44D-439D-4F14-BFCF-2B3E05F2DD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277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3" name="Content Placeholder 2"/>
          <p:cNvSpPr>
            <a:spLocks noGrp="1"/>
          </p:cNvSpPr>
          <p:nvPr>
            <p:ph idx="1"/>
          </p:nvPr>
        </p:nvSpPr>
        <p:spPr>
          <a:xfrm>
            <a:off x="279918" y="1495221"/>
            <a:ext cx="11828298" cy="4933050"/>
          </a:xfrm>
        </p:spPr>
        <p:txBody>
          <a:bodyPr/>
          <a:lstStyle/>
          <a:p>
            <a:r>
              <a:rPr lang="en-US" dirty="0">
                <a:solidFill>
                  <a:srgbClr val="000000"/>
                </a:solidFill>
              </a:rPr>
              <a:t>Element-wise operations</a:t>
            </a:r>
          </a:p>
          <a:p>
            <a:pPr lvl="1"/>
            <a:r>
              <a:rPr lang="en-US" b="1" dirty="0">
                <a:solidFill>
                  <a:srgbClr val="000000"/>
                </a:solidFill>
                <a:latin typeface="Courier New" pitchFamily="49" charset="0"/>
                <a:cs typeface="Courier New" pitchFamily="49" charset="0"/>
              </a:rPr>
              <a:t> </a:t>
            </a:r>
            <a:r>
              <a:rPr lang="en-US" b="1" dirty="0" err="1">
                <a:solidFill>
                  <a:srgbClr val="0070C0"/>
                </a:solidFill>
                <a:latin typeface="Consolas" pitchFamily="49" charset="0"/>
                <a:cs typeface="Consolas" pitchFamily="49" charset="0"/>
              </a:rPr>
              <a:t>for_each</a:t>
            </a:r>
            <a:r>
              <a:rPr lang="en-US" dirty="0">
                <a:solidFill>
                  <a:srgbClr val="000000"/>
                </a:solidFill>
              </a:rPr>
              <a:t>, </a:t>
            </a:r>
            <a:r>
              <a:rPr lang="en-US" b="1" dirty="0">
                <a:solidFill>
                  <a:srgbClr val="0070C0"/>
                </a:solidFill>
                <a:latin typeface="Consolas" pitchFamily="49" charset="0"/>
                <a:cs typeface="Consolas" pitchFamily="49" charset="0"/>
              </a:rPr>
              <a:t>transform</a:t>
            </a:r>
            <a:r>
              <a:rPr lang="en-US" dirty="0">
                <a:solidFill>
                  <a:srgbClr val="000000"/>
                </a:solidFill>
              </a:rPr>
              <a:t>, </a:t>
            </a:r>
            <a:r>
              <a:rPr lang="en-US" b="1" dirty="0">
                <a:solidFill>
                  <a:srgbClr val="0070C0"/>
                </a:solidFill>
                <a:latin typeface="Consolas" pitchFamily="49" charset="0"/>
                <a:cs typeface="Consolas" pitchFamily="49" charset="0"/>
              </a:rPr>
              <a:t>gather</a:t>
            </a:r>
            <a:r>
              <a:rPr lang="en-US" dirty="0">
                <a:solidFill>
                  <a:srgbClr val="000000"/>
                </a:solidFill>
              </a:rPr>
              <a:t>, </a:t>
            </a:r>
            <a:r>
              <a:rPr lang="en-US" b="1" dirty="0">
                <a:solidFill>
                  <a:srgbClr val="0070C0"/>
                </a:solidFill>
                <a:latin typeface="Consolas" pitchFamily="49" charset="0"/>
                <a:cs typeface="Consolas" pitchFamily="49" charset="0"/>
              </a:rPr>
              <a:t>scatter </a:t>
            </a:r>
            <a:r>
              <a:rPr lang="en-US" dirty="0">
                <a:solidFill>
                  <a:srgbClr val="000000"/>
                </a:solidFill>
              </a:rPr>
              <a:t>…</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Reductions</a:t>
            </a:r>
          </a:p>
          <a:p>
            <a:pPr lvl="1"/>
            <a:r>
              <a:rPr lang="en-US" b="1" dirty="0">
                <a:solidFill>
                  <a:srgbClr val="000000"/>
                </a:solidFill>
                <a:latin typeface="Courier New" pitchFamily="49" charset="0"/>
                <a:cs typeface="Courier New" pitchFamily="49" charset="0"/>
              </a:rPr>
              <a:t> </a:t>
            </a:r>
            <a:r>
              <a:rPr lang="en-US" b="1" dirty="0">
                <a:solidFill>
                  <a:srgbClr val="0070C0"/>
                </a:solidFill>
                <a:latin typeface="Consolas" pitchFamily="49" charset="0"/>
                <a:cs typeface="Consolas" pitchFamily="49" charset="0"/>
              </a:rPr>
              <a:t>reduce</a:t>
            </a:r>
            <a:r>
              <a:rPr lang="en-US" dirty="0">
                <a:solidFill>
                  <a:srgbClr val="000000"/>
                </a:solidFill>
              </a:rPr>
              <a:t>, </a:t>
            </a:r>
            <a:r>
              <a:rPr lang="en-US" b="1" dirty="0" err="1">
                <a:solidFill>
                  <a:srgbClr val="0070C0"/>
                </a:solidFill>
                <a:latin typeface="Consolas" pitchFamily="49" charset="0"/>
                <a:cs typeface="Consolas" pitchFamily="49" charset="0"/>
              </a:rPr>
              <a:t>inner_product</a:t>
            </a:r>
            <a:r>
              <a:rPr lang="en-US" dirty="0">
                <a:solidFill>
                  <a:srgbClr val="000000"/>
                </a:solidFill>
              </a:rPr>
              <a:t>, </a:t>
            </a:r>
            <a:r>
              <a:rPr lang="en-US" b="1" dirty="0" err="1">
                <a:solidFill>
                  <a:srgbClr val="0070C0"/>
                </a:solidFill>
                <a:latin typeface="Consolas" pitchFamily="49" charset="0"/>
                <a:cs typeface="Consolas" pitchFamily="49" charset="0"/>
              </a:rPr>
              <a:t>reduce_by_key</a:t>
            </a:r>
            <a:r>
              <a:rPr lang="en-US" b="1" dirty="0">
                <a:solidFill>
                  <a:srgbClr val="0070C0"/>
                </a:solidFill>
                <a:latin typeface="Consolas" pitchFamily="49" charset="0"/>
                <a:cs typeface="Consolas" pitchFamily="49" charset="0"/>
              </a:rPr>
              <a:t> </a:t>
            </a:r>
            <a:r>
              <a:rPr lang="en-US" dirty="0">
                <a:solidFill>
                  <a:srgbClr val="000000"/>
                </a:solidFill>
              </a:rPr>
              <a:t>…</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Prefix Sums [scans]</a:t>
            </a:r>
          </a:p>
          <a:p>
            <a:pPr lvl="1"/>
            <a:r>
              <a:rPr lang="en-US" b="1" dirty="0">
                <a:solidFill>
                  <a:srgbClr val="000000"/>
                </a:solidFill>
                <a:latin typeface="Courier New" pitchFamily="49" charset="0"/>
                <a:cs typeface="Courier New" pitchFamily="49" charset="0"/>
              </a:rPr>
              <a:t> </a:t>
            </a:r>
            <a:r>
              <a:rPr lang="en-US" b="1" dirty="0" err="1">
                <a:solidFill>
                  <a:srgbClr val="0070C0"/>
                </a:solidFill>
                <a:latin typeface="Consolas" pitchFamily="49" charset="0"/>
                <a:cs typeface="Consolas" pitchFamily="49" charset="0"/>
              </a:rPr>
              <a:t>inclusive_scan</a:t>
            </a:r>
            <a:r>
              <a:rPr lang="en-US" dirty="0">
                <a:solidFill>
                  <a:srgbClr val="000000"/>
                </a:solidFill>
              </a:rPr>
              <a:t>, </a:t>
            </a:r>
            <a:r>
              <a:rPr lang="en-US" b="1" dirty="0" err="1">
                <a:solidFill>
                  <a:srgbClr val="0070C0"/>
                </a:solidFill>
                <a:latin typeface="Consolas" pitchFamily="49" charset="0"/>
                <a:cs typeface="Consolas" pitchFamily="49" charset="0"/>
              </a:rPr>
              <a:t>inclusive_scan_by_key</a:t>
            </a:r>
            <a:r>
              <a:rPr lang="en-US" b="1" dirty="0">
                <a:solidFill>
                  <a:srgbClr val="0070C0"/>
                </a:solidFill>
                <a:latin typeface="Consolas" pitchFamily="49" charset="0"/>
                <a:cs typeface="Consolas" pitchFamily="49" charset="0"/>
              </a:rPr>
              <a:t> </a:t>
            </a:r>
            <a:r>
              <a:rPr lang="en-US" dirty="0">
                <a:solidFill>
                  <a:srgbClr val="000000"/>
                </a:solidFill>
              </a:rPr>
              <a:t>… </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Sorting</a:t>
            </a:r>
          </a:p>
          <a:p>
            <a:pPr lvl="1"/>
            <a:r>
              <a:rPr lang="en-US" b="1" dirty="0">
                <a:solidFill>
                  <a:srgbClr val="000000"/>
                </a:solidFill>
                <a:latin typeface="Courier New" pitchFamily="49" charset="0"/>
                <a:cs typeface="Courier New" pitchFamily="49" charset="0"/>
              </a:rPr>
              <a:t> </a:t>
            </a:r>
            <a:r>
              <a:rPr lang="en-US" b="1" dirty="0">
                <a:solidFill>
                  <a:srgbClr val="0070C0"/>
                </a:solidFill>
                <a:latin typeface="Consolas" pitchFamily="49" charset="0"/>
                <a:cs typeface="Consolas" pitchFamily="49" charset="0"/>
              </a:rPr>
              <a:t>sort</a:t>
            </a:r>
            <a:r>
              <a:rPr lang="en-US" dirty="0">
                <a:solidFill>
                  <a:srgbClr val="000000"/>
                </a:solidFill>
              </a:rPr>
              <a:t>, </a:t>
            </a:r>
            <a:r>
              <a:rPr lang="en-US" b="1" dirty="0" err="1">
                <a:solidFill>
                  <a:srgbClr val="0070C0"/>
                </a:solidFill>
                <a:latin typeface="Consolas" pitchFamily="49" charset="0"/>
                <a:cs typeface="Consolas" pitchFamily="49" charset="0"/>
              </a:rPr>
              <a:t>stable_sort</a:t>
            </a:r>
            <a:r>
              <a:rPr lang="en-US" dirty="0">
                <a:solidFill>
                  <a:srgbClr val="000000"/>
                </a:solidFill>
              </a:rPr>
              <a:t>, </a:t>
            </a:r>
            <a:r>
              <a:rPr lang="en-US" b="1" dirty="0" err="1">
                <a:solidFill>
                  <a:srgbClr val="0070C0"/>
                </a:solidFill>
                <a:latin typeface="Consolas" pitchFamily="49" charset="0"/>
                <a:cs typeface="Consolas" pitchFamily="49" charset="0"/>
              </a:rPr>
              <a:t>sort_by_key</a:t>
            </a:r>
            <a:r>
              <a:rPr lang="en-US" b="1" dirty="0">
                <a:solidFill>
                  <a:srgbClr val="0070C0"/>
                </a:solidFill>
                <a:latin typeface="Consolas" pitchFamily="49" charset="0"/>
                <a:cs typeface="Consolas" pitchFamily="49" charset="0"/>
              </a:rPr>
              <a:t> </a:t>
            </a:r>
            <a:r>
              <a:rPr lang="en-US" dirty="0">
                <a:solidFill>
                  <a:srgbClr val="000000"/>
                </a:solidFill>
              </a:rPr>
              <a:t>…</a:t>
            </a:r>
          </a:p>
        </p:txBody>
      </p:sp>
      <p:sp>
        <p:nvSpPr>
          <p:cNvPr id="5"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41780185"/>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thrust</a:t>
            </a:r>
            <a:r>
              <a:rPr lang="en-US" dirty="0"/>
              <a:t> Example: </a:t>
            </a:r>
            <a:r>
              <a:rPr lang="en-US" dirty="0">
                <a:latin typeface="Consolas" panose="020B0609020204030204" pitchFamily="49" charset="0"/>
              </a:rPr>
              <a:t>sort</a:t>
            </a:r>
          </a:p>
        </p:txBody>
      </p:sp>
      <p:sp>
        <p:nvSpPr>
          <p:cNvPr id="8"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106910" y="954694"/>
            <a:ext cx="83058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host_vector.h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sort.h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generate 16M random numbers on the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 &lt;&lt; 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::generate(</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transfer data to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sort data on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transfer data back to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::copy(</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64053" y="6587005"/>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18325705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Leveraging Parallel Primitives, benchmark test</a:t>
            </a:r>
          </a:p>
        </p:txBody>
      </p:sp>
      <p:sp>
        <p:nvSpPr>
          <p:cNvPr id="10"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48342" y="1093616"/>
            <a:ext cx="10537371" cy="1548353"/>
          </a:xfrm>
        </p:spPr>
        <p:txBody>
          <a:bodyPr>
            <a:normAutofit/>
          </a:bodyPr>
          <a:lstStyle/>
          <a:p>
            <a:r>
              <a:rPr lang="en-US" sz="2800" dirty="0">
                <a:solidFill>
                  <a:srgbClr val="000000"/>
                </a:solidFill>
              </a:rPr>
              <a:t>Test: sort operation</a:t>
            </a:r>
          </a:p>
          <a:p>
            <a:pPr lvl="1"/>
            <a:r>
              <a:rPr lang="en-US" dirty="0">
                <a:solidFill>
                  <a:srgbClr val="000000"/>
                </a:solidFill>
              </a:rPr>
              <a:t>Performance measured in millions of keys per second [higher is better]</a:t>
            </a:r>
          </a:p>
          <a:p>
            <a:r>
              <a:rPr lang="en-US" sz="2800" dirty="0">
                <a:solidFill>
                  <a:srgbClr val="000000"/>
                </a:solidFill>
              </a:rPr>
              <a:t>Conclusion: </a:t>
            </a:r>
            <a:r>
              <a:rPr lang="en-US" sz="2800" b="1" dirty="0">
                <a:solidFill>
                  <a:srgbClr val="0070C0"/>
                </a:solidFill>
                <a:latin typeface="Courier New" pitchFamily="49" charset="0"/>
                <a:cs typeface="Courier New" pitchFamily="49" charset="0"/>
              </a:rPr>
              <a:t>sort</a:t>
            </a:r>
            <a:r>
              <a:rPr lang="en-US" sz="2800" dirty="0">
                <a:solidFill>
                  <a:srgbClr val="000000"/>
                </a:solidFill>
              </a:rPr>
              <a:t> is highly optimized</a:t>
            </a:r>
          </a:p>
        </p:txBody>
      </p:sp>
      <p:graphicFrame>
        <p:nvGraphicFramePr>
          <p:cNvPr id="4" name="Table 3"/>
          <p:cNvGraphicFramePr>
            <a:graphicFrameLocks noGrp="1"/>
          </p:cNvGraphicFramePr>
          <p:nvPr/>
        </p:nvGraphicFramePr>
        <p:xfrm>
          <a:off x="2578454" y="2852959"/>
          <a:ext cx="6843625" cy="3263204"/>
        </p:xfrm>
        <a:graphic>
          <a:graphicData uri="http://schemas.openxmlformats.org/drawingml/2006/table">
            <a:tbl>
              <a:tblPr firstRow="1" bandRow="1">
                <a:tableStyleId>{5C22544A-7EE6-4342-B048-85BDC9FD1C3A}</a:tableStyleId>
              </a:tblPr>
              <a:tblGrid>
                <a:gridCol w="1070773">
                  <a:extLst>
                    <a:ext uri="{9D8B030D-6E8A-4147-A177-3AD203B41FA5}">
                      <a16:colId xmlns:a16="http://schemas.microsoft.com/office/drawing/2014/main" val="20000"/>
                    </a:ext>
                  </a:extLst>
                </a:gridCol>
                <a:gridCol w="1560286">
                  <a:extLst>
                    <a:ext uri="{9D8B030D-6E8A-4147-A177-3AD203B41FA5}">
                      <a16:colId xmlns:a16="http://schemas.microsoft.com/office/drawing/2014/main" val="20001"/>
                    </a:ext>
                  </a:extLst>
                </a:gridCol>
                <a:gridCol w="2288282">
                  <a:extLst>
                    <a:ext uri="{9D8B030D-6E8A-4147-A177-3AD203B41FA5}">
                      <a16:colId xmlns:a16="http://schemas.microsoft.com/office/drawing/2014/main" val="20002"/>
                    </a:ext>
                  </a:extLst>
                </a:gridCol>
                <a:gridCol w="1924284">
                  <a:extLst>
                    <a:ext uri="{9D8B030D-6E8A-4147-A177-3AD203B41FA5}">
                      <a16:colId xmlns:a16="http://schemas.microsoft.com/office/drawing/2014/main" val="20003"/>
                    </a:ext>
                  </a:extLst>
                </a:gridCol>
              </a:tblGrid>
              <a:tr h="409716">
                <a:tc>
                  <a:txBody>
                    <a:bodyPr/>
                    <a:lstStyle/>
                    <a:p>
                      <a:pPr algn="ctr"/>
                      <a:r>
                        <a:rPr lang="en-US" sz="2000" dirty="0"/>
                        <a:t>data</a:t>
                      </a:r>
                      <a:r>
                        <a:rPr lang="en-US" sz="2000" baseline="0" dirty="0"/>
                        <a:t> t</a:t>
                      </a:r>
                      <a:r>
                        <a:rPr lang="en-US" sz="2000" dirty="0"/>
                        <a:t>ype</a:t>
                      </a:r>
                    </a:p>
                  </a:txBody>
                  <a:tcPr marL="76200" marR="76200" marT="50800" marB="50800" anchor="ctr"/>
                </a:tc>
                <a:tc>
                  <a:txBody>
                    <a:bodyPr/>
                    <a:lstStyle/>
                    <a:p>
                      <a:pPr algn="ctr"/>
                      <a:r>
                        <a:rPr lang="en-US" sz="2000" dirty="0"/>
                        <a:t>std::sort</a:t>
                      </a:r>
                      <a:br>
                        <a:rPr lang="en-US" sz="2000" dirty="0"/>
                      </a:br>
                      <a:r>
                        <a:rPr lang="en-US" sz="2000" dirty="0"/>
                        <a:t>[per second]</a:t>
                      </a:r>
                    </a:p>
                  </a:txBody>
                  <a:tcPr marL="76200" marR="76200" marT="50800" marB="50800" anchor="ctr"/>
                </a:tc>
                <a:tc>
                  <a:txBody>
                    <a:bodyPr/>
                    <a:lstStyle/>
                    <a:p>
                      <a:pPr algn="ctr"/>
                      <a:r>
                        <a:rPr lang="en-US" sz="2000" dirty="0" err="1"/>
                        <a:t>tbb</a:t>
                      </a:r>
                      <a:r>
                        <a:rPr lang="en-US" sz="2000" dirty="0"/>
                        <a:t>::</a:t>
                      </a:r>
                      <a:r>
                        <a:rPr lang="en-US" sz="2000" dirty="0" err="1"/>
                        <a:t>parallel_sort</a:t>
                      </a:r>
                      <a:br>
                        <a:rPr lang="en-US" sz="2000" dirty="0"/>
                      </a:br>
                      <a:r>
                        <a:rPr lang="en-US" sz="2000" dirty="0"/>
                        <a:t>[per second]</a:t>
                      </a:r>
                    </a:p>
                  </a:txBody>
                  <a:tcPr marL="76200" marR="76200" marT="50800" marB="50800" anchor="ctr"/>
                </a:tc>
                <a:tc>
                  <a:txBody>
                    <a:bodyPr/>
                    <a:lstStyle/>
                    <a:p>
                      <a:pPr algn="ctr"/>
                      <a:r>
                        <a:rPr lang="en-US" sz="2000" dirty="0"/>
                        <a:t>thrust::sort</a:t>
                      </a:r>
                      <a:br>
                        <a:rPr lang="en-US" sz="2000" dirty="0"/>
                      </a:br>
                      <a:r>
                        <a:rPr lang="en-US" sz="2000" dirty="0"/>
                        <a:t>[per second]</a:t>
                      </a:r>
                    </a:p>
                  </a:txBody>
                  <a:tcPr marL="76200" marR="76200" marT="50800" marB="50800" anchor="ctr"/>
                </a:tc>
                <a:extLst>
                  <a:ext uri="{0D108BD9-81ED-4DB2-BD59-A6C34878D82A}">
                    <a16:rowId xmlns:a16="http://schemas.microsoft.com/office/drawing/2014/main" val="10000"/>
                  </a:ext>
                </a:extLst>
              </a:tr>
              <a:tr h="425334">
                <a:tc>
                  <a:txBody>
                    <a:bodyPr/>
                    <a:lstStyle/>
                    <a:p>
                      <a:r>
                        <a:rPr lang="en-US" sz="2000" b="1" dirty="0">
                          <a:latin typeface="Courier New" pitchFamily="49" charset="0"/>
                          <a:cs typeface="Courier New" pitchFamily="49" charset="0"/>
                        </a:rPr>
                        <a:t>char</a:t>
                      </a:r>
                    </a:p>
                  </a:txBody>
                  <a:tcPr marL="76200" marR="76200" marT="50800" marB="50800"/>
                </a:tc>
                <a:tc>
                  <a:txBody>
                    <a:bodyPr/>
                    <a:lstStyle/>
                    <a:p>
                      <a:pPr algn="ctr"/>
                      <a:r>
                        <a:rPr lang="en-US" sz="2000" dirty="0"/>
                        <a:t>25.1</a:t>
                      </a:r>
                    </a:p>
                  </a:txBody>
                  <a:tcPr marL="76200" marR="76200" marT="50800" marB="50800"/>
                </a:tc>
                <a:tc>
                  <a:txBody>
                    <a:bodyPr/>
                    <a:lstStyle/>
                    <a:p>
                      <a:pPr algn="ctr"/>
                      <a:r>
                        <a:rPr lang="en-US" sz="2000" dirty="0"/>
                        <a:t>68.3</a:t>
                      </a:r>
                    </a:p>
                  </a:txBody>
                  <a:tcPr marL="76200" marR="76200" marT="50800" marB="50800"/>
                </a:tc>
                <a:tc>
                  <a:txBody>
                    <a:bodyPr/>
                    <a:lstStyle/>
                    <a:p>
                      <a:pPr algn="ctr"/>
                      <a:r>
                        <a:rPr lang="en-US" sz="2000" dirty="0"/>
                        <a:t>3532.2</a:t>
                      </a:r>
                    </a:p>
                  </a:txBody>
                  <a:tcPr marL="76200" marR="76200" marT="50800" marB="50800"/>
                </a:tc>
                <a:extLst>
                  <a:ext uri="{0D108BD9-81ED-4DB2-BD59-A6C34878D82A}">
                    <a16:rowId xmlns:a16="http://schemas.microsoft.com/office/drawing/2014/main" val="10001"/>
                  </a:ext>
                </a:extLst>
              </a:tr>
              <a:tr h="425334">
                <a:tc>
                  <a:txBody>
                    <a:bodyPr/>
                    <a:lstStyle/>
                    <a:p>
                      <a:r>
                        <a:rPr lang="en-US" sz="2000" b="1" dirty="0">
                          <a:latin typeface="Courier New" pitchFamily="49" charset="0"/>
                          <a:cs typeface="Courier New" pitchFamily="49" charset="0"/>
                        </a:rPr>
                        <a:t>short</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15.1</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46.8</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1741.6</a:t>
                      </a:r>
                    </a:p>
                  </a:txBody>
                  <a:tcPr marL="76200" marR="76200" marT="50800" marB="50800"/>
                </a:tc>
                <a:extLst>
                  <a:ext uri="{0D108BD9-81ED-4DB2-BD59-A6C34878D82A}">
                    <a16:rowId xmlns:a16="http://schemas.microsoft.com/office/drawing/2014/main" val="10002"/>
                  </a:ext>
                </a:extLst>
              </a:tr>
              <a:tr h="425334">
                <a:tc>
                  <a:txBody>
                    <a:bodyPr/>
                    <a:lstStyle/>
                    <a:p>
                      <a:r>
                        <a:rPr lang="en-US" sz="2000" b="1" dirty="0" err="1">
                          <a:latin typeface="Courier New" pitchFamily="49" charset="0"/>
                          <a:cs typeface="Courier New" pitchFamily="49" charset="0"/>
                        </a:rPr>
                        <a:t>int</a:t>
                      </a:r>
                      <a:endParaRPr lang="en-US" sz="2000" b="1" dirty="0">
                        <a:latin typeface="Courier New" pitchFamily="49" charset="0"/>
                        <a:cs typeface="Courier New" pitchFamily="49" charset="0"/>
                      </a:endParaRP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10.6</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35.1</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804.8</a:t>
                      </a:r>
                    </a:p>
                  </a:txBody>
                  <a:tcPr marL="76200" marR="76200" marT="50800" marB="50800"/>
                </a:tc>
                <a:extLst>
                  <a:ext uri="{0D108BD9-81ED-4DB2-BD59-A6C34878D82A}">
                    <a16:rowId xmlns:a16="http://schemas.microsoft.com/office/drawing/2014/main" val="10003"/>
                  </a:ext>
                </a:extLst>
              </a:tr>
              <a:tr h="425334">
                <a:tc>
                  <a:txBody>
                    <a:bodyPr/>
                    <a:lstStyle/>
                    <a:p>
                      <a:r>
                        <a:rPr lang="en-US" sz="2000" b="1" dirty="0">
                          <a:latin typeface="Courier New" pitchFamily="49" charset="0"/>
                          <a:cs typeface="Courier New" pitchFamily="49" charset="0"/>
                        </a:rPr>
                        <a:t>long</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10.3</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34.5</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291.4</a:t>
                      </a:r>
                    </a:p>
                  </a:txBody>
                  <a:tcPr marL="76200" marR="76200" marT="50800" marB="50800"/>
                </a:tc>
                <a:extLst>
                  <a:ext uri="{0D108BD9-81ED-4DB2-BD59-A6C34878D82A}">
                    <a16:rowId xmlns:a16="http://schemas.microsoft.com/office/drawing/2014/main" val="10004"/>
                  </a:ext>
                </a:extLst>
              </a:tr>
              <a:tr h="425334">
                <a:tc>
                  <a:txBody>
                    <a:bodyPr/>
                    <a:lstStyle/>
                    <a:p>
                      <a:r>
                        <a:rPr lang="en-US" sz="2000" b="1" dirty="0">
                          <a:latin typeface="Courier New" pitchFamily="49" charset="0"/>
                          <a:cs typeface="Courier New" pitchFamily="49" charset="0"/>
                        </a:rPr>
                        <a:t>float</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8.7</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28.4</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819.8</a:t>
                      </a:r>
                    </a:p>
                  </a:txBody>
                  <a:tcPr marL="76200" marR="76200" marT="50800" marB="50800"/>
                </a:tc>
                <a:extLst>
                  <a:ext uri="{0D108BD9-81ED-4DB2-BD59-A6C34878D82A}">
                    <a16:rowId xmlns:a16="http://schemas.microsoft.com/office/drawing/2014/main" val="10005"/>
                  </a:ext>
                </a:extLst>
              </a:tr>
              <a:tr h="425334">
                <a:tc>
                  <a:txBody>
                    <a:bodyPr/>
                    <a:lstStyle/>
                    <a:p>
                      <a:r>
                        <a:rPr lang="en-US" sz="2000" b="1" dirty="0">
                          <a:latin typeface="Courier New" pitchFamily="49" charset="0"/>
                          <a:cs typeface="Courier New" pitchFamily="49" charset="0"/>
                        </a:rPr>
                        <a:t>double</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8.5</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28.2</a:t>
                      </a:r>
                    </a:p>
                  </a:txBody>
                  <a:tcPr marL="76200" marR="76200" marT="50800" marB="5080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358.9</a:t>
                      </a:r>
                    </a:p>
                  </a:txBody>
                  <a:tcPr marL="76200" marR="76200" marT="50800" marB="50800"/>
                </a:tc>
                <a:extLst>
                  <a:ext uri="{0D108BD9-81ED-4DB2-BD59-A6C34878D82A}">
                    <a16:rowId xmlns:a16="http://schemas.microsoft.com/office/drawing/2014/main" val="10006"/>
                  </a:ext>
                </a:extLst>
              </a:tr>
            </a:tbl>
          </a:graphicData>
        </a:graphic>
      </p:graphicFrame>
      <p:sp>
        <p:nvSpPr>
          <p:cNvPr id="6" name="TextBox 5"/>
          <p:cNvSpPr txBox="1"/>
          <p:nvPr/>
        </p:nvSpPr>
        <p:spPr>
          <a:xfrm>
            <a:off x="4048568" y="6412468"/>
            <a:ext cx="307968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itchFamily="34" charset="0"/>
                <a:ea typeface="+mn-ea"/>
                <a:cs typeface="+mn-cs"/>
              </a:rPr>
              <a:t>Intel Core i7 950 @3.07 GHz</a:t>
            </a:r>
          </a:p>
        </p:txBody>
      </p:sp>
      <p:sp>
        <p:nvSpPr>
          <p:cNvPr id="7" name="Right Brace 6"/>
          <p:cNvSpPr/>
          <p:nvPr/>
        </p:nvSpPr>
        <p:spPr>
          <a:xfrm rot="5400000">
            <a:off x="5414393" y="4289165"/>
            <a:ext cx="352238" cy="3723737"/>
          </a:xfrm>
          <a:prstGeom prst="rightBrace">
            <a:avLst>
              <a:gd name="adj1" fmla="val 30008"/>
              <a:gd name="adj2" fmla="val 50000"/>
            </a:avLst>
          </a:prstGeom>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7379054" y="6412468"/>
            <a:ext cx="22221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itchFamily="34" charset="0"/>
                <a:ea typeface="+mn-ea"/>
                <a:cs typeface="+mn-cs"/>
              </a:rPr>
              <a:t>NVIDIA </a:t>
            </a:r>
            <a:r>
              <a:rPr kumimoji="0" lang="en-US" sz="1800" b="0" i="0" u="none" strike="noStrike" kern="1200" cap="none" spc="0" normalizeH="0" baseline="0" noProof="0" dirty="0" err="1">
                <a:ln>
                  <a:noFill/>
                </a:ln>
                <a:solidFill>
                  <a:srgbClr val="000000"/>
                </a:solidFill>
                <a:effectLst/>
                <a:uLnTx/>
                <a:uFillTx/>
                <a:latin typeface="Trebuchet MS" pitchFamily="34" charset="0"/>
                <a:ea typeface="+mn-ea"/>
                <a:cs typeface="+mn-cs"/>
              </a:rPr>
              <a:t>GeForce</a:t>
            </a:r>
            <a:r>
              <a:rPr kumimoji="0" lang="en-US" sz="1800" b="0" i="0" u="none" strike="noStrike" kern="1200" cap="none" spc="0" normalizeH="0" baseline="0" noProof="0" dirty="0">
                <a:ln>
                  <a:noFill/>
                </a:ln>
                <a:solidFill>
                  <a:srgbClr val="000000"/>
                </a:solidFill>
                <a:effectLst/>
                <a:uLnTx/>
                <a:uFillTx/>
                <a:latin typeface="Trebuchet MS" pitchFamily="34" charset="0"/>
                <a:ea typeface="+mn-ea"/>
                <a:cs typeface="+mn-cs"/>
              </a:rPr>
              <a:t> 480</a:t>
            </a:r>
          </a:p>
        </p:txBody>
      </p:sp>
      <p:sp>
        <p:nvSpPr>
          <p:cNvPr id="9" name="Rectangle 8"/>
          <p:cNvSpPr/>
          <p:nvPr/>
        </p:nvSpPr>
        <p:spPr>
          <a:xfrm>
            <a:off x="73405"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ight Brace 10"/>
          <p:cNvSpPr/>
          <p:nvPr/>
        </p:nvSpPr>
        <p:spPr>
          <a:xfrm rot="5400000">
            <a:off x="8273359" y="5677299"/>
            <a:ext cx="352238" cy="947469"/>
          </a:xfrm>
          <a:prstGeom prst="rightBrace">
            <a:avLst>
              <a:gd name="adj1" fmla="val 30008"/>
              <a:gd name="adj2" fmla="val 50000"/>
            </a:avLst>
          </a:prstGeom>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105469"/>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Input-Sensitive Optimizations</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Chart 3"/>
          <p:cNvGraphicFramePr/>
          <p:nvPr/>
        </p:nvGraphicFramePr>
        <p:xfrm>
          <a:off x="2438400" y="1676401"/>
          <a:ext cx="7195868" cy="438988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178135319"/>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6CFB-79A1-0F04-3C5C-EC3EC7986785}"/>
              </a:ext>
            </a:extLst>
          </p:cNvPr>
          <p:cNvSpPr>
            <a:spLocks noGrp="1"/>
          </p:cNvSpPr>
          <p:nvPr>
            <p:ph type="title"/>
          </p:nvPr>
        </p:nvSpPr>
        <p:spPr/>
        <p:txBody>
          <a:bodyPr/>
          <a:lstStyle/>
          <a:p>
            <a:r>
              <a:rPr lang="en-US" dirty="0"/>
              <a:t>Quiz</a:t>
            </a:r>
          </a:p>
        </p:txBody>
      </p:sp>
      <p:sp>
        <p:nvSpPr>
          <p:cNvPr id="5" name="Content Placeholder 4">
            <a:extLst>
              <a:ext uri="{FF2B5EF4-FFF2-40B4-BE49-F238E27FC236}">
                <a16:creationId xmlns:a16="http://schemas.microsoft.com/office/drawing/2014/main" id="{E29C06E6-A5E1-CF65-0CC9-03D5567B8B7C}"/>
              </a:ext>
            </a:extLst>
          </p:cNvPr>
          <p:cNvSpPr>
            <a:spLocks noGrp="1"/>
          </p:cNvSpPr>
          <p:nvPr>
            <p:ph idx="1"/>
          </p:nvPr>
        </p:nvSpPr>
        <p:spPr/>
        <p:txBody>
          <a:bodyPr/>
          <a:lstStyle/>
          <a:p>
            <a:endParaRPr lang="en-US" dirty="0"/>
          </a:p>
          <a:p>
            <a:endParaRPr lang="en-US" dirty="0"/>
          </a:p>
          <a:p>
            <a:r>
              <a:rPr lang="en-US" dirty="0"/>
              <a:t>How would the sort code from a few slides ago look like if you used managed memory?</a:t>
            </a:r>
          </a:p>
        </p:txBody>
      </p:sp>
      <p:sp>
        <p:nvSpPr>
          <p:cNvPr id="3" name="Slide Number Placeholder 2">
            <a:extLst>
              <a:ext uri="{FF2B5EF4-FFF2-40B4-BE49-F238E27FC236}">
                <a16:creationId xmlns:a16="http://schemas.microsoft.com/office/drawing/2014/main" id="{CCB5F0B9-7116-1735-EB71-FD6EFAE98F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8978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Vector Addition</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Plus 4"/>
          <p:cNvSpPr/>
          <p:nvPr/>
        </p:nvSpPr>
        <p:spPr>
          <a:xfrm>
            <a:off x="8913139" y="2906586"/>
            <a:ext cx="559570" cy="559570"/>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Left Arrow 5"/>
          <p:cNvSpPr/>
          <p:nvPr/>
        </p:nvSpPr>
        <p:spPr>
          <a:xfrm>
            <a:off x="7613320" y="2991454"/>
            <a:ext cx="598740" cy="389834"/>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8399391" y="2277071"/>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8339622" y="4235566"/>
            <a:ext cx="445956"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X</a:t>
            </a:r>
          </a:p>
        </p:txBody>
      </p:sp>
      <p:sp>
        <p:nvSpPr>
          <p:cNvPr id="11" name="Rectangle 10"/>
          <p:cNvSpPr/>
          <p:nvPr/>
        </p:nvSpPr>
        <p:spPr>
          <a:xfrm>
            <a:off x="9660040" y="2277071"/>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9607484" y="4235566"/>
            <a:ext cx="431528"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Y</a:t>
            </a:r>
          </a:p>
        </p:txBody>
      </p:sp>
      <p:sp>
        <p:nvSpPr>
          <p:cNvPr id="14" name="Rectangle 13"/>
          <p:cNvSpPr/>
          <p:nvPr/>
        </p:nvSpPr>
        <p:spPr>
          <a:xfrm>
            <a:off x="7111344" y="2277071"/>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7068406" y="4235566"/>
            <a:ext cx="412292" cy="646331"/>
          </a:xfrm>
          <a:prstGeom prst="rect">
            <a:avLst/>
          </a:prstGeom>
          <a:noFill/>
          <a:ln>
            <a:noFill/>
          </a:ln>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Z</a:t>
            </a:r>
          </a:p>
        </p:txBody>
      </p:sp>
      <p:sp>
        <p:nvSpPr>
          <p:cNvPr id="16" name="Rectangle 1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435429" y="3186371"/>
            <a:ext cx="5194337" cy="83099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2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Z[i] = X[i] + Y[i];</a:t>
            </a:r>
          </a:p>
        </p:txBody>
      </p:sp>
    </p:spTree>
    <p:extLst>
      <p:ext uri="{BB962C8B-B14F-4D97-AF65-F5344CB8AC3E}">
        <p14:creationId xmlns:p14="http://schemas.microsoft.com/office/powerpoint/2010/main" val="47201643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1830" y="863757"/>
            <a:ext cx="7184385" cy="575542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transform.h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functional.h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Y(3);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Z(3);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20; X[2] =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Y[0] = 15; Y[1] = 35; Y[2] =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::plus&lt;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size_t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std::cout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"Z["</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i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 = "</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Z[i]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 name="Title 1"/>
          <p:cNvSpPr>
            <a:spLocks noGrp="1"/>
          </p:cNvSpPr>
          <p:nvPr>
            <p:ph type="title"/>
          </p:nvPr>
        </p:nvSpPr>
        <p:spPr/>
        <p:txBody>
          <a:bodyPr/>
          <a:lstStyle/>
          <a:p>
            <a:r>
              <a:rPr lang="en-US" dirty="0"/>
              <a:t>Example, Vector Addition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082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A77ECA6C-3F06-E46B-584F-FF4FD3861AB2}"/>
              </a:ext>
            </a:extLst>
          </p:cNvPr>
          <p:cNvSpPr txBox="1"/>
          <p:nvPr/>
        </p:nvSpPr>
        <p:spPr>
          <a:xfrm>
            <a:off x="8944144" y="2986616"/>
            <a:ext cx="2860534" cy="147732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nvcc test.cu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Z[0] = 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Z[1] = 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Z[2] = 40</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67674948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845" y="994857"/>
            <a:ext cx="83820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reduce.h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functional.h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10.f; X[1] = 30.f; X[2] = 20.f;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init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X[0];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::reduce(</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init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::maximum&lt;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cout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"maximum is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result &lt;&lt;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 name="Title 1"/>
          <p:cNvSpPr>
            <a:spLocks noGrp="1"/>
          </p:cNvSpPr>
          <p:nvPr>
            <p:ph type="title"/>
          </p:nvPr>
        </p:nvSpPr>
        <p:spPr/>
        <p:txBody>
          <a:bodyPr/>
          <a:lstStyle/>
          <a:p>
            <a:r>
              <a:rPr lang="en-US" dirty="0"/>
              <a:t>Maximum Value – after all, it’s just a reduce operation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532F11F-AED0-E5DC-EDEE-76CDBE3ED39C}"/>
              </a:ext>
            </a:extLst>
          </p:cNvPr>
          <p:cNvSpPr txBox="1"/>
          <p:nvPr/>
        </p:nvSpPr>
        <p:spPr>
          <a:xfrm>
            <a:off x="8739399" y="3349347"/>
            <a:ext cx="3346056" cy="9233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nvcc</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test.cu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maximum is 30</a:t>
            </a:r>
          </a:p>
        </p:txBody>
      </p:sp>
    </p:spTree>
    <p:extLst>
      <p:ext uri="{BB962C8B-B14F-4D97-AF65-F5344CB8AC3E}">
        <p14:creationId xmlns:p14="http://schemas.microsoft.com/office/powerpoint/2010/main" val="126813104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2878" y="1244576"/>
            <a:ext cx="9932372" cy="619514"/>
          </a:xfrm>
        </p:spPr>
        <p:txBody>
          <a:bodyPr>
            <a:normAutofit/>
          </a:bodyPr>
          <a:lstStyle/>
          <a:p>
            <a:r>
              <a:rPr lang="en-US" sz="3200" dirty="0">
                <a:solidFill>
                  <a:srgbClr val="000000"/>
                </a:solidFill>
              </a:rPr>
              <a:t>Standard operators</a:t>
            </a:r>
          </a:p>
        </p:txBody>
      </p:sp>
      <p:sp>
        <p:nvSpPr>
          <p:cNvPr id="5" name="Rectangle 4"/>
          <p:cNvSpPr/>
          <p:nvPr/>
        </p:nvSpPr>
        <p:spPr>
          <a:xfrm>
            <a:off x="1154695" y="2238621"/>
            <a:ext cx="9703837" cy="40934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B(10);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C(10);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transform A + B -&gt;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plus&lt;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transform A - B -&gt;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minus&lt;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multiply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product = reduce(</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 multiplies&lt;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9127218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SAXPY (of sorts)</a:t>
            </a: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Plus 5"/>
          <p:cNvSpPr/>
          <p:nvPr/>
        </p:nvSpPr>
        <p:spPr>
          <a:xfrm>
            <a:off x="9009660" y="2895600"/>
            <a:ext cx="559570" cy="559570"/>
          </a:xfrm>
          <a:prstGeom prst="mathPlu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Left Arrow 7"/>
          <p:cNvSpPr/>
          <p:nvPr/>
        </p:nvSpPr>
        <p:spPr>
          <a:xfrm>
            <a:off x="6514433" y="2980468"/>
            <a:ext cx="598740" cy="389834"/>
          </a:xfrm>
          <a:prstGeom prst="leftArrow">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8499397" y="2266085"/>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8439628" y="4224580"/>
            <a:ext cx="445956"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X</a:t>
            </a:r>
          </a:p>
        </p:txBody>
      </p:sp>
      <p:sp>
        <p:nvSpPr>
          <p:cNvPr id="5" name="Rectangle 4"/>
          <p:cNvSpPr/>
          <p:nvPr/>
        </p:nvSpPr>
        <p:spPr>
          <a:xfrm>
            <a:off x="9753075" y="2266085"/>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9700519" y="4224580"/>
            <a:ext cx="431528"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Y</a:t>
            </a:r>
          </a:p>
        </p:txBody>
      </p:sp>
      <p:sp>
        <p:nvSpPr>
          <p:cNvPr id="9" name="Rectangle 8"/>
          <p:cNvSpPr/>
          <p:nvPr/>
        </p:nvSpPr>
        <p:spPr>
          <a:xfrm>
            <a:off x="6016995" y="2266085"/>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974057" y="4224580"/>
            <a:ext cx="412292"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Z</a:t>
            </a:r>
          </a:p>
        </p:txBody>
      </p:sp>
      <p:sp>
        <p:nvSpPr>
          <p:cNvPr id="17" name="Multiply 16"/>
          <p:cNvSpPr/>
          <p:nvPr/>
        </p:nvSpPr>
        <p:spPr>
          <a:xfrm>
            <a:off x="7755983" y="2884614"/>
            <a:ext cx="559570" cy="559570"/>
          </a:xfrm>
          <a:prstGeom prst="mathMultiply">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7225226" y="2808415"/>
            <a:ext cx="418704"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a</a:t>
            </a:r>
          </a:p>
        </p:txBody>
      </p:sp>
      <p:sp>
        <p:nvSpPr>
          <p:cNvPr id="15" name="Rectangle 1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1963140" y="3011270"/>
            <a:ext cx="367566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Z[i] = a * X[i] + Y[i];</a:t>
            </a:r>
          </a:p>
        </p:txBody>
      </p:sp>
    </p:spTree>
    <p:extLst>
      <p:ext uri="{BB962C8B-B14F-4D97-AF65-F5344CB8AC3E}">
        <p14:creationId xmlns:p14="http://schemas.microsoft.com/office/powerpoint/2010/main" val="10642950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041780" cy="823393"/>
          </a:xfrm>
        </p:spPr>
        <p:txBody>
          <a:bodyPr/>
          <a:lstStyle/>
          <a:p>
            <a:r>
              <a:rPr lang="en-US" dirty="0"/>
              <a:t>SAXPY</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3700019" y="111600"/>
            <a:ext cx="3785559" cy="2308324"/>
          </a:xfrm>
          <a:prstGeom prst="rect">
            <a:avLst/>
          </a:prstGeom>
          <a:solidFill>
            <a:schemeClr val="accent2">
              <a:lumMod val="20000"/>
              <a:lumOff val="8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AB825"/>
                </a:solidFill>
                <a:effectLst/>
                <a:uLnTx/>
                <a:uFillTx/>
                <a:latin typeface="Courier New"/>
                <a:ea typeface="+mn-ea"/>
                <a:cs typeface="+mn-cs"/>
              </a:rPr>
              <a:t>struct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saxpy</a:t>
            </a:r>
            <a:endParaRPr kumimoji="0" lang="en-US" sz="12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saxpy</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 :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__host__ 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operator</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x,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return</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 x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4" name="Left Brace 3"/>
          <p:cNvSpPr/>
          <p:nvPr/>
        </p:nvSpPr>
        <p:spPr>
          <a:xfrm>
            <a:off x="3319018" y="187800"/>
            <a:ext cx="228600" cy="2133600"/>
          </a:xfrm>
          <a:prstGeom prst="leftBrace">
            <a:avLst>
              <a:gd name="adj1" fmla="val 8333"/>
              <a:gd name="adj2" fmla="val 50000"/>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252218" y="949800"/>
            <a:ext cx="8845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9933"/>
                </a:solidFill>
                <a:effectLst/>
                <a:uLnTx/>
                <a:uFillTx/>
                <a:latin typeface="Calibri" panose="020F0502020204030204"/>
                <a:ea typeface="+mn-ea"/>
                <a:cs typeface="+mn-cs"/>
              </a:rPr>
              <a:t>functor</a:t>
            </a:r>
          </a:p>
        </p:txBody>
      </p:sp>
      <p:sp>
        <p:nvSpPr>
          <p:cNvPr id="6" name="Left Brace 5"/>
          <p:cNvSpPr/>
          <p:nvPr/>
        </p:nvSpPr>
        <p:spPr>
          <a:xfrm flipH="1">
            <a:off x="7662418" y="1252110"/>
            <a:ext cx="228600" cy="8382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7986431" y="1412834"/>
            <a:ext cx="32975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the “call operator”, callable from </a:t>
            </a:r>
            <a:b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both host &amp; device</a:t>
            </a:r>
          </a:p>
        </p:txBody>
      </p:sp>
      <p:sp>
        <p:nvSpPr>
          <p:cNvPr id="8" name="Left Brace 7"/>
          <p:cNvSpPr/>
          <p:nvPr/>
        </p:nvSpPr>
        <p:spPr>
          <a:xfrm flipH="1">
            <a:off x="7662417" y="803234"/>
            <a:ext cx="172094" cy="2286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8006125" y="732868"/>
            <a:ext cx="1556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constructor</a:t>
            </a:r>
          </a:p>
        </p:txBody>
      </p:sp>
      <p:sp>
        <p:nvSpPr>
          <p:cNvPr id="10" name="Left Brace 9"/>
          <p:cNvSpPr/>
          <p:nvPr/>
        </p:nvSpPr>
        <p:spPr>
          <a:xfrm flipH="1">
            <a:off x="7662418" y="410566"/>
            <a:ext cx="172095" cy="2286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8006125" y="340200"/>
            <a:ext cx="1556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state</a:t>
            </a:r>
          </a:p>
        </p:txBody>
      </p:sp>
      <p:sp>
        <p:nvSpPr>
          <p:cNvPr id="14" name="Rectangle 13"/>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6" name="Rectangle 15"/>
          <p:cNvSpPr/>
          <p:nvPr/>
        </p:nvSpPr>
        <p:spPr>
          <a:xfrm>
            <a:off x="4175698" y="2765007"/>
            <a:ext cx="7503552" cy="378565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AB825"/>
                </a:solidFill>
                <a:effectLst/>
                <a:uLnTx/>
                <a:uFillTx/>
                <a:latin typeface="Courier New"/>
                <a:ea typeface="+mn-ea"/>
                <a:cs typeface="+mn-cs"/>
              </a:rPr>
              <a:t>void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main(</a:t>
            </a:r>
            <a:r>
              <a:rPr kumimoji="0" lang="en-US" sz="1600" b="1" i="0" u="none" strike="noStrike" kern="1200" cap="none" spc="0" normalizeH="0" baseline="0" noProof="0" dirty="0">
                <a:ln>
                  <a:noFill/>
                </a:ln>
                <a:solidFill>
                  <a:srgbClr val="6AB825"/>
                </a:solidFill>
                <a:effectLst/>
                <a:uLnTx/>
                <a:uFillTx/>
                <a:latin typeface="Courier New"/>
                <a:ea typeface="+mn-ea"/>
                <a:cs typeface="+mn-cs"/>
              </a:rPr>
              <a:t>void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thrust::</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device_vector</a:t>
            </a:r>
            <a:r>
              <a:rPr kumimoji="0" lang="en-US" sz="1600" b="1" i="0" u="none" strike="noStrike" kern="1200" cap="none" spc="0" normalizeH="0" baseline="0" noProof="0" dirty="0">
                <a:ln>
                  <a:noFill/>
                </a:ln>
                <a:solidFill>
                  <a:srgbClr val="000000"/>
                </a:solidFill>
                <a:effectLst/>
                <a:uLnTx/>
                <a:uFillTx/>
                <a:latin typeface="Courier New"/>
                <a:ea typeface="+mn-ea"/>
                <a:cs typeface="+mn-cs"/>
              </a:rPr>
              <a:t>&lt;</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&gt;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Y(</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Z(</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10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1</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0</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15</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35</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2</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10</a:t>
            </a:r>
            <a:r>
              <a:rPr kumimoji="0" lang="es-E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aVal</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2.0f</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thrust::transform(</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X.begin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X.end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Y.begin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Z.begin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saxpy</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aVal</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for</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size_t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&lt;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Z.size</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srgbClr val="000000"/>
                </a:solidFill>
                <a:effectLst/>
                <a:uLnTx/>
                <a:uFillTx/>
                <a:latin typeface="Courier New"/>
                <a:ea typeface="+mn-ea"/>
                <a:cs typeface="+mn-cs"/>
              </a:rPr>
              <a:t>    std::cout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"Z["</a:t>
            </a:r>
            <a:r>
              <a:rPr kumimoji="0" lang="pl-PL" sz="1600" b="1" i="0" u="none" strike="noStrike" kern="1200" cap="none" spc="0" normalizeH="0" baseline="0" noProof="0" dirty="0">
                <a:ln>
                  <a:noFill/>
                </a:ln>
                <a:solidFill>
                  <a:srgbClr val="000000"/>
                </a:solidFill>
                <a:effectLst/>
                <a:uLnTx/>
                <a:uFillTx/>
                <a:latin typeface="Courier New"/>
                <a:ea typeface="+mn-ea"/>
                <a:cs typeface="+mn-cs"/>
              </a:rPr>
              <a:t> &lt;&lt; i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 = "</a:t>
            </a:r>
            <a:r>
              <a:rPr kumimoji="0" lang="pl-PL" sz="1600" b="1" i="0" u="none" strike="noStrike" kern="1200" cap="none" spc="0" normalizeH="0" baseline="0" noProof="0" dirty="0">
                <a:ln>
                  <a:noFill/>
                </a:ln>
                <a:solidFill>
                  <a:srgbClr val="000000"/>
                </a:solidFill>
                <a:effectLst/>
                <a:uLnTx/>
                <a:uFillTx/>
                <a:latin typeface="Courier New"/>
                <a:ea typeface="+mn-ea"/>
                <a:cs typeface="+mn-cs"/>
              </a:rPr>
              <a:t> &lt;&lt; Z[i]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"\n"</a:t>
            </a:r>
            <a:r>
              <a:rPr kumimoji="0" lang="pl-PL"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endParaRPr kumimoji="0" lang="en-US" sz="1600" b="1"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12" name="Arrow: Right 11">
            <a:extLst>
              <a:ext uri="{FF2B5EF4-FFF2-40B4-BE49-F238E27FC236}">
                <a16:creationId xmlns:a16="http://schemas.microsoft.com/office/drawing/2014/main" id="{CF24FF63-4E60-429B-9CD5-CAC5226D2141}"/>
              </a:ext>
            </a:extLst>
          </p:cNvPr>
          <p:cNvSpPr/>
          <p:nvPr/>
        </p:nvSpPr>
        <p:spPr>
          <a:xfrm rot="16200000">
            <a:off x="2005531" y="1444598"/>
            <a:ext cx="723568" cy="453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9B88F32-C978-453F-ADBD-035BF56A0494}"/>
              </a:ext>
            </a:extLst>
          </p:cNvPr>
          <p:cNvSpPr txBox="1"/>
          <p:nvPr/>
        </p:nvSpPr>
        <p:spPr>
          <a:xfrm>
            <a:off x="341906" y="1458142"/>
            <a:ext cx="1908313"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big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deal on this slide…</a:t>
            </a:r>
          </a:p>
        </p:txBody>
      </p:sp>
    </p:spTree>
    <p:extLst>
      <p:ext uri="{BB962C8B-B14F-4D97-AF65-F5344CB8AC3E}">
        <p14:creationId xmlns:p14="http://schemas.microsoft.com/office/powerpoint/2010/main" val="221487014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Functor, another example (negating all values in a vector)</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1412034" y="909125"/>
            <a:ext cx="9181322"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negate_float2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make_float2(-</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a.y</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declare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input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output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function object or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negate_float2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fnctr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negate vectors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fnctr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820752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Functor, another example yet: used for sorting</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2401077" y="909125"/>
            <a:ext cx="67818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compare x component of two float2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compare_float2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declare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comparison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endPar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compare_float2 comp;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sort elements by x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comp);</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023162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Functor, another example: counting elements larger than threshold</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2106910" y="909125"/>
            <a:ext cx="76200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return true if x is greater than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threshold = 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&gt; threshold;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predicate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(returns true for x &gt;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count number of values &gt;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count_if</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94388" y="6622943"/>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08631888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More Examples…</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Content Placeholder 3"/>
          <p:cNvGraphicFramePr>
            <a:graphicFrameLocks noGrp="1"/>
          </p:cNvGraphicFramePr>
          <p:nvPr>
            <p:ph idx="4294967295"/>
          </p:nvPr>
        </p:nvGraphicFramePr>
        <p:xfrm>
          <a:off x="1835021" y="1607615"/>
          <a:ext cx="8077200" cy="4235330"/>
        </p:xfrm>
        <a:graphic>
          <a:graphicData uri="http://schemas.openxmlformats.org/drawingml/2006/table">
            <a:tbl>
              <a:tblPr firstRow="1" bandRow="1">
                <a:tableStyleId>{5C22544A-7EE6-4342-B048-85BDC9FD1C3A}</a:tableStyleId>
              </a:tblPr>
              <a:tblGrid>
                <a:gridCol w="2647080">
                  <a:extLst>
                    <a:ext uri="{9D8B030D-6E8A-4147-A177-3AD203B41FA5}">
                      <a16:colId xmlns:a16="http://schemas.microsoft.com/office/drawing/2014/main" val="20000"/>
                    </a:ext>
                  </a:extLst>
                </a:gridCol>
                <a:gridCol w="5430120">
                  <a:extLst>
                    <a:ext uri="{9D8B030D-6E8A-4147-A177-3AD203B41FA5}">
                      <a16:colId xmlns:a16="http://schemas.microsoft.com/office/drawing/2014/main" val="20001"/>
                    </a:ext>
                  </a:extLst>
                </a:gridCol>
              </a:tblGrid>
              <a:tr h="423533">
                <a:tc>
                  <a:txBody>
                    <a:bodyPr/>
                    <a:lstStyle/>
                    <a:p>
                      <a:r>
                        <a:rPr lang="en-US" sz="2000" dirty="0">
                          <a:solidFill>
                            <a:schemeClr val="tx1"/>
                          </a:solidFill>
                        </a:rPr>
                        <a:t>Algorithm</a:t>
                      </a:r>
                    </a:p>
                  </a:txBody>
                  <a:tcPr marL="76200" marR="76200" marT="50800" marB="50800"/>
                </a:tc>
                <a:tc>
                  <a:txBody>
                    <a:bodyPr/>
                    <a:lstStyle/>
                    <a:p>
                      <a:r>
                        <a:rPr lang="en-US" sz="2000" dirty="0">
                          <a:solidFill>
                            <a:schemeClr val="tx1"/>
                          </a:solidFill>
                        </a:rPr>
                        <a:t>Description</a:t>
                      </a:r>
                    </a:p>
                  </a:txBody>
                  <a:tcPr marL="76200" marR="76200" marT="50800" marB="50800"/>
                </a:tc>
                <a:extLst>
                  <a:ext uri="{0D108BD9-81ED-4DB2-BD59-A6C34878D82A}">
                    <a16:rowId xmlns:a16="http://schemas.microsoft.com/office/drawing/2014/main" val="10000"/>
                  </a:ext>
                </a:extLst>
              </a:tr>
              <a:tr h="423533">
                <a:tc>
                  <a:txBody>
                    <a:bodyPr/>
                    <a:lstStyle/>
                    <a:p>
                      <a:r>
                        <a:rPr lang="en-US" sz="2000" b="1" dirty="0">
                          <a:solidFill>
                            <a:srgbClr val="0070C0"/>
                          </a:solidFill>
                          <a:latin typeface="Consolas" pitchFamily="49" charset="0"/>
                          <a:cs typeface="Consolas" pitchFamily="49" charset="0"/>
                        </a:rPr>
                        <a:t>reduce</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Sum of a sequence</a:t>
                      </a:r>
                    </a:p>
                  </a:txBody>
                  <a:tcPr marL="76200" marR="76200" marT="50800" marB="50800">
                    <a:noFill/>
                  </a:tcPr>
                </a:tc>
                <a:extLst>
                  <a:ext uri="{0D108BD9-81ED-4DB2-BD59-A6C34878D82A}">
                    <a16:rowId xmlns:a16="http://schemas.microsoft.com/office/drawing/2014/main" val="10001"/>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Consolas" pitchFamily="49" charset="0"/>
                          <a:cs typeface="Consolas" pitchFamily="49" charset="0"/>
                        </a:rPr>
                        <a:t>find</a:t>
                      </a:r>
                    </a:p>
                  </a:txBody>
                  <a:tcPr marL="76200" marR="76200" marT="50800" marB="50800">
                    <a:noFill/>
                  </a:tcPr>
                </a:tc>
                <a:tc>
                  <a:txBody>
                    <a:bodyPr/>
                    <a:lstStyle/>
                    <a:p>
                      <a:r>
                        <a:rPr lang="en-US" sz="2000" dirty="0">
                          <a:solidFill>
                            <a:schemeClr val="tx1"/>
                          </a:solidFill>
                        </a:rPr>
                        <a:t>First</a:t>
                      </a:r>
                      <a:r>
                        <a:rPr lang="en-US" sz="2000" baseline="0" dirty="0">
                          <a:solidFill>
                            <a:schemeClr val="tx1"/>
                          </a:solidFill>
                        </a:rPr>
                        <a:t> </a:t>
                      </a:r>
                      <a:r>
                        <a:rPr lang="en-US" sz="2000" dirty="0">
                          <a:solidFill>
                            <a:schemeClr val="tx1"/>
                          </a:solidFill>
                        </a:rPr>
                        <a:t>position of a value in a sequence</a:t>
                      </a:r>
                    </a:p>
                  </a:txBody>
                  <a:tcPr marL="76200" marR="76200" marT="50800" marB="50800">
                    <a:noFill/>
                  </a:tcPr>
                </a:tc>
                <a:extLst>
                  <a:ext uri="{0D108BD9-81ED-4DB2-BD59-A6C34878D82A}">
                    <a16:rowId xmlns:a16="http://schemas.microsoft.com/office/drawing/2014/main" val="10002"/>
                  </a:ext>
                </a:extLst>
              </a:tr>
              <a:tr h="423533">
                <a:tc>
                  <a:txBody>
                    <a:bodyPr/>
                    <a:lstStyle/>
                    <a:p>
                      <a:r>
                        <a:rPr lang="en-US" sz="2000" b="1" dirty="0">
                          <a:solidFill>
                            <a:srgbClr val="0070C0"/>
                          </a:solidFill>
                          <a:latin typeface="Consolas" pitchFamily="49" charset="0"/>
                          <a:cs typeface="Consolas" pitchFamily="49" charset="0"/>
                        </a:rPr>
                        <a:t>mismatch</a:t>
                      </a:r>
                    </a:p>
                  </a:txBody>
                  <a:tcPr marL="76200" marR="76200" marT="50800" marB="50800">
                    <a:noFill/>
                  </a:tcPr>
                </a:tc>
                <a:tc>
                  <a:txBody>
                    <a:bodyPr/>
                    <a:lstStyle/>
                    <a:p>
                      <a:r>
                        <a:rPr lang="en-US" sz="2000" dirty="0">
                          <a:solidFill>
                            <a:schemeClr val="tx1"/>
                          </a:solidFill>
                        </a:rPr>
                        <a:t>First position where two sequences differ</a:t>
                      </a:r>
                    </a:p>
                  </a:txBody>
                  <a:tcPr marL="76200" marR="76200" marT="50800" marB="50800">
                    <a:noFill/>
                  </a:tcPr>
                </a:tc>
                <a:extLst>
                  <a:ext uri="{0D108BD9-81ED-4DB2-BD59-A6C34878D82A}">
                    <a16:rowId xmlns:a16="http://schemas.microsoft.com/office/drawing/2014/main" val="10003"/>
                  </a:ext>
                </a:extLst>
              </a:tr>
              <a:tr h="423533">
                <a:tc>
                  <a:txBody>
                    <a:bodyPr/>
                    <a:lstStyle/>
                    <a:p>
                      <a:r>
                        <a:rPr lang="en-US" sz="2000" b="1" dirty="0" err="1">
                          <a:solidFill>
                            <a:srgbClr val="0070C0"/>
                          </a:solidFill>
                          <a:latin typeface="Consolas" pitchFamily="49" charset="0"/>
                          <a:cs typeface="Consolas" pitchFamily="49" charset="0"/>
                        </a:rPr>
                        <a:t>inner_product</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r>
                        <a:rPr lang="en-US" sz="2000" dirty="0">
                          <a:solidFill>
                            <a:schemeClr val="tx1"/>
                          </a:solidFill>
                        </a:rPr>
                        <a:t>Dot product of two sequences</a:t>
                      </a:r>
                    </a:p>
                  </a:txBody>
                  <a:tcPr marL="76200" marR="76200" marT="50800" marB="50800">
                    <a:noFill/>
                  </a:tcPr>
                </a:tc>
                <a:extLst>
                  <a:ext uri="{0D108BD9-81ED-4DB2-BD59-A6C34878D82A}">
                    <a16:rowId xmlns:a16="http://schemas.microsoft.com/office/drawing/2014/main" val="10004"/>
                  </a:ext>
                </a:extLst>
              </a:tr>
              <a:tr h="423533">
                <a:tc>
                  <a:txBody>
                    <a:bodyPr/>
                    <a:lstStyle/>
                    <a:p>
                      <a:r>
                        <a:rPr lang="en-US" sz="2000" b="1" dirty="0">
                          <a:solidFill>
                            <a:srgbClr val="0070C0"/>
                          </a:solidFill>
                          <a:latin typeface="Consolas" pitchFamily="49" charset="0"/>
                          <a:cs typeface="Consolas" pitchFamily="49" charset="0"/>
                        </a:rPr>
                        <a:t>equal</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Whether two sequences are equal</a:t>
                      </a:r>
                    </a:p>
                  </a:txBody>
                  <a:tcPr marL="76200" marR="76200" marT="50800" marB="50800">
                    <a:noFill/>
                  </a:tcPr>
                </a:tc>
                <a:extLst>
                  <a:ext uri="{0D108BD9-81ED-4DB2-BD59-A6C34878D82A}">
                    <a16:rowId xmlns:a16="http://schemas.microsoft.com/office/drawing/2014/main" val="10005"/>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min_element</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r>
                        <a:rPr lang="en-US" sz="2000" dirty="0">
                          <a:solidFill>
                            <a:schemeClr val="tx1"/>
                          </a:solidFill>
                        </a:rPr>
                        <a:t>Position of the smallest value</a:t>
                      </a:r>
                    </a:p>
                  </a:txBody>
                  <a:tcPr marL="76200" marR="76200" marT="50800" marB="50800">
                    <a:noFill/>
                  </a:tcPr>
                </a:tc>
                <a:extLst>
                  <a:ext uri="{0D108BD9-81ED-4DB2-BD59-A6C34878D82A}">
                    <a16:rowId xmlns:a16="http://schemas.microsoft.com/office/drawing/2014/main" val="10006"/>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Consolas" pitchFamily="49" charset="0"/>
                          <a:cs typeface="Consolas" pitchFamily="49" charset="0"/>
                        </a:rPr>
                        <a:t>count</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Number of instances of a value</a:t>
                      </a:r>
                    </a:p>
                  </a:txBody>
                  <a:tcPr marL="76200" marR="76200" marT="50800" marB="50800">
                    <a:noFill/>
                  </a:tcPr>
                </a:tc>
                <a:extLst>
                  <a:ext uri="{0D108BD9-81ED-4DB2-BD59-A6C34878D82A}">
                    <a16:rowId xmlns:a16="http://schemas.microsoft.com/office/drawing/2014/main" val="10007"/>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is_sorted</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Whether sequence is in sorted order</a:t>
                      </a:r>
                    </a:p>
                  </a:txBody>
                  <a:tcPr marL="76200" marR="76200" marT="50800" marB="50800">
                    <a:noFill/>
                  </a:tcPr>
                </a:tc>
                <a:extLst>
                  <a:ext uri="{0D108BD9-81ED-4DB2-BD59-A6C34878D82A}">
                    <a16:rowId xmlns:a16="http://schemas.microsoft.com/office/drawing/2014/main" val="10008"/>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transform_reduce</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Reduction op following a transform op</a:t>
                      </a:r>
                    </a:p>
                  </a:txBody>
                  <a:tcPr marL="76200" marR="76200" marT="50800" marB="50800">
                    <a:noFill/>
                  </a:tcPr>
                </a:tc>
                <a:extLst>
                  <a:ext uri="{0D108BD9-81ED-4DB2-BD59-A6C34878D82A}">
                    <a16:rowId xmlns:a16="http://schemas.microsoft.com/office/drawing/2014/main" val="10009"/>
                  </a:ext>
                </a:extLst>
              </a:tr>
            </a:tbl>
          </a:graphicData>
        </a:graphic>
      </p:graphicFrame>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591208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934948"/>
            <a:ext cx="8236368" cy="5732979"/>
          </a:xfrm>
        </p:spPr>
        <p:txBody>
          <a:bodyPr>
            <a:normAutofit/>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TLB hit == quicker address translation</a:t>
            </a:r>
          </a:p>
          <a:p>
            <a:r>
              <a:rPr lang="en-US" sz="2000" dirty="0"/>
              <a:t>The Bad: TLB miss -&gt; go to main memory -- required to read the PT entry</a:t>
            </a:r>
          </a:p>
          <a:p>
            <a:r>
              <a:rPr lang="en-US" sz="2000" dirty="0"/>
              <a:t>The Ugly: TLB miss again at main memory </a:t>
            </a:r>
          </a:p>
          <a:p>
            <a:pPr marL="0" indent="0">
              <a:spcBef>
                <a:spcPts val="600"/>
              </a:spcBef>
              <a:buNone/>
            </a:pPr>
            <a:r>
              <a:rPr lang="en-US" sz="2000" dirty="0"/>
              <a:t>                       -&gt; go to secondary memory -- </a:t>
            </a:r>
            <a:r>
              <a:rPr lang="en-US" sz="2000" dirty="0">
                <a:solidFill>
                  <a:srgbClr val="0070C0"/>
                </a:solidFill>
              </a:rPr>
              <a:t>page fault</a:t>
            </a:r>
          </a:p>
          <a:p>
            <a:pPr marL="0" indent="0">
              <a:spcBef>
                <a:spcPts val="600"/>
              </a:spcBef>
              <a:buNone/>
            </a:pPr>
            <a:r>
              <a:rPr lang="en-US" sz="2000" dirty="0">
                <a:solidFill>
                  <a:srgbClr val="0070C0"/>
                </a:solidFill>
              </a:rPr>
              <a:t>                       </a:t>
            </a:r>
            <a:r>
              <a:rPr lang="en-US" sz="2000" dirty="0"/>
              <a:t>== significant latency &amp; </a:t>
            </a:r>
            <a:r>
              <a:rPr lang="en-US" sz="2000" dirty="0">
                <a:solidFill>
                  <a:srgbClr val="0070C0"/>
                </a:solidFill>
              </a:rPr>
              <a:t>memory thrashing</a:t>
            </a:r>
          </a:p>
          <a:p>
            <a:pPr marL="0" indent="0">
              <a:spcBef>
                <a:spcPts val="600"/>
              </a:spcBef>
              <a:buNone/>
            </a:pPr>
            <a:r>
              <a:rPr lang="en-US" sz="2000" dirty="0"/>
              <a:t>                       == repeatedly hitting page faults that time wasted in </a:t>
            </a:r>
          </a:p>
          <a:p>
            <a:pPr marL="0" indent="0">
              <a:spcBef>
                <a:spcPts val="600"/>
              </a:spcBef>
              <a:buNone/>
            </a:pPr>
            <a:r>
              <a:rPr lang="en-US" sz="2000" dirty="0"/>
              <a:t>                             handling page faults dominates all the rest</a:t>
            </a:r>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a14="http://schemas.microsoft.com/office/drawing/2010/main" xmlns=""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a14="http://schemas.microsoft.com/office/drawing/2010/main" xmlns="">
                      <a:solidFill>
                        <a:srgbClr val="9966FF"/>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  \cdot 2^M  - (2^0  +  \ldots  + 2^{M-1} ) = M \cdot 2^M  - 2^M  + 1 = n(\log (n) - 1) + 1&#10;\]&#10;\end{document}&#10;"/>
  <p:tag name="EXTERNALNAME" val="TP_tmp"/>
  <p:tag name="BLEND" val="0"/>
  <p:tag name="TRANSPARENT" val="0"/>
  <p:tag name="RESOLUTION" val="1200"/>
  <p:tag name="WORKAROUNDTRANSPARENCYBUG" val="0"/>
  <p:tag name="ALLOWFONTSUBSTITUTION" val="0"/>
  <p:tag name="BITMAPFORMAT" val="png16m"/>
  <p:tag name="ORIGWIDTH" val="297"/>
  <p:tag name="PICTUREFILESIZE" val="1332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sum\limits_{k = 0}^{M - 1} {2^{M - k - 1} }  = 2^M  - 1 = n - 1&#10;\]&#10;\end{document}&#10;"/>
  <p:tag name="EXTERNALNAME" val="TP_tmp"/>
  <p:tag name="BLEND" val="0"/>
  <p:tag name="TRANSPARENT" val="0"/>
  <p:tag name="RESOLUTION" val="1200"/>
  <p:tag name="WORKAROUNDTRANSPARENCYBUG" val="0"/>
  <p:tag name="ALLOWFONTSUBSTITUTION" val="0"/>
  <p:tag name="BITMAPFORMAT" val="png16m"/>
  <p:tag name="ORIGWIDTH" val="135"/>
  <p:tag name="PICTUREFILESIZE" val="1069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5033</TotalTime>
  <Words>61545</Words>
  <Application>Microsoft Office PowerPoint</Application>
  <PresentationFormat>Widescreen</PresentationFormat>
  <Paragraphs>9076</Paragraphs>
  <Slides>492</Slides>
  <Notes>246</Notes>
  <HiddenSlides>0</HiddenSlides>
  <MMClips>0</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3</vt:i4>
      </vt:variant>
      <vt:variant>
        <vt:lpstr>Slide Titles</vt:lpstr>
      </vt:variant>
      <vt:variant>
        <vt:i4>492</vt:i4>
      </vt:variant>
    </vt:vector>
  </HeadingPairs>
  <TitlesOfParts>
    <vt:vector size="521" baseType="lpstr">
      <vt:lpstr>cmsy10</vt:lpstr>
      <vt:lpstr>Courier</vt:lpstr>
      <vt:lpstr>Palatino</vt:lpstr>
      <vt:lpstr>PalatinoLinotype-Roman</vt:lpstr>
      <vt:lpstr>Arial</vt:lpstr>
      <vt:lpstr>Calibri</vt:lpstr>
      <vt:lpstr>Calibri Light</vt:lpstr>
      <vt:lpstr>Cambria Math</vt:lpstr>
      <vt:lpstr>Consolas</vt:lpstr>
      <vt:lpstr>Corbel</vt:lpstr>
      <vt:lpstr>Courier New</vt:lpstr>
      <vt:lpstr>Garamond</vt:lpstr>
      <vt:lpstr>Lucida Calligraphy</vt:lpstr>
      <vt:lpstr>Lucida Console</vt:lpstr>
      <vt:lpstr>Roboto</vt:lpstr>
      <vt:lpstr>Segoe UI Semibold</vt:lpstr>
      <vt:lpstr>Tahoma</vt:lpstr>
      <vt:lpstr>Times New Roman</vt:lpstr>
      <vt:lpstr>Trebuchet MS</vt:lpstr>
      <vt:lpstr>Verdana</vt:lpstr>
      <vt:lpstr>Wingdings</vt:lpstr>
      <vt:lpstr>Custom Design</vt:lpstr>
      <vt:lpstr>3_Custom Design</vt:lpstr>
      <vt:lpstr>2_Custom Design</vt:lpstr>
      <vt:lpstr>4_Custom Design</vt:lpstr>
      <vt:lpstr>5_Custom Design</vt:lpstr>
      <vt:lpstr>Worksheet</vt:lpstr>
      <vt:lpstr>Visio</vt:lpstr>
      <vt:lpstr>Chart</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Memory Access Times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Data Hazards in Parallel Computing (not only GPU)</vt:lpstr>
      <vt:lpstr>Parallel computing, bottom line</vt:lpstr>
      <vt:lpstr>The CUDA __threadfence function, backdrop</vt:lpstr>
      <vt:lpstr>The CUDA __threadfence family of functions</vt:lpstr>
      <vt:lpstr>The nitty-gritty, has to do with enforcing ordering…</vt:lpstr>
      <vt:lpstr>The concept of “memory consistency”</vt:lpstr>
      <vt:lpstr>The volatile qualifier</vt:lpstr>
      <vt:lpstr>The volatile qualifier: how things go south, ShMem example</vt:lpstr>
      <vt:lpstr>volatile vs. __threadfence(): how different?</vt:lpstr>
      <vt:lpstr>GPU Cache Line</vt:lpstr>
      <vt:lpstr>Memory Access Issues</vt:lpstr>
      <vt:lpstr>Data Access “Divergence”</vt:lpstr>
      <vt:lpstr>Global Memory Access</vt:lpstr>
      <vt:lpstr>Comment, on the “layout of the access” attribute</vt:lpstr>
      <vt:lpstr>Comment, on the “alignment” attribute</vt:lpstr>
      <vt:lpstr>Hitting the jackpot/winning the lottery</vt:lpstr>
      <vt:lpstr>Why is this important?</vt:lpstr>
      <vt:lpstr>A note on the effective bandwidth</vt:lpstr>
      <vt:lpstr>Test Your Understanding</vt:lpstr>
      <vt:lpstr>Reflecting on Accessing Global Memory in CUDA</vt:lpstr>
      <vt:lpstr>How Do You Avoid Bad Memory Accesses?</vt:lpstr>
      <vt:lpstr>Related to Data Organization</vt:lpstr>
      <vt:lpstr>SoA or AoS?</vt:lpstr>
      <vt:lpstr>Latency vs. Bandwidth, or how the CPU and GPU go about hiding memory access overhead</vt:lpstr>
      <vt:lpstr>Atomic Operations</vt:lpstr>
      <vt:lpstr>Coordinating Memory Operations to Avoid Data Hazards </vt:lpstr>
      <vt:lpstr>Atomics, Introduction</vt:lpstr>
      <vt:lpstr>Atomic Functions, Example [1/3]</vt:lpstr>
      <vt:lpstr>Atomic Functions [2/3]</vt:lpstr>
      <vt:lpstr>Atomic Functions [3/3]</vt:lpstr>
      <vt:lpstr>Histogram Example</vt:lpstr>
      <vt:lpstr>Performance Notes </vt:lpstr>
      <vt:lpstr>No mix-and-match, please…</vt:lpstr>
      <vt:lpstr>Rules of thumb, atomic ops</vt:lpstr>
      <vt:lpstr>Synchronization vs. Coordination</vt:lpstr>
      <vt:lpstr>Resource Management Considerations</vt:lpstr>
      <vt:lpstr>Some Hard Constraints (1/2)</vt:lpstr>
      <vt:lpstr>Some Hard Constraints (2/2)</vt:lpstr>
      <vt:lpstr>The Concept of Occupancy</vt:lpstr>
      <vt:lpstr>NVIDIA CUDA Occupancy Calculator</vt:lpstr>
      <vt:lpstr>Occupancy != Performance [yet a pretty good proxy]</vt:lpstr>
      <vt:lpstr>Parameterize Your Application</vt:lpstr>
      <vt:lpstr>CUDA Optimization Rules of Thumb</vt:lpstr>
      <vt:lpstr>Writing CUDA Software: High-Priority Recommendations</vt:lpstr>
      <vt:lpstr>Writing CUDA Software: Medium-Priority Recommendations</vt:lpstr>
      <vt:lpstr>Some nuts and bolts, compiler related and such [supplemental material]</vt:lpstr>
      <vt:lpstr>Compiling CUDA Code [with nvcc driver]</vt:lpstr>
      <vt:lpstr>PTX: Parallel Thread eXecution</vt:lpstr>
      <vt:lpstr>More on the nvcc compiler</vt:lpstr>
      <vt:lpstr>The JIT story</vt:lpstr>
      <vt:lpstr>Getting stuck with a CC, via the –code flag</vt:lpstr>
      <vt:lpstr>A word on PTX compatibility, and the role of the –arch flag</vt:lpstr>
      <vt:lpstr>Example, combining –arch and –code via -gencode</vt:lpstr>
      <vt:lpstr>GPU Computing: Case studies</vt:lpstr>
      <vt:lpstr>Problem at hand: Performing a 1D Stencil</vt:lpstr>
      <vt:lpstr>Serial Algorithm</vt:lpstr>
      <vt:lpstr>Serial Implementation [assume N=16 mil.]</vt:lpstr>
      <vt:lpstr>Serial Implementation</vt:lpstr>
      <vt:lpstr>Serial Implementation</vt:lpstr>
      <vt:lpstr>Serial Implementation</vt:lpstr>
      <vt:lpstr>Application Optimization Process</vt:lpstr>
      <vt:lpstr>Parallel Algorithm</vt:lpstr>
      <vt:lpstr>The Parallel Implementation</vt:lpstr>
      <vt:lpstr>NVIDIA Visual Profiler [nvvp, part of CUDA installation]</vt:lpstr>
      <vt:lpstr>Detecting Low Memory Throughput</vt:lpstr>
      <vt:lpstr>Visual Profiler Analysis</vt:lpstr>
      <vt:lpstr>Visual Profiler Analysis</vt:lpstr>
      <vt:lpstr>Online Optimization Help</vt:lpstr>
      <vt:lpstr>Pinned CPU Memory Implementation </vt:lpstr>
      <vt:lpstr>Pinned Memory</vt:lpstr>
      <vt:lpstr>Allocate/Free Pinned Memory (a.k.a. Page Locked Memory)</vt:lpstr>
      <vt:lpstr>Pinned CPU Memory Result</vt:lpstr>
      <vt:lpstr>Pinned CPU Memory Result</vt:lpstr>
      <vt:lpstr>Application Optimization Process  [Revisited]</vt:lpstr>
      <vt:lpstr>Data Partitioning Example</vt:lpstr>
      <vt:lpstr>Data Partitioning Example</vt:lpstr>
      <vt:lpstr>Data Partitioning Example</vt:lpstr>
      <vt:lpstr>Overlapped Compute/Memcpy [problem broken into 16 chunks]</vt:lpstr>
      <vt:lpstr>Overlapped Compute/Memcpy</vt:lpstr>
      <vt:lpstr>Overlapped Compute/Memcpy</vt:lpstr>
      <vt:lpstr>Optimization Summary [Looking Back at 1D Stencil Example…]</vt:lpstr>
      <vt:lpstr>Iterative Optimization</vt:lpstr>
      <vt:lpstr>The CUDA SDK allows you to do a roofline analysis as well…</vt:lpstr>
      <vt:lpstr>CUDA Case Study 2: Parallel Reduction</vt:lpstr>
      <vt:lpstr>Parallel Reduction in CUDA</vt:lpstr>
      <vt:lpstr>Parallel Reduction: Sum all entries in an array</vt:lpstr>
      <vt:lpstr>Problem: Global, grid-level synchronization missing in CUDA</vt:lpstr>
      <vt:lpstr>Multiple Kernel Calls [An Example, and how it all works out…]</vt:lpstr>
      <vt:lpstr>Vector Reduction: 30,000 Feet Perspective</vt:lpstr>
      <vt:lpstr>What is Our Optimization Goal?</vt:lpstr>
      <vt:lpstr>Parallel Reduction: Interleaved Addressing</vt:lpstr>
      <vt:lpstr>Reduction #1: Interleaved Addressing</vt:lpstr>
      <vt:lpstr>Parallel Reduction: Interleaved Addressing</vt:lpstr>
      <vt:lpstr>Reduction #2: Interleaved Addressing</vt:lpstr>
      <vt:lpstr>Parallel Reduction: Sequential Addressing</vt:lpstr>
      <vt:lpstr>Reduction #3: Sequential Addressing</vt:lpstr>
      <vt:lpstr>Idle Threads…</vt:lpstr>
      <vt:lpstr>Reduction #4: First Add During Load</vt:lpstr>
      <vt:lpstr>Instruction Bottleneck [important slide]</vt:lpstr>
      <vt:lpstr>Unrolling the Last Warp</vt:lpstr>
      <vt:lpstr>Reduction #5: Unroll the Last Warp</vt:lpstr>
      <vt:lpstr>Complete Unrolling</vt:lpstr>
      <vt:lpstr>Reduction #6: Completely Unrolled</vt:lpstr>
      <vt:lpstr>Invoking Template Kernels</vt:lpstr>
      <vt:lpstr>Parallel Reduction Complexity</vt:lpstr>
      <vt:lpstr>What About Cost?</vt:lpstr>
      <vt:lpstr>Algorithm Cascading</vt:lpstr>
      <vt:lpstr>Kernel 7, Comments</vt:lpstr>
      <vt:lpstr>Reduction #7: Multiple Adds / Thread</vt:lpstr>
      <vt:lpstr>Performance for 4 Million element reduction</vt:lpstr>
      <vt:lpstr>Final Kernel…</vt:lpstr>
      <vt:lpstr>Performance Comparison</vt:lpstr>
      <vt:lpstr>Lessons Learned, Array Reduction</vt:lpstr>
      <vt:lpstr>CUDA Case Study 3: Parallel Prefix Scan on the GPU</vt:lpstr>
      <vt:lpstr>Parallel Prefix Sum (Scan)</vt:lpstr>
      <vt:lpstr>Prefix scan: comes in two main flavors</vt:lpstr>
      <vt:lpstr>Scan on the CPU [as is, it computes exclusive scan]</vt:lpstr>
      <vt:lpstr>Applications of prefix scan</vt:lpstr>
      <vt:lpstr>Algorithm Intuition…</vt:lpstr>
      <vt:lpstr>Parallel Scan Algorithm Solution #1: Hillis &amp; Steele (1986)</vt:lpstr>
      <vt:lpstr>The Plain English Perspective</vt:lpstr>
      <vt:lpstr>The Plain English Perspective</vt:lpstr>
      <vt:lpstr>Hillis &amp; Steele, Operation Count</vt:lpstr>
      <vt:lpstr>Hillis &amp; Steele: Kernel Function</vt:lpstr>
      <vt:lpstr>Hillis &amp; Steele: Kernel Function, Quick Remarks</vt:lpstr>
      <vt:lpstr>Parallel Scan Algorithm: Solution #2: Harris-Sengupta-Owen  (2007)</vt:lpstr>
      <vt:lpstr>Picture and Pseudocode: The Reduction Step (“roots to main trunk”)</vt:lpstr>
      <vt:lpstr>Operation Count, Reduce Phase</vt:lpstr>
      <vt:lpstr>The “main trunk to roots” sweep (the down sweep)</vt:lpstr>
      <vt:lpstr>“main trunk-to-roots” phase, remarks</vt:lpstr>
      <vt:lpstr>PowerPoint Presentation</vt:lpstr>
      <vt:lpstr>Going beyond 2048 entries handled by one CUDA block [1/3]</vt:lpstr>
      <vt:lpstr>Going beyond 2048 entries handled by one CUDA block [2/3]</vt:lpstr>
      <vt:lpstr>Going beyond 2048 entries handled by one CUDA block [3/3]</vt:lpstr>
      <vt:lpstr>Concluding Remarks, Parallel Scan</vt:lpstr>
      <vt:lpstr>CUDA Streams</vt:lpstr>
      <vt:lpstr>The “GPU computing” process</vt:lpstr>
      <vt:lpstr>CUDA Streams: Prelude</vt:lpstr>
      <vt:lpstr>[“Streams” Preamble: 1/4] Asynchronous Concurrent Execution: some CUDA calls are asynchronous</vt:lpstr>
      <vt:lpstr>[“Streams” Preamble: 2/4] Non-blocking Host-Device Data Transfer Issues</vt:lpstr>
      <vt:lpstr>[“Streams” Preamble: 3/4] Non-blocking Host-Device Data Transfer Issues</vt:lpstr>
      <vt:lpstr>[“Streams” Preamble: 4/4] Overlapping Host  Device Data Transfer with Device Execution</vt:lpstr>
      <vt:lpstr>Why pinned memory?</vt:lpstr>
      <vt:lpstr>CUDA Streams: Two flavors of concurrency enabled by streams</vt:lpstr>
      <vt:lpstr>CUDA Streams: Overview</vt:lpstr>
      <vt:lpstr>CUDA Streams: Overview [Cntd.]</vt:lpstr>
      <vt:lpstr>CUDA Streams: Overview [Cntd.]</vt:lpstr>
      <vt:lpstr>CUDA Streams: Quick notes</vt:lpstr>
      <vt:lpstr>Example, Part 1 – CUDA Streams: Creation</vt:lpstr>
      <vt:lpstr>Example, Part 2 – CUDA Streams: Making Use of Them</vt:lpstr>
      <vt:lpstr>Example, Part 3 – CUDA Streams: Clean Up Phase</vt:lpstr>
      <vt:lpstr>CUDA Streams: Caveats</vt:lpstr>
      <vt:lpstr>CUDA Stream: More Caveats</vt:lpstr>
      <vt:lpstr>CUDA Streams: Synchronization Aspects</vt:lpstr>
      <vt:lpstr>Example: Use of cudaStreamWaitEvent</vt:lpstr>
      <vt:lpstr>Example 1: Using One Stream [Enable both CPU and GPU to mind their business at the same time]</vt:lpstr>
      <vt:lpstr>This Example’s Kernel </vt:lpstr>
      <vt:lpstr>The “main()” Function</vt:lpstr>
      <vt:lpstr>The “main()” Function [Cntd.]</vt:lpstr>
      <vt:lpstr>Example 1, Summary</vt:lpstr>
      <vt:lpstr>Example 1, Summary</vt:lpstr>
      <vt:lpstr>Warmup slide: Using streams is similar to pipelining (from ILP)</vt:lpstr>
      <vt:lpstr>Gaining speed through concurrency. Looks like “manual pipelining” </vt:lpstr>
      <vt:lpstr>Example 2: Using Multiple Streams [Version 2.1]</vt:lpstr>
      <vt:lpstr>Overlapping Execution and Data Transfer: What is hoped for</vt:lpstr>
      <vt:lpstr>Quiz: Overlapping Execution and Data Transfer</vt:lpstr>
      <vt:lpstr>The “main()” Function, Two Streams</vt:lpstr>
      <vt:lpstr>The “main()” Function, Two Streams [Cntd.]</vt:lpstr>
      <vt:lpstr>The “main()” Function, Two Streams [Cntd.]</vt:lpstr>
      <vt:lpstr>Example 2.1 [Version 1], Summary</vt:lpstr>
      <vt:lpstr>Comments, Using Two Streams [Version 2.1]</vt:lpstr>
      <vt:lpstr>The Two Stream Example, Version 2.1 Looking Under the Hood</vt:lpstr>
      <vt:lpstr>The Two Stream Example Looking Under the Hood</vt:lpstr>
      <vt:lpstr>The Two Stream Example  [Version 2.2: A More Effective Implementation: Breadth First]</vt:lpstr>
      <vt:lpstr>The Two Stream Example </vt:lpstr>
      <vt:lpstr>Using Streams, Lessons Learned</vt:lpstr>
      <vt:lpstr>CUDA Streams: Two flavors of concurrency enabled by streams [old slide]</vt:lpstr>
      <vt:lpstr>Concurrent Kernel Execution [second type of concurrency enabled by use of CUDA streams]</vt:lpstr>
      <vt:lpstr>CUDA Streams: More recent developments</vt:lpstr>
      <vt:lpstr>CUDA basics: departing thoughts</vt:lpstr>
      <vt:lpstr>GPU Computing: Good in Engineering?</vt:lpstr>
      <vt:lpstr>Departing Thoughts</vt:lpstr>
      <vt:lpstr>Debugging GPU CUDA code</vt:lpstr>
      <vt:lpstr>cuda-gdb main features</vt:lpstr>
      <vt:lpstr>Recommended Compilation Flags</vt:lpstr>
      <vt:lpstr>Usage [On your desktop, at home or office]</vt:lpstr>
      <vt:lpstr>Program Execution Control</vt:lpstr>
      <vt:lpstr>Execution Control</vt:lpstr>
      <vt:lpstr>Execution Control</vt:lpstr>
      <vt:lpstr>Stepping: from where, and how</vt:lpstr>
      <vt:lpstr>Breakpoints</vt:lpstr>
      <vt:lpstr>Conditional Breakpoints</vt:lpstr>
      <vt:lpstr>Conditional Breakpoints</vt:lpstr>
      <vt:lpstr>Thread Focus</vt:lpstr>
      <vt:lpstr>Thread Focus</vt:lpstr>
      <vt:lpstr>Devices</vt:lpstr>
      <vt:lpstr>Kernels</vt:lpstr>
      <vt:lpstr>Thread Focus</vt:lpstr>
      <vt:lpstr>Thread Focus</vt:lpstr>
      <vt:lpstr>Threads</vt:lpstr>
      <vt:lpstr>Program State Inspection</vt:lpstr>
      <vt:lpstr>Stack Trace</vt:lpstr>
      <vt:lpstr>Stack Trace</vt:lpstr>
      <vt:lpstr>Variables</vt:lpstr>
      <vt:lpstr>Memory</vt:lpstr>
      <vt:lpstr>Hardware Registers</vt:lpstr>
      <vt:lpstr>Code Disassembly</vt:lpstr>
      <vt:lpstr>Going on a tangent: SASS vs PTX</vt:lpstr>
      <vt:lpstr>Run-Time Error Detection</vt:lpstr>
      <vt:lpstr>cuda-memcheck</vt:lpstr>
      <vt:lpstr>cuda-memcheck errors</vt:lpstr>
      <vt:lpstr>cuda-memcheck</vt:lpstr>
      <vt:lpstr>See cuda-memcheck at work…</vt:lpstr>
      <vt:lpstr>Example</vt:lpstr>
      <vt:lpstr>Tips &amp; Miscellaneous Notes</vt:lpstr>
      <vt:lpstr>Best Practices</vt:lpstr>
      <vt:lpstr>Best Practices</vt:lpstr>
      <vt:lpstr>Tips</vt:lpstr>
      <vt:lpstr>Tips</vt:lpstr>
      <vt:lpstr>Profiling GPU CUDA code</vt:lpstr>
      <vt:lpstr>Code Timing/Profiling</vt:lpstr>
      <vt:lpstr>ncu Usage </vt:lpstr>
      <vt:lpstr>ncu – GPU Summary</vt:lpstr>
      <vt:lpstr>Unified Memory (Managed Memory) in CUDA</vt:lpstr>
      <vt:lpstr>Putting things in perspective, today’s presentation</vt:lpstr>
      <vt:lpstr>Good to keep in mind</vt:lpstr>
      <vt:lpstr>Backdrop, cudaMemcpy</vt:lpstr>
      <vt:lpstr>Backdrop, cudaMemcpy</vt:lpstr>
      <vt:lpstr>The PCI-E Pipe, Putting Things in Perspective</vt:lpstr>
      <vt:lpstr>Picture of the day: Multi-Socket Motherboard Configuration [ASRock Rack EP2C621D12 WS EEB Server Motherboard LGA 3647 Intel C621]</vt:lpstr>
      <vt:lpstr>cudaHostAlloc: helps improve host/device transfer speeds</vt:lpstr>
      <vt:lpstr>cudaHostAlloc: Function Prototype</vt:lpstr>
      <vt:lpstr>cudaHostAlloc: A friend, with its pluses and minuses</vt:lpstr>
      <vt:lpstr>cudaHostAlloc: A friend, with its pluses and minuses</vt:lpstr>
      <vt:lpstr>Zero-Copy (Z-C) GPU-CPU Interaction</vt:lpstr>
      <vt:lpstr>From Z-C to UVA: CUDA 2.2 to CUDA 4.0</vt:lpstr>
      <vt:lpstr>How one can think of the host &amp; device memory ecosystem</vt:lpstr>
      <vt:lpstr>Finding the needle in the haystack</vt:lpstr>
      <vt:lpstr>Virtual vs. Physical Memory [old slide; updated with relevant information]</vt:lpstr>
      <vt:lpstr>Virtual Memory: The Page Table [old slide]</vt:lpstr>
      <vt:lpstr>The UVA</vt:lpstr>
      <vt:lpstr>The Page Table &amp; The Translation Process</vt:lpstr>
      <vt:lpstr>Anatomy of a Virtual Memory Address</vt:lpstr>
      <vt:lpstr>Unified Virtual Address Space: From CUDA programming guide</vt:lpstr>
      <vt:lpstr>UVA - Consequences</vt:lpstr>
      <vt:lpstr>UVA – Showcasing Its Versatility…</vt:lpstr>
      <vt:lpstr>UVA is a Step Forward Relative to Z-C</vt:lpstr>
      <vt:lpstr>UVA &amp; Unified Memory (UM) </vt:lpstr>
      <vt:lpstr>Unified Memory, a first example</vt:lpstr>
      <vt:lpstr>Unified Memory: enabled by cudaMallocManaged</vt:lpstr>
      <vt:lpstr>The UM innovation</vt:lpstr>
      <vt:lpstr>UM - Other interesting tidbits</vt:lpstr>
      <vt:lpstr>Then and Now: no-UM vs. UM</vt:lpstr>
      <vt:lpstr>Requirements, UM</vt:lpstr>
      <vt:lpstr>UM vs. Z-C</vt:lpstr>
      <vt:lpstr>UM: Required API Changes</vt:lpstr>
      <vt:lpstr>cudaMallocManaged</vt:lpstr>
      <vt:lpstr>__managed__</vt:lpstr>
      <vt:lpstr>cudaStreamAttachMemAsync()</vt:lpstr>
      <vt:lpstr>UM, other quick points</vt:lpstr>
      <vt:lpstr>UM, other quick points </vt:lpstr>
      <vt:lpstr>UM, Nuts and Bolts</vt:lpstr>
      <vt:lpstr>UM, Nuts and Bolts</vt:lpstr>
      <vt:lpstr>UM: Access to managed memory pool</vt:lpstr>
      <vt:lpstr>UM: Access to managed pool – Example, for CC&lt;6.0</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UM level of support</vt:lpstr>
      <vt:lpstr>Unified Memory platforms</vt:lpstr>
      <vt:lpstr>CUDA + Power 9 on Euler</vt:lpstr>
      <vt:lpstr>CUDA &amp; Power 9: code changes to move func2 from CPU to GPU</vt:lpstr>
      <vt:lpstr>CUDA &amp; Power 9: GPU vs GPU, without/with use of UM</vt:lpstr>
      <vt:lpstr>CUDA &amp; Power 9</vt:lpstr>
      <vt:lpstr>CUDA &amp; Power 9</vt:lpstr>
      <vt:lpstr>High vantage point, the big picture</vt:lpstr>
      <vt:lpstr>UM – Why Bother?</vt:lpstr>
      <vt:lpstr>Grace + Hopper Superchip [coming up in 2023]</vt:lpstr>
      <vt:lpstr>Person of the day: Grace Hopper</vt:lpstr>
      <vt:lpstr>GPU Computing with thrust</vt:lpstr>
      <vt:lpstr>Three Ways to Accelerate via Parallel Computing*</vt:lpstr>
      <vt:lpstr>Acknowledgments</vt:lpstr>
      <vt:lpstr>Design Philosophy, thrust</vt:lpstr>
      <vt:lpstr>What is thrust?</vt:lpstr>
      <vt:lpstr>thrust: used how?</vt:lpstr>
      <vt:lpstr>Work Plan, thrust</vt:lpstr>
      <vt:lpstr>Namespaces</vt:lpstr>
      <vt:lpstr>thrust containers: host_vector &amp; device_vector</vt:lpstr>
      <vt:lpstr>thrust containers: host_vector &amp; device_vector</vt:lpstr>
      <vt:lpstr>thrust containers</vt:lpstr>
      <vt:lpstr>Iterators: think of them as C/C++ pointers</vt:lpstr>
      <vt:lpstr>Interoperability: iterators to C/C++ pointers</vt:lpstr>
      <vt:lpstr>Interoperability: pointers to C/C++ iterators</vt:lpstr>
      <vt:lpstr>Example: UM and thrust</vt:lpstr>
      <vt:lpstr>Namespaces, containers, iterators: closing remarks</vt:lpstr>
      <vt:lpstr>Work Plan, thrust</vt:lpstr>
      <vt:lpstr>Algorithms</vt:lpstr>
      <vt:lpstr>thrust Example: sort</vt:lpstr>
      <vt:lpstr>Leveraging Parallel Primitives, benchmark test</vt:lpstr>
      <vt:lpstr>Input-Sensitive Optimizations</vt:lpstr>
      <vt:lpstr>Quiz</vt:lpstr>
      <vt:lpstr>Example: Vector Addition</vt:lpstr>
      <vt:lpstr>Example, Vector Addition</vt:lpstr>
      <vt:lpstr>Maximum Value – after all, it’s just a reduce operation</vt:lpstr>
      <vt:lpstr>Algorithms</vt:lpstr>
      <vt:lpstr>Example: SAXPY (of sorts)</vt:lpstr>
      <vt:lpstr>SAXPY</vt:lpstr>
      <vt:lpstr>Functor, another example (negating all values in a vector)</vt:lpstr>
      <vt:lpstr>Functor, another example yet: used for sorting</vt:lpstr>
      <vt:lpstr>Functor, another example: counting elements larger than threshold</vt:lpstr>
      <vt:lpstr>Algorithms, More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118</cp:revision>
  <dcterms:created xsi:type="dcterms:W3CDTF">2022-09-30T18:06:53Z</dcterms:created>
  <dcterms:modified xsi:type="dcterms:W3CDTF">2022-10-17T18:17:47Z</dcterms:modified>
</cp:coreProperties>
</file>